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24"/>
  </p:notesMasterIdLst>
  <p:sldIdLst>
    <p:sldId id="256" r:id="rId3"/>
    <p:sldId id="257" r:id="rId4"/>
    <p:sldId id="258" r:id="rId5"/>
    <p:sldId id="259" r:id="rId6"/>
    <p:sldId id="260" r:id="rId7"/>
    <p:sldId id="261" r:id="rId8"/>
    <p:sldId id="262" r:id="rId9"/>
    <p:sldId id="264" r:id="rId10"/>
    <p:sldId id="263"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5" roundtripDataSignature="AMtx7mgwDxFaaUu95mfUNsIMP4P3tkfZG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customschemas.google.com/relationships/presentationmetadata" Target="meta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161" name="Google Shape;161;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975810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78372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15558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590183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190027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673283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142425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373333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964211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0437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5" name="Google Shape;165;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166" name="Google Shape;166;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GB" sz="1200" b="0" i="0" u="none" strike="noStrike" cap="none">
                <a:solidFill>
                  <a:srgbClr val="000000"/>
                </a:solidFill>
                <a:latin typeface="Calibri"/>
                <a:ea typeface="Calibri"/>
                <a:cs typeface="Calibri"/>
                <a:sym typeface="Calibri"/>
              </a:rPr>
              <a:t>2</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83700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60049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3" name="Google Shape;173;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GB" sz="1200" b="0" i="0" u="none" strike="noStrike" cap="none">
                <a:solidFill>
                  <a:srgbClr val="000000"/>
                </a:solidFill>
                <a:latin typeface="Calibri"/>
                <a:ea typeface="Calibri"/>
                <a:cs typeface="Calibri"/>
                <a:sym typeface="Calibri"/>
              </a:rPr>
              <a:t>3</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800"/>
              <a:buFont typeface="Times New Roman"/>
              <a:buNone/>
            </a:pPr>
            <a:endParaRPr b="1"/>
          </a:p>
        </p:txBody>
      </p:sp>
      <p:sp>
        <p:nvSpPr>
          <p:cNvPr id="178" name="Google Shape;178;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GB" sz="1400" b="0" i="0" u="none" strike="noStrike" cap="none">
                <a:solidFill>
                  <a:srgbClr val="000000"/>
                </a:solidFill>
                <a:latin typeface="Arial"/>
                <a:ea typeface="Arial"/>
                <a:cs typeface="Arial"/>
                <a:sym typeface="Arial"/>
              </a:rPr>
              <a:t>4</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 name="Google Shape;182;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37064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2141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53788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5"/>
        <p:cNvGrpSpPr/>
        <p:nvPr/>
      </p:nvGrpSpPr>
      <p:grpSpPr>
        <a:xfrm>
          <a:off x="0" y="0"/>
          <a:ext cx="0" cy="0"/>
          <a:chOff x="0" y="0"/>
          <a:chExt cx="0" cy="0"/>
        </a:xfrm>
      </p:grpSpPr>
      <p:sp>
        <p:nvSpPr>
          <p:cNvPr id="16" name="Google Shape;1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7" name="Google Shape;17;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18" name="Google Shape;18;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19" name="Google Shape;19;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74" name="Google Shape;74;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76" name="Google Shape;76;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77" name="Google Shape;77;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80" name="Google Shape;80;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82" name="Google Shape;82;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83" name="Google Shape;83;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0"/>
        <p:cNvGrpSpPr/>
        <p:nvPr/>
      </p:nvGrpSpPr>
      <p:grpSpPr>
        <a:xfrm>
          <a:off x="0" y="0"/>
          <a:ext cx="0" cy="0"/>
          <a:chOff x="0" y="0"/>
          <a:chExt cx="0" cy="0"/>
        </a:xfrm>
      </p:grpSpPr>
      <p:sp>
        <p:nvSpPr>
          <p:cNvPr id="91" name="Google Shape;9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4"/>
        <p:cNvGrpSpPr/>
        <p:nvPr/>
      </p:nvGrpSpPr>
      <p:grpSpPr>
        <a:xfrm>
          <a:off x="0" y="0"/>
          <a:ext cx="0" cy="0"/>
          <a:chOff x="0" y="0"/>
          <a:chExt cx="0" cy="0"/>
        </a:xfrm>
      </p:grpSpPr>
      <p:sp>
        <p:nvSpPr>
          <p:cNvPr id="95" name="Google Shape;95;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96" name="Google Shape;96;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97" name="Google Shape;9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00"/>
        <p:cNvGrpSpPr/>
        <p:nvPr/>
      </p:nvGrpSpPr>
      <p:grpSpPr>
        <a:xfrm>
          <a:off x="0" y="0"/>
          <a:ext cx="0" cy="0"/>
          <a:chOff x="0" y="0"/>
          <a:chExt cx="0" cy="0"/>
        </a:xfrm>
      </p:grpSpPr>
      <p:sp>
        <p:nvSpPr>
          <p:cNvPr id="101" name="Google Shape;101;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02" name="Google Shape;102;p2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3" name="Google Shape;103;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06"/>
        <p:cNvGrpSpPr/>
        <p:nvPr/>
      </p:nvGrpSpPr>
      <p:grpSpPr>
        <a:xfrm>
          <a:off x="0" y="0"/>
          <a:ext cx="0" cy="0"/>
          <a:chOff x="0" y="0"/>
          <a:chExt cx="0" cy="0"/>
        </a:xfrm>
      </p:grpSpPr>
      <p:sp>
        <p:nvSpPr>
          <p:cNvPr id="107" name="Google Shape;107;p2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08" name="Google Shape;108;p2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109" name="Google Shape;109;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12"/>
        <p:cNvGrpSpPr/>
        <p:nvPr/>
      </p:nvGrpSpPr>
      <p:grpSpPr>
        <a:xfrm>
          <a:off x="0" y="0"/>
          <a:ext cx="0" cy="0"/>
          <a:chOff x="0" y="0"/>
          <a:chExt cx="0" cy="0"/>
        </a:xfrm>
      </p:grpSpPr>
      <p:sp>
        <p:nvSpPr>
          <p:cNvPr id="113" name="Google Shape;113;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14" name="Google Shape;114;p2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5" name="Google Shape;115;p2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6" name="Google Shape;116;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8" name="Google Shape;118;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19"/>
        <p:cNvGrpSpPr/>
        <p:nvPr/>
      </p:nvGrpSpPr>
      <p:grpSpPr>
        <a:xfrm>
          <a:off x="0" y="0"/>
          <a:ext cx="0" cy="0"/>
          <a:chOff x="0" y="0"/>
          <a:chExt cx="0" cy="0"/>
        </a:xfrm>
      </p:grpSpPr>
      <p:sp>
        <p:nvSpPr>
          <p:cNvPr id="120" name="Google Shape;120;p2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21" name="Google Shape;121;p2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22" name="Google Shape;122;p2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3" name="Google Shape;123;p2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24" name="Google Shape;124;p2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5" name="Google Shape;125;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28"/>
        <p:cNvGrpSpPr/>
        <p:nvPr/>
      </p:nvGrpSpPr>
      <p:grpSpPr>
        <a:xfrm>
          <a:off x="0" y="0"/>
          <a:ext cx="0" cy="0"/>
          <a:chOff x="0" y="0"/>
          <a:chExt cx="0" cy="0"/>
        </a:xfrm>
      </p:grpSpPr>
      <p:sp>
        <p:nvSpPr>
          <p:cNvPr id="129" name="Google Shape;129;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30" name="Google Shape;130;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33"/>
        <p:cNvGrpSpPr/>
        <p:nvPr/>
      </p:nvGrpSpPr>
      <p:grpSpPr>
        <a:xfrm>
          <a:off x="0" y="0"/>
          <a:ext cx="0" cy="0"/>
          <a:chOff x="0" y="0"/>
          <a:chExt cx="0" cy="0"/>
        </a:xfrm>
      </p:grpSpPr>
      <p:sp>
        <p:nvSpPr>
          <p:cNvPr id="134" name="Google Shape;134;p2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35" name="Google Shape;135;p28"/>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36" name="Google Shape;136;p28"/>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37" name="Google Shape;137;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0"/>
        <p:cNvGrpSpPr/>
        <p:nvPr/>
      </p:nvGrpSpPr>
      <p:grpSpPr>
        <a:xfrm>
          <a:off x="0" y="0"/>
          <a:ext cx="0" cy="0"/>
          <a:chOff x="0" y="0"/>
          <a:chExt cx="0" cy="0"/>
        </a:xfrm>
      </p:grpSpPr>
      <p:sp>
        <p:nvSpPr>
          <p:cNvPr id="21" name="Google Shape;2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22" name="Google Shape;2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23" name="Google Shape;2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40"/>
        <p:cNvGrpSpPr/>
        <p:nvPr/>
      </p:nvGrpSpPr>
      <p:grpSpPr>
        <a:xfrm>
          <a:off x="0" y="0"/>
          <a:ext cx="0" cy="0"/>
          <a:chOff x="0" y="0"/>
          <a:chExt cx="0" cy="0"/>
        </a:xfrm>
      </p:grpSpPr>
      <p:sp>
        <p:nvSpPr>
          <p:cNvPr id="141" name="Google Shape;141;p2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42" name="Google Shape;142;p29"/>
          <p:cNvSpPr>
            <a:spLocks noGrp="1"/>
          </p:cNvSpPr>
          <p:nvPr>
            <p:ph type="pic" idx="2"/>
          </p:nvPr>
        </p:nvSpPr>
        <p:spPr>
          <a:xfrm>
            <a:off x="5183188" y="987425"/>
            <a:ext cx="6172200" cy="4873625"/>
          </a:xfrm>
          <a:prstGeom prst="rect">
            <a:avLst/>
          </a:prstGeom>
          <a:noFill/>
          <a:ln>
            <a:noFill/>
          </a:ln>
        </p:spPr>
      </p:sp>
      <p:sp>
        <p:nvSpPr>
          <p:cNvPr id="143" name="Google Shape;143;p29"/>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44" name="Google Shape;144;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5" name="Google Shape;145;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6" name="Google Shape;146;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47"/>
        <p:cNvGrpSpPr/>
        <p:nvPr/>
      </p:nvGrpSpPr>
      <p:grpSpPr>
        <a:xfrm>
          <a:off x="0" y="0"/>
          <a:ext cx="0" cy="0"/>
          <a:chOff x="0" y="0"/>
          <a:chExt cx="0" cy="0"/>
        </a:xfrm>
      </p:grpSpPr>
      <p:sp>
        <p:nvSpPr>
          <p:cNvPr id="148" name="Google Shape;148;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49" name="Google Shape;149;p30"/>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0" name="Google Shape;150;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1" name="Google Shape;151;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2" name="Google Shape;152;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3"/>
        <p:cNvGrpSpPr/>
        <p:nvPr/>
      </p:nvGrpSpPr>
      <p:grpSpPr>
        <a:xfrm>
          <a:off x="0" y="0"/>
          <a:ext cx="0" cy="0"/>
          <a:chOff x="0" y="0"/>
          <a:chExt cx="0" cy="0"/>
        </a:xfrm>
      </p:grpSpPr>
      <p:sp>
        <p:nvSpPr>
          <p:cNvPr id="154" name="Google Shape;154;p31"/>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55" name="Google Shape;155;p31"/>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6" name="Google Shape;156;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7" name="Google Shape;157;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8" name="Google Shape;158;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4"/>
        <p:cNvGrpSpPr/>
        <p:nvPr/>
      </p:nvGrpSpPr>
      <p:grpSpPr>
        <a:xfrm>
          <a:off x="0" y="0"/>
          <a:ext cx="0" cy="0"/>
          <a:chOff x="0" y="0"/>
          <a:chExt cx="0" cy="0"/>
        </a:xfrm>
      </p:grpSpPr>
      <p:sp>
        <p:nvSpPr>
          <p:cNvPr id="25" name="Google Shape;25;p1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6" name="Google Shape;26;p1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7" name="Google Shape;27;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28" name="Google Shape;28;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29" name="Google Shape;29;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0"/>
        <p:cNvGrpSpPr/>
        <p:nvPr/>
      </p:nvGrpSpPr>
      <p:grpSpPr>
        <a:xfrm>
          <a:off x="0" y="0"/>
          <a:ext cx="0" cy="0"/>
          <a:chOff x="0" y="0"/>
          <a:chExt cx="0" cy="0"/>
        </a:xfrm>
      </p:grpSpPr>
      <p:sp>
        <p:nvSpPr>
          <p:cNvPr id="31" name="Google Shape;31;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2" name="Google Shape;32;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34" name="Google Shape;3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35" name="Google Shape;3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9" name="Google Shape;39;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40" name="Google Shape;40;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41" name="Google Shape;41;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2"/>
        <p:cNvGrpSpPr/>
        <p:nvPr/>
      </p:nvGrpSpPr>
      <p:grpSpPr>
        <a:xfrm>
          <a:off x="0" y="0"/>
          <a:ext cx="0" cy="0"/>
          <a:chOff x="0" y="0"/>
          <a:chExt cx="0" cy="0"/>
        </a:xfrm>
      </p:grpSpPr>
      <p:sp>
        <p:nvSpPr>
          <p:cNvPr id="43" name="Google Shape;43;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44" name="Google Shape;44;p1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1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47" name="Google Shape;47;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48" name="Google Shape;48;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9"/>
        <p:cNvGrpSpPr/>
        <p:nvPr/>
      </p:nvGrpSpPr>
      <p:grpSpPr>
        <a:xfrm>
          <a:off x="0" y="0"/>
          <a:ext cx="0" cy="0"/>
          <a:chOff x="0" y="0"/>
          <a:chExt cx="0" cy="0"/>
        </a:xfrm>
      </p:grpSpPr>
      <p:sp>
        <p:nvSpPr>
          <p:cNvPr id="50" name="Google Shape;50;p1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51" name="Google Shape;51;p1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2" name="Google Shape;52;p1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1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4" name="Google Shape;54;p1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5" name="Google Shape;55;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56" name="Google Shape;56;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57" name="Google Shape;57;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60" name="Google Shape;60;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63" name="Google Shape;63;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64" name="Google Shape;64;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67" name="Google Shape;67;p20"/>
          <p:cNvSpPr>
            <a:spLocks noGrp="1"/>
          </p:cNvSpPr>
          <p:nvPr>
            <p:ph type="pic" idx="2"/>
          </p:nvPr>
        </p:nvSpPr>
        <p:spPr>
          <a:xfrm>
            <a:off x="5183188" y="987425"/>
            <a:ext cx="6172200" cy="4873625"/>
          </a:xfrm>
          <a:prstGeom prst="rect">
            <a:avLst/>
          </a:prstGeom>
          <a:noFill/>
          <a:ln>
            <a:noFill/>
          </a:ln>
        </p:spPr>
      </p:sp>
      <p:sp>
        <p:nvSpPr>
          <p:cNvPr id="68" name="Google Shape;68;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70" name="Google Shape;70;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71" name="Google Shape;71;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endParaRPr/>
          </a:p>
        </p:txBody>
      </p:sp>
      <p:sp>
        <p:nvSpPr>
          <p:cNvPr id="11" name="Google Shape;11;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rgbClr val="888888"/>
              </a:buClr>
              <a:buSzPts val="1400"/>
              <a:buFont typeface="Calibri"/>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rgbClr val="888888"/>
              </a:buClr>
              <a:buSzPts val="1400"/>
              <a:buFont typeface="Calibri"/>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Google Shape;8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86" name="Google Shape;86;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7" name="Google Shape;8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8" name="Google Shape;8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9" name="Google Shape;8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6.emf"/></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2"/>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6" name="Title 1">
            <a:extLst>
              <a:ext uri="{FF2B5EF4-FFF2-40B4-BE49-F238E27FC236}">
                <a16:creationId xmlns:a16="http://schemas.microsoft.com/office/drawing/2014/main" id="{A0DCAA53-E53B-4C8A-9F7C-AB00D46AB79F}"/>
              </a:ext>
            </a:extLst>
          </p:cNvPr>
          <p:cNvSpPr txBox="1">
            <a:spLocks/>
          </p:cNvSpPr>
          <p:nvPr/>
        </p:nvSpPr>
        <p:spPr>
          <a:xfrm>
            <a:off x="2549236" y="461818"/>
            <a:ext cx="8813800" cy="1819564"/>
          </a:xfrm>
          <a:prstGeom prst="rect">
            <a:avLst/>
          </a:prstGeom>
          <a:noFill/>
          <a:ln>
            <a:noFill/>
          </a:ln>
        </p:spPr>
        <p:txBody>
          <a:bodyPr spcFirstLastPara="1" wrap="square" lIns="91425" tIns="45700" rIns="91425" bIns="45700" anchor="b"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r>
              <a:rPr lang="ar-JO" sz="3200" b="1"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سياسة التسعير على المدى القصير</a:t>
            </a:r>
            <a:br>
              <a:rPr lang="en-US" sz="1800" dirty="0">
                <a:latin typeface="Times New Roman" panose="02020603050405020304" pitchFamily="18" charset="0"/>
                <a:ea typeface="Times New Roman" panose="02020603050405020304" pitchFamily="18" charset="0"/>
              </a:rPr>
            </a:br>
            <a:endParaRPr lang="en-US" dirty="0"/>
          </a:p>
        </p:txBody>
      </p:sp>
      <p:pic>
        <p:nvPicPr>
          <p:cNvPr id="7" name="Content Placeholder 4">
            <a:extLst>
              <a:ext uri="{FF2B5EF4-FFF2-40B4-BE49-F238E27FC236}">
                <a16:creationId xmlns:a16="http://schemas.microsoft.com/office/drawing/2014/main" id="{F7A402C6-B2B8-440C-80FB-153DF3C043A0}"/>
              </a:ext>
            </a:extLst>
          </p:cNvPr>
          <p:cNvPicPr>
            <a:picLocks noChangeAspect="1"/>
          </p:cNvPicPr>
          <p:nvPr/>
        </p:nvPicPr>
        <p:blipFill>
          <a:blip r:embed="rId4"/>
          <a:stretch>
            <a:fillRect/>
          </a:stretch>
        </p:blipFill>
        <p:spPr>
          <a:xfrm>
            <a:off x="2115127" y="1929384"/>
            <a:ext cx="9670473" cy="4443984"/>
          </a:xfrm>
          <a:prstGeom prst="rect">
            <a:avLst/>
          </a:prstGeom>
          <a:noFill/>
          <a:ln>
            <a:noFill/>
          </a:ln>
        </p:spPr>
      </p:pic>
    </p:spTree>
    <p:extLst>
      <p:ext uri="{BB962C8B-B14F-4D97-AF65-F5344CB8AC3E}">
        <p14:creationId xmlns:p14="http://schemas.microsoft.com/office/powerpoint/2010/main" val="1242834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6" name="Title 1">
            <a:extLst>
              <a:ext uri="{FF2B5EF4-FFF2-40B4-BE49-F238E27FC236}">
                <a16:creationId xmlns:a16="http://schemas.microsoft.com/office/drawing/2014/main" id="{76AC6890-EEE8-4E93-83B1-40BC3F87F796}"/>
              </a:ext>
            </a:extLst>
          </p:cNvPr>
          <p:cNvSpPr txBox="1">
            <a:spLocks/>
          </p:cNvSpPr>
          <p:nvPr/>
        </p:nvSpPr>
        <p:spPr>
          <a:xfrm>
            <a:off x="2817090" y="692727"/>
            <a:ext cx="8536709" cy="840509"/>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r>
              <a:rPr lang="ar-JO" sz="3200" b="1">
                <a:solidFill>
                  <a:srgbClr val="202122"/>
                </a:solidFill>
                <a:latin typeface="Times New Roman" panose="02020603050405020304" pitchFamily="18" charset="0"/>
                <a:ea typeface="Times New Roman" panose="02020603050405020304" pitchFamily="18" charset="0"/>
                <a:cs typeface="Arial" panose="020B0604020202020204" pitchFamily="34" charset="0"/>
              </a:rPr>
              <a:t>سياسة التسعير على المدى القصير</a:t>
            </a:r>
            <a:endParaRPr lang="en-US" sz="3200" dirty="0"/>
          </a:p>
        </p:txBody>
      </p:sp>
      <p:pic>
        <p:nvPicPr>
          <p:cNvPr id="7" name="Content Placeholder 4">
            <a:extLst>
              <a:ext uri="{FF2B5EF4-FFF2-40B4-BE49-F238E27FC236}">
                <a16:creationId xmlns:a16="http://schemas.microsoft.com/office/drawing/2014/main" id="{0540C0BD-C26A-4C50-AC1A-D4C44D986772}"/>
              </a:ext>
            </a:extLst>
          </p:cNvPr>
          <p:cNvPicPr>
            <a:picLocks noChangeAspect="1"/>
          </p:cNvPicPr>
          <p:nvPr/>
        </p:nvPicPr>
        <p:blipFill>
          <a:blip r:embed="rId4"/>
          <a:stretch>
            <a:fillRect/>
          </a:stretch>
        </p:blipFill>
        <p:spPr>
          <a:xfrm>
            <a:off x="2373746" y="1773936"/>
            <a:ext cx="9101974" cy="4224528"/>
          </a:xfrm>
          <a:prstGeom prst="rect">
            <a:avLst/>
          </a:prstGeom>
          <a:noFill/>
          <a:ln>
            <a:noFill/>
          </a:ln>
        </p:spPr>
      </p:pic>
    </p:spTree>
    <p:extLst>
      <p:ext uri="{BB962C8B-B14F-4D97-AF65-F5344CB8AC3E}">
        <p14:creationId xmlns:p14="http://schemas.microsoft.com/office/powerpoint/2010/main" val="2020290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6" name="Title 1">
            <a:extLst>
              <a:ext uri="{FF2B5EF4-FFF2-40B4-BE49-F238E27FC236}">
                <a16:creationId xmlns:a16="http://schemas.microsoft.com/office/drawing/2014/main" id="{3C1971F8-5F09-4448-80EA-86E363C47BD6}"/>
              </a:ext>
            </a:extLst>
          </p:cNvPr>
          <p:cNvSpPr txBox="1">
            <a:spLocks/>
          </p:cNvSpPr>
          <p:nvPr/>
        </p:nvSpPr>
        <p:spPr>
          <a:xfrm>
            <a:off x="2410690" y="609599"/>
            <a:ext cx="8933873" cy="1690255"/>
          </a:xfrm>
          <a:prstGeom prst="rect">
            <a:avLst/>
          </a:prstGeom>
          <a:noFill/>
          <a:ln>
            <a:noFill/>
          </a:ln>
        </p:spPr>
        <p:txBody>
          <a:bodyPr spcFirstLastPara="1" wrap="square" lIns="91425" tIns="45700" rIns="91425" bIns="45700" anchor="b"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r>
              <a:rPr lang="ar-JO" sz="3200" b="1">
                <a:solidFill>
                  <a:srgbClr val="202122"/>
                </a:solidFill>
                <a:latin typeface="Times New Roman" panose="02020603050405020304" pitchFamily="18" charset="0"/>
                <a:ea typeface="Times New Roman" panose="02020603050405020304" pitchFamily="18" charset="0"/>
                <a:cs typeface="Arial" panose="020B0604020202020204" pitchFamily="34" charset="0"/>
              </a:rPr>
              <a:t>سياسة التسعير على المدى الطويل</a:t>
            </a:r>
            <a:br>
              <a:rPr lang="en-US" sz="4400">
                <a:latin typeface="Times New Roman" panose="02020603050405020304" pitchFamily="18" charset="0"/>
                <a:ea typeface="Times New Roman" panose="02020603050405020304" pitchFamily="18" charset="0"/>
              </a:rPr>
            </a:br>
            <a:endParaRPr lang="en-US" dirty="0"/>
          </a:p>
        </p:txBody>
      </p:sp>
      <p:pic>
        <p:nvPicPr>
          <p:cNvPr id="7" name="Content Placeholder 4">
            <a:extLst>
              <a:ext uri="{FF2B5EF4-FFF2-40B4-BE49-F238E27FC236}">
                <a16:creationId xmlns:a16="http://schemas.microsoft.com/office/drawing/2014/main" id="{97F433D8-90B7-48D7-84BF-321ABD77DA5F}"/>
              </a:ext>
            </a:extLst>
          </p:cNvPr>
          <p:cNvPicPr>
            <a:picLocks noChangeAspect="1"/>
          </p:cNvPicPr>
          <p:nvPr/>
        </p:nvPicPr>
        <p:blipFill>
          <a:blip r:embed="rId4"/>
          <a:stretch>
            <a:fillRect/>
          </a:stretch>
        </p:blipFill>
        <p:spPr>
          <a:xfrm>
            <a:off x="2244436" y="2133600"/>
            <a:ext cx="9264072" cy="3971636"/>
          </a:xfrm>
          <a:prstGeom prst="rect">
            <a:avLst/>
          </a:prstGeom>
          <a:noFill/>
          <a:ln>
            <a:noFill/>
          </a:ln>
        </p:spPr>
      </p:pic>
    </p:spTree>
    <p:extLst>
      <p:ext uri="{BB962C8B-B14F-4D97-AF65-F5344CB8AC3E}">
        <p14:creationId xmlns:p14="http://schemas.microsoft.com/office/powerpoint/2010/main" val="4283871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6" name="Title 1">
            <a:extLst>
              <a:ext uri="{FF2B5EF4-FFF2-40B4-BE49-F238E27FC236}">
                <a16:creationId xmlns:a16="http://schemas.microsoft.com/office/drawing/2014/main" id="{F2AD8163-04F1-4F76-9C9E-EBC4D8523FCA}"/>
              </a:ext>
            </a:extLst>
          </p:cNvPr>
          <p:cNvSpPr txBox="1">
            <a:spLocks/>
          </p:cNvSpPr>
          <p:nvPr/>
        </p:nvSpPr>
        <p:spPr>
          <a:xfrm>
            <a:off x="2484582" y="350983"/>
            <a:ext cx="8608291" cy="1764144"/>
          </a:xfrm>
          <a:prstGeom prst="rect">
            <a:avLst/>
          </a:prstGeom>
          <a:noFill/>
          <a:ln>
            <a:noFill/>
          </a:ln>
        </p:spPr>
        <p:txBody>
          <a:bodyPr spcFirstLastPara="1" wrap="square" lIns="91425" tIns="45700" rIns="91425" bIns="45700" anchor="b"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r>
              <a:rPr lang="ar-JO" sz="3200" b="1">
                <a:solidFill>
                  <a:srgbClr val="000000"/>
                </a:solidFill>
                <a:latin typeface="Times New Roman" panose="02020603050405020304" pitchFamily="18" charset="0"/>
                <a:ea typeface="Times New Roman" panose="02020603050405020304" pitchFamily="18" charset="0"/>
                <a:cs typeface="Arial" panose="020B0604020202020204" pitchFamily="34" charset="0"/>
              </a:rPr>
              <a:t>نقطة التعادل للمنتج</a:t>
            </a:r>
            <a:br>
              <a:rPr lang="en-US" sz="4400">
                <a:latin typeface="Times New Roman" panose="02020603050405020304" pitchFamily="18" charset="0"/>
                <a:ea typeface="Times New Roman" panose="02020603050405020304" pitchFamily="18" charset="0"/>
              </a:rPr>
            </a:br>
            <a:endParaRPr lang="en-US" dirty="0"/>
          </a:p>
        </p:txBody>
      </p:sp>
      <p:sp>
        <p:nvSpPr>
          <p:cNvPr id="7" name="Content Placeholder 2">
            <a:extLst>
              <a:ext uri="{FF2B5EF4-FFF2-40B4-BE49-F238E27FC236}">
                <a16:creationId xmlns:a16="http://schemas.microsoft.com/office/drawing/2014/main" id="{6BCCACBB-6A45-49CF-83F2-65EBE71CCD9B}"/>
              </a:ext>
            </a:extLst>
          </p:cNvPr>
          <p:cNvSpPr txBox="1">
            <a:spLocks/>
          </p:cNvSpPr>
          <p:nvPr/>
        </p:nvSpPr>
        <p:spPr>
          <a:xfrm>
            <a:off x="2281382" y="1825625"/>
            <a:ext cx="9072418" cy="4242666"/>
          </a:xfrm>
          <a:prstGeom prst="rect">
            <a:avLst/>
          </a:prstGeom>
          <a:noFill/>
          <a:ln>
            <a:noFill/>
          </a:ln>
        </p:spPr>
        <p:txBody>
          <a:bodyPr spcFirstLastPara="1" wrap="square" lIns="91425" tIns="45700" rIns="91425" bIns="45700" anchor="t" anchorCtr="0">
            <a:normAutofit fontScale="92500" lnSpcReduction="10000"/>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marL="0" indent="0" algn="r" rtl="1">
              <a:lnSpc>
                <a:spcPct val="107000"/>
              </a:lnSpc>
              <a:spcBef>
                <a:spcPts val="0"/>
              </a:spcBef>
            </a:pPr>
            <a:r>
              <a:rPr lang="ar-SA" dirty="0">
                <a:solidFill>
                  <a:srgbClr val="333333"/>
                </a:solidFill>
                <a:latin typeface="Calibri" panose="020F0502020204030204" pitchFamily="34" charset="0"/>
                <a:ea typeface="Calibri" panose="020F0502020204030204" pitchFamily="34" charset="0"/>
                <a:cs typeface="Arial" panose="020B0604020202020204" pitchFamily="34" charset="0"/>
              </a:rPr>
              <a:t>نقطة التعادل</a:t>
            </a:r>
            <a:r>
              <a:rPr lang="en-US" dirty="0">
                <a:solidFill>
                  <a:srgbClr val="333333"/>
                </a:solidFill>
                <a:latin typeface="Arial" panose="020B0604020202020204" pitchFamily="34" charset="0"/>
                <a:ea typeface="Calibri" panose="020F0502020204030204" pitchFamily="34" charset="0"/>
                <a:cs typeface="Arial" panose="020B0604020202020204" pitchFamily="34" charset="0"/>
              </a:rPr>
              <a:t> Breakeven point </a:t>
            </a:r>
            <a:r>
              <a:rPr lang="ar-SA" dirty="0">
                <a:solidFill>
                  <a:srgbClr val="333333"/>
                </a:solidFill>
                <a:latin typeface="Calibri" panose="020F0502020204030204" pitchFamily="34" charset="0"/>
                <a:ea typeface="Calibri" panose="020F0502020204030204" pitchFamily="34" charset="0"/>
                <a:cs typeface="Arial" panose="020B0604020202020204" pitchFamily="34" charset="0"/>
              </a:rPr>
              <a:t>هي حجم المبيعات التي يتساوي عندها التكاليف الكليه ( الثابته , المتغيره ) مع الإيرادات الكليه . أو هي النقطة التي يتساوي عندها المصروفات مع الإيرادات أي لايوجد ربح او خساره</a:t>
            </a:r>
            <a:r>
              <a:rPr lang="en-US" dirty="0">
                <a:solidFill>
                  <a:srgbClr val="333333"/>
                </a:solidFill>
                <a:latin typeface="Arial" panose="020B0604020202020204" pitchFamily="34" charset="0"/>
                <a:ea typeface="Calibri" panose="020F0502020204030204" pitchFamily="34" charset="0"/>
                <a:cs typeface="Arial" panose="020B0604020202020204" pitchFamily="34" charset="0"/>
              </a:rPr>
              <a:t> .</a:t>
            </a:r>
            <a:r>
              <a:rPr lang="ar-SA" dirty="0">
                <a:solidFill>
                  <a:srgbClr val="333333"/>
                </a:solidFill>
                <a:latin typeface="Calibri" panose="020F0502020204030204" pitchFamily="34" charset="0"/>
                <a:ea typeface="Times New Roman" panose="02020603050405020304" pitchFamily="18" charset="0"/>
                <a:cs typeface="Arial" panose="020B0604020202020204" pitchFamily="34" charset="0"/>
              </a:rPr>
              <a:t> ويمكن التعبير عن نقطة التعادل كما يلي:</a:t>
            </a:r>
            <a:endParaRPr lang="ar-JO" dirty="0">
              <a:solidFill>
                <a:srgbClr val="333333"/>
              </a:solidFill>
              <a:latin typeface="Calibri" panose="020F0502020204030204" pitchFamily="34" charset="0"/>
              <a:ea typeface="Times New Roman" panose="02020603050405020304" pitchFamily="18" charset="0"/>
              <a:cs typeface="Arial" panose="020B0604020202020204" pitchFamily="34" charset="0"/>
            </a:endParaRPr>
          </a:p>
          <a:p>
            <a:pPr marL="0" indent="0" rtl="1">
              <a:lnSpc>
                <a:spcPct val="107000"/>
              </a:lnSpc>
              <a:spcBef>
                <a:spcPts val="0"/>
              </a:spcBef>
            </a:pPr>
            <a:r>
              <a:rPr lang="ar-JO" dirty="0">
                <a:solidFill>
                  <a:srgbClr val="333333"/>
                </a:solidFill>
                <a:latin typeface="Calibri" panose="020F0502020204030204" pitchFamily="34" charset="0"/>
                <a:ea typeface="Times New Roman" panose="02020603050405020304" pitchFamily="18" charset="0"/>
                <a:cs typeface="Arial" panose="020B0604020202020204" pitchFamily="34" charset="0"/>
              </a:rPr>
              <a:t>الإيرادات</a:t>
            </a:r>
            <a:r>
              <a:rPr lang="ar-SA" dirty="0">
                <a:solidFill>
                  <a:srgbClr val="333333"/>
                </a:solidFill>
                <a:latin typeface="Calibri" panose="020F0502020204030204" pitchFamily="34" charset="0"/>
                <a:ea typeface="Times New Roman" panose="02020603050405020304" pitchFamily="18" charset="0"/>
                <a:cs typeface="Arial" panose="020B0604020202020204" pitchFamily="34" charset="0"/>
              </a:rPr>
              <a:t> الكلية</a:t>
            </a:r>
            <a:r>
              <a:rPr lang="en-US" b="1" dirty="0">
                <a:solidFill>
                  <a:srgbClr val="333333"/>
                </a:solidFill>
                <a:latin typeface="Arial" panose="020B0604020202020204" pitchFamily="34" charset="0"/>
                <a:ea typeface="Times New Roman" panose="02020603050405020304" pitchFamily="18" charset="0"/>
                <a:cs typeface="Arial" panose="020B0604020202020204" pitchFamily="34" charset="0"/>
              </a:rPr>
              <a:t>=</a:t>
            </a:r>
            <a:r>
              <a:rPr lang="en-US" dirty="0">
                <a:solidFill>
                  <a:srgbClr val="333333"/>
                </a:solidFill>
                <a:latin typeface="Arial" panose="020B0604020202020204" pitchFamily="34" charset="0"/>
                <a:ea typeface="Times New Roman" panose="02020603050405020304" pitchFamily="18" charset="0"/>
                <a:cs typeface="Arial" panose="020B0604020202020204" pitchFamily="34" charset="0"/>
              </a:rPr>
              <a:t> </a:t>
            </a:r>
            <a:r>
              <a:rPr lang="ar-SA" dirty="0">
                <a:solidFill>
                  <a:srgbClr val="333333"/>
                </a:solidFill>
                <a:latin typeface="Calibri" panose="020F0502020204030204" pitchFamily="34" charset="0"/>
                <a:ea typeface="Times New Roman" panose="02020603050405020304" pitchFamily="18" charset="0"/>
                <a:cs typeface="Arial" panose="020B0604020202020204" pitchFamily="34" charset="0"/>
              </a:rPr>
              <a:t>التكاليف الكليه</a:t>
            </a:r>
            <a:r>
              <a:rPr lang="en-US" dirty="0">
                <a:solidFill>
                  <a:srgbClr val="333333"/>
                </a:solidFill>
                <a:latin typeface="Arial" panose="020B0604020202020204" pitchFamily="34" charset="0"/>
                <a:ea typeface="Times New Roman" panose="02020603050405020304" pitchFamily="18" charset="0"/>
                <a:cs typeface="Arial" panose="020B0604020202020204" pitchFamily="34" charset="0"/>
              </a:rPr>
              <a:t>.</a:t>
            </a:r>
            <a:endParaRPr lang="en-US" dirty="0">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Bef>
                <a:spcPts val="0"/>
              </a:spcBef>
            </a:pPr>
            <a:r>
              <a:rPr lang="ar-SA" dirty="0">
                <a:solidFill>
                  <a:srgbClr val="333333"/>
                </a:solidFill>
                <a:latin typeface="Calibri" panose="020F0502020204030204" pitchFamily="34" charset="0"/>
                <a:ea typeface="Times New Roman" panose="02020603050405020304" pitchFamily="18" charset="0"/>
                <a:cs typeface="Arial" panose="020B060402020202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Bef>
                <a:spcPts val="0"/>
              </a:spcBef>
            </a:pPr>
            <a:r>
              <a:rPr lang="ar-SA" dirty="0">
                <a:solidFill>
                  <a:srgbClr val="333333"/>
                </a:solidFill>
                <a:latin typeface="Calibri" panose="020F0502020204030204" pitchFamily="34" charset="0"/>
                <a:ea typeface="Times New Roman" panose="02020603050405020304" pitchFamily="18" charset="0"/>
                <a:cs typeface="Arial" panose="020B0604020202020204" pitchFamily="34" charset="0"/>
              </a:rPr>
              <a:t>و لحساب نقطة التعادل يلزمنا المتغييرات الثلاث التالية </a:t>
            </a:r>
            <a:endParaRPr lang="en-US" dirty="0">
              <a:latin typeface="Calibri" panose="020F0502020204030204" pitchFamily="34" charset="0"/>
              <a:ea typeface="Calibri" panose="020F0502020204030204" pitchFamily="34" charset="0"/>
              <a:cs typeface="Arial" panose="020B0604020202020204" pitchFamily="34" charset="0"/>
            </a:endParaRPr>
          </a:p>
          <a:p>
            <a:pPr indent="-457200" algn="r" rtl="1">
              <a:lnSpc>
                <a:spcPct val="107000"/>
              </a:lnSpc>
              <a:spcBef>
                <a:spcPts val="0"/>
              </a:spcBef>
              <a:buFont typeface="+mj-lt"/>
              <a:buAutoNum type="arabicPeriod"/>
            </a:pPr>
            <a:r>
              <a:rPr lang="ar-SA" dirty="0">
                <a:solidFill>
                  <a:srgbClr val="333333"/>
                </a:solidFill>
                <a:latin typeface="Calibri" panose="020F0502020204030204" pitchFamily="34" charset="0"/>
                <a:ea typeface="Times New Roman" panose="02020603050405020304" pitchFamily="18" charset="0"/>
                <a:cs typeface="Arial" panose="020B0604020202020204" pitchFamily="34" charset="0"/>
              </a:rPr>
              <a:t>التكاليف الثابتة </a:t>
            </a:r>
            <a:endParaRPr lang="en-US" dirty="0">
              <a:latin typeface="Calibri" panose="020F0502020204030204" pitchFamily="34" charset="0"/>
              <a:ea typeface="Calibri" panose="020F0502020204030204" pitchFamily="34" charset="0"/>
              <a:cs typeface="Arial" panose="020B0604020202020204" pitchFamily="34" charset="0"/>
            </a:endParaRPr>
          </a:p>
          <a:p>
            <a:pPr indent="-457200" algn="r" rtl="1">
              <a:lnSpc>
                <a:spcPct val="107000"/>
              </a:lnSpc>
              <a:spcBef>
                <a:spcPts val="0"/>
              </a:spcBef>
              <a:buFont typeface="+mj-lt"/>
              <a:buAutoNum type="arabicPeriod"/>
            </a:pPr>
            <a:r>
              <a:rPr lang="ar-SA" dirty="0">
                <a:solidFill>
                  <a:srgbClr val="333333"/>
                </a:solidFill>
                <a:latin typeface="Calibri" panose="020F0502020204030204" pitchFamily="34" charset="0"/>
                <a:ea typeface="Times New Roman" panose="02020603050405020304" pitchFamily="18" charset="0"/>
                <a:cs typeface="Arial" panose="020B0604020202020204" pitchFamily="34" charset="0"/>
              </a:rPr>
              <a:t>التكاليف المتغييرة </a:t>
            </a:r>
            <a:endParaRPr lang="en-US" dirty="0">
              <a:latin typeface="Calibri" panose="020F0502020204030204" pitchFamily="34" charset="0"/>
              <a:ea typeface="Calibri" panose="020F0502020204030204" pitchFamily="34" charset="0"/>
              <a:cs typeface="Arial" panose="020B0604020202020204" pitchFamily="34" charset="0"/>
            </a:endParaRPr>
          </a:p>
          <a:p>
            <a:pPr indent="-457200" algn="r" rtl="1">
              <a:lnSpc>
                <a:spcPct val="107000"/>
              </a:lnSpc>
              <a:spcBef>
                <a:spcPts val="0"/>
              </a:spcBef>
              <a:buFont typeface="+mj-lt"/>
              <a:buAutoNum type="arabicPeriod"/>
            </a:pPr>
            <a:r>
              <a:rPr lang="ar-SA" dirty="0">
                <a:solidFill>
                  <a:srgbClr val="333333"/>
                </a:solidFill>
                <a:latin typeface="Calibri" panose="020F0502020204030204" pitchFamily="34" charset="0"/>
                <a:ea typeface="Times New Roman" panose="02020603050405020304" pitchFamily="18" charset="0"/>
                <a:cs typeface="Arial" panose="020B0604020202020204" pitchFamily="34" charset="0"/>
              </a:rPr>
              <a:t>سعر بيع المنتج أو الخدمة </a:t>
            </a:r>
            <a:endParaRPr lang="en-US" dirty="0">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Bef>
                <a:spcPts val="0"/>
              </a:spcBef>
            </a:pPr>
            <a:r>
              <a:rPr lang="ar-SA" dirty="0">
                <a:solidFill>
                  <a:srgbClr val="333333"/>
                </a:solidFill>
                <a:latin typeface="Calibri" panose="020F0502020204030204" pitchFamily="34" charset="0"/>
                <a:ea typeface="Times New Roman" panose="02020603050405020304" pitchFamily="18" charset="0"/>
                <a:cs typeface="Arial" panose="020B060402020202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Bef>
                <a:spcPts val="0"/>
              </a:spcBef>
            </a:pPr>
            <a:r>
              <a:rPr lang="ar-SA" dirty="0">
                <a:solidFill>
                  <a:srgbClr val="333333"/>
                </a:solidFill>
                <a:latin typeface="Calibri" panose="020F0502020204030204" pitchFamily="34" charset="0"/>
                <a:ea typeface="Times New Roman" panose="02020603050405020304" pitchFamily="18" charset="0"/>
                <a:cs typeface="Arial" panose="020B060402020202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Bef>
                <a:spcPts val="0"/>
              </a:spcBef>
            </a:pPr>
            <a:r>
              <a:rPr lang="ar-SA" b="1" dirty="0">
                <a:solidFill>
                  <a:srgbClr val="333333"/>
                </a:solidFill>
                <a:latin typeface="Calibri" panose="020F0502020204030204" pitchFamily="34" charset="0"/>
                <a:ea typeface="Times New Roman" panose="02020603050405020304" pitchFamily="18" charset="0"/>
                <a:cs typeface="Arial" panose="020B0604020202020204" pitchFamily="34" charset="0"/>
              </a:rPr>
              <a:t>وبالتالي : نقطة التعادل = التكاليف الثابتة / (سعر البيع للوحدة – تكلفة الوحدة )</a:t>
            </a:r>
            <a:endParaRPr lang="en-US" b="1" dirty="0">
              <a:latin typeface="Calibri" panose="020F0502020204030204" pitchFamily="34" charset="0"/>
              <a:ea typeface="Calibri" panose="020F0502020204030204" pitchFamily="34" charset="0"/>
              <a:cs typeface="Arial" panose="020B0604020202020204" pitchFamily="34" charset="0"/>
            </a:endParaRPr>
          </a:p>
          <a:p>
            <a:pPr algn="r" rtl="1"/>
            <a:endParaRPr lang="en-US" dirty="0"/>
          </a:p>
        </p:txBody>
      </p:sp>
    </p:spTree>
    <p:extLst>
      <p:ext uri="{BB962C8B-B14F-4D97-AF65-F5344CB8AC3E}">
        <p14:creationId xmlns:p14="http://schemas.microsoft.com/office/powerpoint/2010/main" val="2663725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6" name="Title 1">
            <a:extLst>
              <a:ext uri="{FF2B5EF4-FFF2-40B4-BE49-F238E27FC236}">
                <a16:creationId xmlns:a16="http://schemas.microsoft.com/office/drawing/2014/main" id="{DB8A0B21-B3DB-40C3-872E-9B49D0C1C4D6}"/>
              </a:ext>
            </a:extLst>
          </p:cNvPr>
          <p:cNvSpPr txBox="1">
            <a:spLocks/>
          </p:cNvSpPr>
          <p:nvPr/>
        </p:nvSpPr>
        <p:spPr>
          <a:xfrm>
            <a:off x="2539999" y="646545"/>
            <a:ext cx="8702964" cy="730106"/>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r>
              <a:rPr lang="ar-JO" sz="3200"/>
              <a:t>لماذا تتم دراسة نقطة التعادل</a:t>
            </a:r>
            <a:endParaRPr lang="en-US" sz="3200" dirty="0"/>
          </a:p>
        </p:txBody>
      </p:sp>
      <p:sp>
        <p:nvSpPr>
          <p:cNvPr id="7" name="Content Placeholder 2">
            <a:extLst>
              <a:ext uri="{FF2B5EF4-FFF2-40B4-BE49-F238E27FC236}">
                <a16:creationId xmlns:a16="http://schemas.microsoft.com/office/drawing/2014/main" id="{B7C4EA49-2C15-45C8-A463-1CE3C6C47F53}"/>
              </a:ext>
            </a:extLst>
          </p:cNvPr>
          <p:cNvSpPr txBox="1">
            <a:spLocks/>
          </p:cNvSpPr>
          <p:nvPr/>
        </p:nvSpPr>
        <p:spPr>
          <a:xfrm>
            <a:off x="2262908" y="2050473"/>
            <a:ext cx="9090891" cy="3823854"/>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marL="0" algn="r" rtl="1">
              <a:spcBef>
                <a:spcPts val="0"/>
              </a:spcBef>
              <a:spcAft>
                <a:spcPts val="1875"/>
              </a:spcAft>
            </a:pPr>
            <a:r>
              <a:rPr lang="ar-SA" sz="1800" b="1" u="sng"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بالإضافة إلى هامش الأمان ، يمكن أن يساعد تحليل التعادل في تحديد ما يلي</a:t>
            </a:r>
            <a:r>
              <a:rPr lang="en-US" sz="1800" b="1" u="sng" dirty="0">
                <a:solidFill>
                  <a:srgbClr val="333333"/>
                </a:solidFill>
                <a:latin typeface="Arial" panose="020B0604020202020204" pitchFamily="34" charset="0"/>
                <a:ea typeface="Times New Roman" panose="02020603050405020304" pitchFamily="18" charset="0"/>
              </a:rPr>
              <a:t>:</a:t>
            </a:r>
            <a:endParaRPr lang="en-US" sz="1800" dirty="0">
              <a:latin typeface="Times New Roman" panose="02020603050405020304" pitchFamily="18" charset="0"/>
              <a:ea typeface="Times New Roman" panose="02020603050405020304" pitchFamily="18" charset="0"/>
            </a:endParaRPr>
          </a:p>
          <a:p>
            <a:pPr marL="342900" indent="-342900" algn="r" rtl="1">
              <a:spcBef>
                <a:spcPts val="0"/>
              </a:spcBef>
              <a:spcAft>
                <a:spcPts val="1875"/>
              </a:spcAft>
              <a:buSzPts val="1000"/>
              <a:buFont typeface="Symbol" panose="05050102010706020507" pitchFamily="18" charset="2"/>
              <a:buChar char=""/>
              <a:tabLst>
                <a:tab pos="457200" algn="l"/>
              </a:tabLst>
            </a:pPr>
            <a:r>
              <a:rPr lang="ar-SA" sz="1800"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الأرباح والخسائر المقدرة في وقت معين</a:t>
            </a:r>
            <a:r>
              <a:rPr lang="en-US" sz="1800" dirty="0">
                <a:solidFill>
                  <a:srgbClr val="333333"/>
                </a:solidFill>
                <a:latin typeface="Arial" panose="020B0604020202020204" pitchFamily="34" charset="0"/>
                <a:ea typeface="Times New Roman" panose="02020603050405020304" pitchFamily="18" charset="0"/>
              </a:rPr>
              <a:t>.</a:t>
            </a:r>
            <a:endParaRPr lang="en-US" sz="1800" dirty="0">
              <a:latin typeface="Times New Roman" panose="02020603050405020304" pitchFamily="18" charset="0"/>
              <a:ea typeface="Times New Roman" panose="02020603050405020304" pitchFamily="18" charset="0"/>
            </a:endParaRPr>
          </a:p>
          <a:p>
            <a:pPr marL="342900" indent="-342900" algn="r" rtl="1">
              <a:spcBef>
                <a:spcPts val="0"/>
              </a:spcBef>
              <a:spcAft>
                <a:spcPts val="1875"/>
              </a:spcAft>
              <a:buSzPts val="1000"/>
              <a:buFont typeface="Symbol" panose="05050102010706020507" pitchFamily="18" charset="2"/>
              <a:buChar char=""/>
              <a:tabLst>
                <a:tab pos="457200" algn="l"/>
              </a:tabLst>
            </a:pPr>
            <a:r>
              <a:rPr lang="ar-SA" sz="1800"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الحد الأدنى لمستوى المبيعات المقبول لك لتجنب تكبد الخسائر</a:t>
            </a:r>
            <a:r>
              <a:rPr lang="en-US" sz="1800" dirty="0">
                <a:solidFill>
                  <a:srgbClr val="333333"/>
                </a:solidFill>
                <a:latin typeface="Arial" panose="020B0604020202020204" pitchFamily="34" charset="0"/>
                <a:ea typeface="Times New Roman" panose="02020603050405020304" pitchFamily="18" charset="0"/>
              </a:rPr>
              <a:t>.</a:t>
            </a:r>
            <a:endParaRPr lang="en-US" sz="1800" dirty="0">
              <a:latin typeface="Times New Roman" panose="02020603050405020304" pitchFamily="18" charset="0"/>
              <a:ea typeface="Times New Roman" panose="02020603050405020304" pitchFamily="18" charset="0"/>
            </a:endParaRPr>
          </a:p>
          <a:p>
            <a:pPr marL="342900" indent="-342900" algn="r" rtl="1">
              <a:spcBef>
                <a:spcPts val="0"/>
              </a:spcBef>
              <a:spcAft>
                <a:spcPts val="1875"/>
              </a:spcAft>
              <a:buSzPts val="1000"/>
              <a:buFont typeface="Symbol" panose="05050102010706020507" pitchFamily="18" charset="2"/>
              <a:buChar char=""/>
              <a:tabLst>
                <a:tab pos="457200" algn="l"/>
              </a:tabLst>
            </a:pPr>
            <a:r>
              <a:rPr lang="ar-SA" sz="1800"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إذا كان التخلص من خط إنتاج معين يمكن أن يحسن الأرباح</a:t>
            </a:r>
            <a:r>
              <a:rPr lang="en-US" sz="1800" dirty="0">
                <a:solidFill>
                  <a:srgbClr val="333333"/>
                </a:solidFill>
                <a:latin typeface="Arial" panose="020B0604020202020204" pitchFamily="34" charset="0"/>
                <a:ea typeface="Times New Roman" panose="02020603050405020304" pitchFamily="18" charset="0"/>
              </a:rPr>
              <a:t>.</a:t>
            </a:r>
            <a:endParaRPr lang="en-US" sz="1800" dirty="0">
              <a:latin typeface="Times New Roman" panose="02020603050405020304" pitchFamily="18" charset="0"/>
              <a:ea typeface="Times New Roman" panose="02020603050405020304" pitchFamily="18" charset="0"/>
            </a:endParaRPr>
          </a:p>
          <a:p>
            <a:pPr marL="342900" indent="-342900" algn="r" rtl="1">
              <a:spcBef>
                <a:spcPts val="0"/>
              </a:spcBef>
              <a:spcAft>
                <a:spcPts val="1875"/>
              </a:spcAft>
              <a:buSzPts val="1000"/>
              <a:buFont typeface="Symbol" panose="05050102010706020507" pitchFamily="18" charset="2"/>
              <a:buChar char=""/>
              <a:tabLst>
                <a:tab pos="457200" algn="l"/>
              </a:tabLst>
            </a:pPr>
            <a:r>
              <a:rPr lang="ar-SA" sz="1800"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إذا كان تغير السعر (إرتفاع أو انخفاض الأسعار) يؤثر على الربحية</a:t>
            </a:r>
            <a:r>
              <a:rPr lang="en-US" sz="1800" dirty="0">
                <a:solidFill>
                  <a:srgbClr val="333333"/>
                </a:solidFill>
                <a:latin typeface="Arial" panose="020B0604020202020204" pitchFamily="34" charset="0"/>
                <a:ea typeface="Times New Roman" panose="02020603050405020304" pitchFamily="18" charset="0"/>
              </a:rPr>
              <a:t>.</a:t>
            </a:r>
            <a:endParaRPr lang="en-US" sz="1800" dirty="0">
              <a:latin typeface="Times New Roman" panose="02020603050405020304" pitchFamily="18" charset="0"/>
              <a:ea typeface="Times New Roman" panose="02020603050405020304" pitchFamily="18" charset="0"/>
            </a:endParaRPr>
          </a:p>
          <a:p>
            <a:pPr marL="342900" indent="-342900" algn="r" rtl="1">
              <a:spcBef>
                <a:spcPts val="0"/>
              </a:spcBef>
              <a:spcAft>
                <a:spcPts val="1875"/>
              </a:spcAft>
              <a:buSzPts val="1000"/>
              <a:buFont typeface="Symbol" panose="05050102010706020507" pitchFamily="18" charset="2"/>
              <a:buChar char=""/>
              <a:tabLst>
                <a:tab pos="457200" algn="l"/>
              </a:tabLst>
            </a:pPr>
            <a:r>
              <a:rPr lang="ar-SA" sz="1800"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إذا كان تغير التكلفة (تكاليف أعلى أو أقل) يؤثر على الربحية</a:t>
            </a:r>
            <a:r>
              <a:rPr lang="en-US" sz="1800" dirty="0">
                <a:solidFill>
                  <a:srgbClr val="333333"/>
                </a:solidFill>
                <a:latin typeface="Arial" panose="020B0604020202020204" pitchFamily="34" charset="0"/>
                <a:ea typeface="Times New Roman" panose="02020603050405020304" pitchFamily="18" charset="0"/>
              </a:rPr>
              <a:t>.</a:t>
            </a:r>
            <a:endParaRPr lang="en-US" sz="1800" dirty="0">
              <a:latin typeface="Times New Roman" panose="02020603050405020304" pitchFamily="18" charset="0"/>
              <a:ea typeface="Times New Roman" panose="02020603050405020304" pitchFamily="18" charset="0"/>
            </a:endParaRPr>
          </a:p>
          <a:p>
            <a:pPr marL="342900" indent="-342900" algn="r" rtl="1">
              <a:spcBef>
                <a:spcPts val="0"/>
              </a:spcBef>
              <a:spcAft>
                <a:spcPts val="1875"/>
              </a:spcAft>
              <a:buSzPts val="1000"/>
              <a:buFont typeface="Symbol" panose="05050102010706020507" pitchFamily="18" charset="2"/>
              <a:buChar char=""/>
              <a:tabLst>
                <a:tab pos="457200" algn="l"/>
              </a:tabLst>
            </a:pPr>
            <a:r>
              <a:rPr lang="ar-SA" sz="1800"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في النهاية ، إذا كان المنتج / الخدمة المخطط له سيكون مربحًا ويتجاوز نقطة التعادل</a:t>
            </a:r>
            <a:endParaRPr lang="en-US" sz="1800" dirty="0">
              <a:latin typeface="Times New Roman" panose="02020603050405020304" pitchFamily="18" charset="0"/>
              <a:ea typeface="Times New Roman" panose="02020603050405020304" pitchFamily="18" charset="0"/>
            </a:endParaRPr>
          </a:p>
          <a:p>
            <a:pPr algn="r" rtl="1"/>
            <a:endParaRPr lang="en-US"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1330461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8" name="Title 1">
            <a:extLst>
              <a:ext uri="{FF2B5EF4-FFF2-40B4-BE49-F238E27FC236}">
                <a16:creationId xmlns:a16="http://schemas.microsoft.com/office/drawing/2014/main" id="{B48AC48D-7673-43BB-83DD-4CF329DFAE9F}"/>
              </a:ext>
            </a:extLst>
          </p:cNvPr>
          <p:cNvSpPr txBox="1">
            <a:spLocks/>
          </p:cNvSpPr>
          <p:nvPr/>
        </p:nvSpPr>
        <p:spPr>
          <a:xfrm>
            <a:off x="2540000" y="628073"/>
            <a:ext cx="7638473" cy="1182254"/>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r>
              <a:rPr lang="ar-SA" sz="3200" b="1" dirty="0">
                <a:solidFill>
                  <a:srgbClr val="333333"/>
                </a:solidFill>
                <a:latin typeface="Calibri Light" panose="020F0302020204030204" pitchFamily="34" charset="0"/>
                <a:ea typeface="Times New Roman" panose="02020603050405020304" pitchFamily="18" charset="0"/>
                <a:cs typeface="Arial" panose="020B0604020202020204" pitchFamily="34" charset="0"/>
              </a:rPr>
              <a:t>ما هي استراتيجيات التسعير؟</a:t>
            </a:r>
            <a:br>
              <a:rPr lang="en-US" sz="32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rPr>
            </a:br>
            <a:endParaRPr lang="en-US" sz="3200" dirty="0"/>
          </a:p>
        </p:txBody>
      </p:sp>
      <p:sp>
        <p:nvSpPr>
          <p:cNvPr id="9" name="Content Placeholder 2">
            <a:extLst>
              <a:ext uri="{FF2B5EF4-FFF2-40B4-BE49-F238E27FC236}">
                <a16:creationId xmlns:a16="http://schemas.microsoft.com/office/drawing/2014/main" id="{55868398-9A87-4743-B4F6-95AF4BF918EB}"/>
              </a:ext>
            </a:extLst>
          </p:cNvPr>
          <p:cNvSpPr txBox="1">
            <a:spLocks/>
          </p:cNvSpPr>
          <p:nvPr/>
        </p:nvSpPr>
        <p:spPr>
          <a:xfrm>
            <a:off x="2632364" y="1911927"/>
            <a:ext cx="8721436" cy="4265036"/>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marL="0" indent="0" algn="r" fontAlgn="base">
              <a:spcBef>
                <a:spcPts val="0"/>
              </a:spcBef>
              <a:spcAft>
                <a:spcPts val="1500"/>
              </a:spcAft>
            </a:pPr>
            <a:r>
              <a:rPr lang="ar-SA" sz="2200"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سياسة التسعير هي نهج الشركة لتحديد السعر الذي تقدم به سلعة أو خدمة للسوق. تساعد سياسات التسعير الشركات على التأكد من أنها تظل مربحة وتمنحها المرونة في تسعير المنتجات المنفصلة بشكل مختلف. قد تقدر شركتك وجود سياسة تسعير محددة جيدًا حتى تتمكن من إجراء تعديلات على الأسعار بسرعة والاستفادة من نقاط قوة المنتجات في سوق واحد أو أكثر</a:t>
            </a:r>
            <a:endParaRPr lang="en-US" sz="2200" dirty="0">
              <a:latin typeface="Times New Roman" panose="02020603050405020304" pitchFamily="18" charset="0"/>
              <a:ea typeface="Times New Roman" panose="02020603050405020304" pitchFamily="18" charset="0"/>
            </a:endParaRPr>
          </a:p>
          <a:p>
            <a:pPr marL="0" indent="0" algn="r" fontAlgn="base">
              <a:spcBef>
                <a:spcPts val="0"/>
              </a:spcBef>
            </a:pPr>
            <a:r>
              <a:rPr lang="ar-SA" sz="2200"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يجب على المديرين البدء في تحديد الأسعار </a:t>
            </a:r>
            <a:r>
              <a:rPr lang="ar-SA" sz="2200" b="1"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خلال مرحلة التطوير </a:t>
            </a:r>
            <a:r>
              <a:rPr lang="ar-SA" sz="2200"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كجزء من التسعير الاستراتيجي لتجنب إطلاق المنتجات أو الخدمات التي لا يمكنها الحفاظ على أسعار مربحة في السوق. يمكّن هذا النهج في التسعير الشركات من ملاءمة التكاليف مع الأسعار </a:t>
            </a:r>
            <a:r>
              <a:rPr lang="ar-SA" sz="2200" b="1"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أو التخلص من المنتجات أو الخدمات التي لا يمكن توليدها بفعالية من حيث التكلفة</a:t>
            </a:r>
            <a:r>
              <a:rPr lang="ar-JO" sz="2200" b="1"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a:t>
            </a:r>
            <a:endParaRPr lang="en-US" sz="2200" dirty="0">
              <a:latin typeface="Times New Roman" panose="02020603050405020304" pitchFamily="18" charset="0"/>
              <a:ea typeface="Times New Roman" panose="02020603050405020304" pitchFamily="18" charset="0"/>
            </a:endParaRPr>
          </a:p>
          <a:p>
            <a:pPr marL="0" indent="0" algn="r" rtl="1"/>
            <a:endParaRPr lang="en-US" dirty="0"/>
          </a:p>
        </p:txBody>
      </p:sp>
    </p:spTree>
    <p:extLst>
      <p:ext uri="{BB962C8B-B14F-4D97-AF65-F5344CB8AC3E}">
        <p14:creationId xmlns:p14="http://schemas.microsoft.com/office/powerpoint/2010/main" val="2621293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3" name="Title 1">
            <a:extLst>
              <a:ext uri="{FF2B5EF4-FFF2-40B4-BE49-F238E27FC236}">
                <a16:creationId xmlns:a16="http://schemas.microsoft.com/office/drawing/2014/main" id="{E712A423-AFC9-4431-87A9-285E09BDB1D9}"/>
              </a:ext>
            </a:extLst>
          </p:cNvPr>
          <p:cNvSpPr txBox="1">
            <a:spLocks/>
          </p:cNvSpPr>
          <p:nvPr/>
        </p:nvSpPr>
        <p:spPr>
          <a:xfrm>
            <a:off x="3103418" y="628073"/>
            <a:ext cx="6502399" cy="544945"/>
          </a:xfrm>
          <a:prstGeom prst="rect">
            <a:avLst/>
          </a:prstGeom>
          <a:noFill/>
          <a:ln>
            <a:noFill/>
          </a:ln>
        </p:spPr>
        <p:txBody>
          <a:bodyPr spcFirstLastPara="1" wrap="square" lIns="91425" tIns="45700" rIns="91425" bIns="45700" anchor="b"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endParaRPr lang="ar-JO" sz="1800" b="1" dirty="0">
              <a:solidFill>
                <a:srgbClr val="333333"/>
              </a:solidFill>
              <a:latin typeface="Calibri Light" panose="020F0302020204030204" pitchFamily="34" charset="0"/>
              <a:ea typeface="Times New Roman" panose="02020603050405020304" pitchFamily="18" charset="0"/>
              <a:cs typeface="Arial" panose="020B0604020202020204" pitchFamily="34" charset="0"/>
            </a:endParaRPr>
          </a:p>
          <a:p>
            <a:endParaRPr lang="ar-JO" sz="1800" b="1" dirty="0">
              <a:solidFill>
                <a:srgbClr val="333333"/>
              </a:solidFill>
              <a:latin typeface="Calibri Light" panose="020F0302020204030204" pitchFamily="34" charset="0"/>
              <a:ea typeface="Times New Roman" panose="02020603050405020304" pitchFamily="18" charset="0"/>
              <a:cs typeface="Arial" panose="020B0604020202020204" pitchFamily="34" charset="0"/>
            </a:endParaRPr>
          </a:p>
          <a:p>
            <a:endParaRPr lang="ar-JO" sz="1800" b="1" dirty="0">
              <a:solidFill>
                <a:srgbClr val="333333"/>
              </a:solidFill>
              <a:latin typeface="Calibri Light" panose="020F0302020204030204" pitchFamily="34" charset="0"/>
              <a:ea typeface="Times New Roman" panose="02020603050405020304" pitchFamily="18" charset="0"/>
              <a:cs typeface="Arial" panose="020B0604020202020204" pitchFamily="34" charset="0"/>
            </a:endParaRPr>
          </a:p>
          <a:p>
            <a:r>
              <a:rPr lang="ar-SA" sz="2800" b="1" dirty="0">
                <a:solidFill>
                  <a:srgbClr val="333333"/>
                </a:solidFill>
                <a:latin typeface="Calibri Light" panose="020F0302020204030204" pitchFamily="34" charset="0"/>
                <a:ea typeface="Times New Roman" panose="02020603050405020304" pitchFamily="18" charset="0"/>
                <a:cs typeface="Arial" panose="020B0604020202020204" pitchFamily="34" charset="0"/>
              </a:rPr>
              <a:t>إعتبارات لسياسات التسعير</a:t>
            </a:r>
            <a:endParaRPr lang="en-US" sz="2800" dirty="0"/>
          </a:p>
        </p:txBody>
      </p:sp>
      <p:sp>
        <p:nvSpPr>
          <p:cNvPr id="4" name="Content Placeholder 2">
            <a:extLst>
              <a:ext uri="{FF2B5EF4-FFF2-40B4-BE49-F238E27FC236}">
                <a16:creationId xmlns:a16="http://schemas.microsoft.com/office/drawing/2014/main" id="{8FE052E3-85FE-48EB-AE6B-A667189CCF1D}"/>
              </a:ext>
            </a:extLst>
          </p:cNvPr>
          <p:cNvSpPr txBox="1">
            <a:spLocks/>
          </p:cNvSpPr>
          <p:nvPr/>
        </p:nvSpPr>
        <p:spPr>
          <a:xfrm>
            <a:off x="2161310" y="1422400"/>
            <a:ext cx="9192490" cy="5070474"/>
          </a:xfrm>
          <a:prstGeom prst="rect">
            <a:avLst/>
          </a:prstGeom>
          <a:noFill/>
          <a:ln>
            <a:noFill/>
          </a:ln>
        </p:spPr>
        <p:txBody>
          <a:bodyPr spcFirstLastPara="1" wrap="square" lIns="91425" tIns="45700" rIns="91425" bIns="45700" anchor="t" anchorCtr="0">
            <a:normAutofit fontScale="92500" lnSpcReduction="10000"/>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marL="0" indent="0" algn="r" fontAlgn="base">
              <a:lnSpc>
                <a:spcPct val="115000"/>
              </a:lnSpc>
            </a:pPr>
            <a:r>
              <a:rPr lang="ar-SA" sz="1800" b="1" u="sng"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المنافسة: </a:t>
            </a:r>
            <a:r>
              <a:rPr lang="ar-SA" sz="1900"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من المحتمل أن يدرك عملك من هم منافسيه وماذا يفرضون رسومًا على المستهلكين. تأخذ سياسات التسعير بعين الاعتبار المنافسة مع الشركات الأخرى في السوق.</a:t>
            </a:r>
            <a:endParaRPr lang="en-US" sz="1900" dirty="0">
              <a:latin typeface="Times New Roman" panose="02020603050405020304" pitchFamily="18" charset="0"/>
              <a:ea typeface="Times New Roman" panose="02020603050405020304" pitchFamily="18" charset="0"/>
            </a:endParaRPr>
          </a:p>
          <a:p>
            <a:pPr marL="0" indent="0" algn="r" fontAlgn="base">
              <a:lnSpc>
                <a:spcPct val="115000"/>
              </a:lnSpc>
            </a:pPr>
            <a:r>
              <a:rPr lang="ar-SA" sz="1800" b="1" u="sng"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أهداف الربح</a:t>
            </a:r>
            <a:r>
              <a:rPr lang="ar-SA" sz="1800"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 </a:t>
            </a:r>
            <a:r>
              <a:rPr lang="ar-SA" sz="1900"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يمكنك اختيار سياسة تسعير لتحقيق هدف ربح محدد لشركتك</a:t>
            </a:r>
            <a:r>
              <a:rPr lang="ar-JO" sz="1900"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a:t>
            </a:r>
            <a:endParaRPr lang="en-US" sz="1900" dirty="0">
              <a:latin typeface="Times New Roman" panose="02020603050405020304" pitchFamily="18" charset="0"/>
              <a:ea typeface="Times New Roman" panose="02020603050405020304" pitchFamily="18" charset="0"/>
            </a:endParaRPr>
          </a:p>
          <a:p>
            <a:pPr marL="0" indent="0" algn="r" fontAlgn="base">
              <a:lnSpc>
                <a:spcPct val="115000"/>
              </a:lnSpc>
            </a:pPr>
            <a:r>
              <a:rPr lang="ar-SA" sz="1800" b="1" u="sng"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إجماليات المبيعات</a:t>
            </a:r>
            <a:r>
              <a:rPr lang="ar-SA" sz="1800"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 </a:t>
            </a:r>
            <a:r>
              <a:rPr lang="ar-SA" sz="1900"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تؤثر سياسات التسعير بشكل مباشر على عدد الأشخاص الذين يشترون منتج شركتك ومقدار ما يشترونه</a:t>
            </a:r>
            <a:r>
              <a:rPr lang="ar-JO" sz="1900"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a:t>
            </a:r>
            <a:endParaRPr lang="en-US" sz="1900" dirty="0">
              <a:latin typeface="Times New Roman" panose="02020603050405020304" pitchFamily="18" charset="0"/>
              <a:ea typeface="Times New Roman" panose="02020603050405020304" pitchFamily="18" charset="0"/>
            </a:endParaRPr>
          </a:p>
          <a:p>
            <a:pPr marL="0" indent="0" algn="r" fontAlgn="base">
              <a:lnSpc>
                <a:spcPct val="115000"/>
              </a:lnSpc>
            </a:pPr>
            <a:r>
              <a:rPr lang="ar-SA" sz="1800" b="1" u="sng"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صحة الشركة</a:t>
            </a:r>
            <a:r>
              <a:rPr lang="ar-SA" sz="1800"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 </a:t>
            </a:r>
            <a:r>
              <a:rPr lang="ar-SA" sz="1900"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قد تمكّنها الظروف المالية لشركتك من إعطاء الأولوية لاستراتيجية السوق على الربح الفوري ، أو قد تحتاج إلى جني الإيرادات في أقرب وقت ممكن للبقاء في العمل</a:t>
            </a:r>
            <a:r>
              <a:rPr lang="ar-JO" sz="1800"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a:t>
            </a:r>
            <a:endParaRPr lang="en-US" sz="1800" dirty="0">
              <a:latin typeface="Times New Roman" panose="02020603050405020304" pitchFamily="18" charset="0"/>
              <a:ea typeface="Times New Roman" panose="02020603050405020304" pitchFamily="18" charset="0"/>
            </a:endParaRPr>
          </a:p>
          <a:p>
            <a:pPr marL="0" algn="r" fontAlgn="base">
              <a:lnSpc>
                <a:spcPct val="115000"/>
              </a:lnSpc>
            </a:pPr>
            <a:r>
              <a:rPr lang="ar-SA" sz="1800" b="1" u="sng"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مرونة: </a:t>
            </a:r>
            <a:r>
              <a:rPr lang="ar-SA" sz="1900"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غالبًا ما تتفاعل الشركات مع تحولات السوق من خلال تغيير الأسعار. قد تفكر شركتك في ما إذا كان سعرك الأولي يمكّنك من الاستجابة للسوق دون فقدان الربحية</a:t>
            </a:r>
            <a:r>
              <a:rPr lang="ar-JO" sz="1900"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a:t>
            </a:r>
            <a:r>
              <a:rPr lang="en-US" sz="1800" dirty="0">
                <a:solidFill>
                  <a:srgbClr val="2B2B2B"/>
                </a:solidFill>
                <a:latin typeface="Arial" panose="020B0604020202020204" pitchFamily="34" charset="0"/>
                <a:ea typeface="Times New Roman" panose="02020603050405020304" pitchFamily="18" charset="0"/>
              </a:rPr>
              <a:t>.</a:t>
            </a:r>
            <a:endParaRPr lang="en-US" sz="1800" dirty="0">
              <a:latin typeface="Times New Roman" panose="02020603050405020304" pitchFamily="18" charset="0"/>
              <a:ea typeface="Times New Roman" panose="02020603050405020304" pitchFamily="18" charset="0"/>
            </a:endParaRPr>
          </a:p>
          <a:p>
            <a:pPr marL="0" algn="r" fontAlgn="base">
              <a:lnSpc>
                <a:spcPct val="115000"/>
              </a:lnSpc>
            </a:pPr>
            <a:r>
              <a:rPr lang="ar-SA" sz="1800" b="1" u="sng"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التنظيم الحكومي</a:t>
            </a:r>
            <a:r>
              <a:rPr lang="ar-SA" sz="1800"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 </a:t>
            </a:r>
            <a:r>
              <a:rPr lang="ar-SA" sz="1900"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لحماية المستهلكين ، تنظم الحكومة تسعير بعض السلع والخدمات. اعتمادًا على مجال عملك ، قد يكون هذا غير ذي صلة أو مصدر قلق مركزي في سياسة التسعير</a:t>
            </a:r>
            <a:r>
              <a:rPr lang="ar-JO" sz="1900"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a:t>
            </a:r>
            <a:endParaRPr lang="en-US" sz="1900" dirty="0">
              <a:latin typeface="Times New Roman" panose="02020603050405020304" pitchFamily="18" charset="0"/>
              <a:ea typeface="Times New Roman" panose="02020603050405020304" pitchFamily="18" charset="0"/>
            </a:endParaRPr>
          </a:p>
          <a:p>
            <a:pPr marL="0" algn="r" fontAlgn="base">
              <a:lnSpc>
                <a:spcPct val="115000"/>
              </a:lnSpc>
            </a:pPr>
            <a:r>
              <a:rPr lang="ar-SA" sz="1800" b="1" u="sng"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طريقة تعديل السعر: </a:t>
            </a:r>
            <a:r>
              <a:rPr lang="ar-SA" sz="1900"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على نحو متزايد ، قد تقوم الشركات التي تبيع كميات هائلة من السلع بأتمتة التسعير باستخدام برامج متخصصة. تأخذ سياسات التسعير في الاعتبار كيف تنوي شركتك تغيير الأسعار</a:t>
            </a:r>
            <a:r>
              <a:rPr lang="ar-JO" sz="1900"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a:t>
            </a:r>
            <a:endParaRPr lang="en-US" sz="1900" dirty="0">
              <a:latin typeface="Times New Roman" panose="02020603050405020304" pitchFamily="18" charset="0"/>
              <a:ea typeface="Times New Roman" panose="02020603050405020304" pitchFamily="18" charset="0"/>
            </a:endParaRPr>
          </a:p>
          <a:p>
            <a:pPr marL="0" algn="r" fontAlgn="base">
              <a:lnSpc>
                <a:spcPct val="115000"/>
              </a:lnSpc>
              <a:spcBef>
                <a:spcPts val="0"/>
              </a:spcBef>
            </a:pPr>
            <a:r>
              <a:rPr lang="en-US" sz="1800" b="1"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a:t>
            </a:r>
            <a:r>
              <a:rPr lang="ar-SA" sz="1800" b="1" u="sng"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مكان البيع: </a:t>
            </a:r>
            <a:r>
              <a:rPr lang="ar-SA" sz="1900" dirty="0">
                <a:solidFill>
                  <a:srgbClr val="2B2B2B"/>
                </a:solidFill>
                <a:latin typeface="Times New Roman" panose="02020603050405020304" pitchFamily="18" charset="0"/>
                <a:ea typeface="Times New Roman" panose="02020603050405020304" pitchFamily="18" charset="0"/>
                <a:cs typeface="Arial" panose="020B0604020202020204" pitchFamily="34" charset="0"/>
              </a:rPr>
              <a:t>إذا كانت شركتك تبيع نفس المنتج بالجملة أو البيع بالتجزئة أو أماكن أخرى ، فقد تختلف سياسات التسعير لكل منها</a:t>
            </a:r>
            <a:endParaRPr lang="en-US" sz="1900" dirty="0">
              <a:latin typeface="Times New Roman" panose="02020603050405020304" pitchFamily="18" charset="0"/>
              <a:ea typeface="Times New Roman" panose="02020603050405020304" pitchFamily="18" charset="0"/>
            </a:endParaRPr>
          </a:p>
          <a:p>
            <a:pPr marL="0" indent="0" algn="r" rtl="1"/>
            <a:endParaRPr lang="en-US" dirty="0"/>
          </a:p>
        </p:txBody>
      </p:sp>
    </p:spTree>
    <p:extLst>
      <p:ext uri="{BB962C8B-B14F-4D97-AF65-F5344CB8AC3E}">
        <p14:creationId xmlns:p14="http://schemas.microsoft.com/office/powerpoint/2010/main" val="3100822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Title 1">
            <a:extLst>
              <a:ext uri="{FF2B5EF4-FFF2-40B4-BE49-F238E27FC236}">
                <a16:creationId xmlns:a16="http://schemas.microsoft.com/office/drawing/2014/main" id="{B143A78A-6D3B-4BDE-A8AF-B72534815D9C}"/>
              </a:ext>
            </a:extLst>
          </p:cNvPr>
          <p:cNvSpPr txBox="1">
            <a:spLocks/>
          </p:cNvSpPr>
          <p:nvPr/>
        </p:nvSpPr>
        <p:spPr>
          <a:xfrm>
            <a:off x="1939636" y="365126"/>
            <a:ext cx="9414164" cy="724766"/>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endParaRPr lang="en-US" sz="3200" dirty="0"/>
          </a:p>
        </p:txBody>
      </p:sp>
      <p:sp>
        <p:nvSpPr>
          <p:cNvPr id="3" name="Title 1">
            <a:extLst>
              <a:ext uri="{FF2B5EF4-FFF2-40B4-BE49-F238E27FC236}">
                <a16:creationId xmlns:a16="http://schemas.microsoft.com/office/drawing/2014/main" id="{32C887FF-70B1-432E-90D8-B9DF359C273F}"/>
              </a:ext>
            </a:extLst>
          </p:cNvPr>
          <p:cNvSpPr txBox="1">
            <a:spLocks/>
          </p:cNvSpPr>
          <p:nvPr/>
        </p:nvSpPr>
        <p:spPr>
          <a:xfrm>
            <a:off x="2555009" y="365126"/>
            <a:ext cx="8571346" cy="1302255"/>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r>
              <a:rPr lang="ar-SA" sz="4000" b="1" dirty="0">
                <a:solidFill>
                  <a:srgbClr val="333333"/>
                </a:solidFill>
                <a:latin typeface="Calibri Light" panose="020F0302020204030204" pitchFamily="34" charset="0"/>
                <a:ea typeface="Times New Roman" panose="02020603050405020304" pitchFamily="18" charset="0"/>
                <a:cs typeface="Arial" panose="020B0604020202020204" pitchFamily="34" charset="0"/>
              </a:rPr>
              <a:t>أنواع سياسات التسعير</a:t>
            </a:r>
            <a:br>
              <a:rPr lang="en-US" sz="18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rPr>
            </a:br>
            <a:endParaRPr lang="en-US" sz="3200" dirty="0"/>
          </a:p>
        </p:txBody>
      </p:sp>
      <p:sp>
        <p:nvSpPr>
          <p:cNvPr id="4" name="Content Placeholder 2">
            <a:extLst>
              <a:ext uri="{FF2B5EF4-FFF2-40B4-BE49-F238E27FC236}">
                <a16:creationId xmlns:a16="http://schemas.microsoft.com/office/drawing/2014/main" id="{290D7FF3-F0CA-46CC-8636-9A306362DBB9}"/>
              </a:ext>
            </a:extLst>
          </p:cNvPr>
          <p:cNvSpPr txBox="1">
            <a:spLocks/>
          </p:cNvSpPr>
          <p:nvPr/>
        </p:nvSpPr>
        <p:spPr>
          <a:xfrm>
            <a:off x="2327564" y="1825625"/>
            <a:ext cx="9026236" cy="4351338"/>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marL="0" indent="0" algn="r" rtl="1" fontAlgn="base">
              <a:lnSpc>
                <a:spcPct val="100000"/>
              </a:lnSpc>
              <a:spcBef>
                <a:spcPts val="0"/>
              </a:spcBef>
            </a:pPr>
            <a:r>
              <a:rPr lang="ar-SA" b="1" u="sng" dirty="0">
                <a:solidFill>
                  <a:srgbClr val="333333"/>
                </a:solidFill>
                <a:latin typeface="Arial" panose="020B0604020202020204" pitchFamily="34" charset="0"/>
                <a:ea typeface="Times New Roman" panose="02020603050405020304" pitchFamily="18" charset="0"/>
                <a:cs typeface="Arial" panose="020B0604020202020204" pitchFamily="34" charset="0"/>
              </a:rPr>
              <a:t>التسعير على أساس التكلفة</a:t>
            </a:r>
            <a:br>
              <a:rPr lang="en-US" dirty="0">
                <a:solidFill>
                  <a:srgbClr val="2B2B2B"/>
                </a:solidFill>
                <a:latin typeface="Arial" panose="020B0604020202020204" pitchFamily="34" charset="0"/>
                <a:ea typeface="Times New Roman" panose="02020603050405020304" pitchFamily="18" charset="0"/>
                <a:cs typeface="Arial" panose="020B0604020202020204" pitchFamily="34" charset="0"/>
              </a:rPr>
            </a:br>
            <a:r>
              <a:rPr lang="ar-SA" dirty="0">
                <a:solidFill>
                  <a:srgbClr val="2B2B2B"/>
                </a:solidFill>
                <a:latin typeface="Arial" panose="020B0604020202020204" pitchFamily="34" charset="0"/>
                <a:ea typeface="Times New Roman" panose="02020603050405020304" pitchFamily="18" charset="0"/>
                <a:cs typeface="Arial" panose="020B0604020202020204" pitchFamily="34" charset="0"/>
              </a:rPr>
              <a:t>يمكن تلخيص سياسة التسعير التقليدية بالصيغة التالية</a:t>
            </a:r>
            <a:r>
              <a:rPr lang="en-US" dirty="0">
                <a:solidFill>
                  <a:srgbClr val="2B2B2B"/>
                </a:solidFill>
                <a:latin typeface="Arial" panose="020B0604020202020204" pitchFamily="34" charset="0"/>
                <a:ea typeface="Times New Roman" panose="02020603050405020304" pitchFamily="18" charset="0"/>
                <a:cs typeface="Arial" panose="020B0604020202020204" pitchFamily="34" charset="0"/>
              </a:rPr>
              <a:t>:</a:t>
            </a:r>
            <a:endParaRPr lang="en-US" dirty="0">
              <a:latin typeface="Arial" panose="020B0604020202020204" pitchFamily="34" charset="0"/>
              <a:ea typeface="Times New Roman" panose="02020603050405020304" pitchFamily="18" charset="0"/>
              <a:cs typeface="Arial" panose="020B0604020202020204" pitchFamily="34" charset="0"/>
            </a:endParaRPr>
          </a:p>
          <a:p>
            <a:pPr marL="0" indent="0" algn="r" rtl="1" fontAlgn="base">
              <a:lnSpc>
                <a:spcPct val="100000"/>
              </a:lnSpc>
              <a:spcBef>
                <a:spcPts val="0"/>
              </a:spcBef>
            </a:pPr>
            <a:r>
              <a:rPr lang="ar-SA" b="1" dirty="0">
                <a:solidFill>
                  <a:srgbClr val="000000"/>
                </a:solidFill>
                <a:latin typeface="Arial" panose="020B0604020202020204" pitchFamily="34" charset="0"/>
                <a:ea typeface="Times New Roman" panose="02020603050405020304" pitchFamily="18" charset="0"/>
                <a:cs typeface="Arial" panose="020B0604020202020204" pitchFamily="34" charset="0"/>
              </a:rPr>
              <a:t>التكلفة + النسبة المئوية للربح الثابت = سعر البيع</a:t>
            </a:r>
            <a:endParaRPr lang="en-US" dirty="0">
              <a:latin typeface="Arial" panose="020B0604020202020204" pitchFamily="34" charset="0"/>
              <a:ea typeface="Times New Roman" panose="02020603050405020304" pitchFamily="18" charset="0"/>
              <a:cs typeface="Arial" panose="020B0604020202020204" pitchFamily="34" charset="0"/>
            </a:endParaRPr>
          </a:p>
          <a:p>
            <a:pPr marL="0" indent="0" algn="r" rtl="1" fontAlgn="base">
              <a:lnSpc>
                <a:spcPct val="100000"/>
              </a:lnSpc>
              <a:spcBef>
                <a:spcPts val="0"/>
              </a:spcBef>
              <a:spcAft>
                <a:spcPts val="1500"/>
              </a:spcAft>
            </a:pPr>
            <a:r>
              <a:rPr lang="ar-SA" dirty="0">
                <a:solidFill>
                  <a:srgbClr val="2B2B2B"/>
                </a:solidFill>
                <a:latin typeface="Arial" panose="020B0604020202020204" pitchFamily="34" charset="0"/>
                <a:ea typeface="Times New Roman" panose="02020603050405020304" pitchFamily="18" charset="0"/>
                <a:cs typeface="Arial" panose="020B0604020202020204" pitchFamily="34" charset="0"/>
              </a:rPr>
              <a:t>فكلما كانت نسبة الربح اقل كلما انخفض سعر البيع والعكس صحيح.</a:t>
            </a:r>
            <a:endParaRPr lang="ar-JO" dirty="0">
              <a:solidFill>
                <a:srgbClr val="2B2B2B"/>
              </a:solidFill>
              <a:latin typeface="Arial" panose="020B0604020202020204" pitchFamily="34" charset="0"/>
              <a:ea typeface="Times New Roman" panose="02020603050405020304" pitchFamily="18" charset="0"/>
              <a:cs typeface="Arial" panose="020B0604020202020204" pitchFamily="34" charset="0"/>
            </a:endParaRPr>
          </a:p>
          <a:p>
            <a:pPr marL="0" indent="0" algn="r" rtl="1" fontAlgn="base">
              <a:lnSpc>
                <a:spcPct val="100000"/>
              </a:lnSpc>
              <a:spcBef>
                <a:spcPts val="0"/>
              </a:spcBef>
              <a:spcAft>
                <a:spcPts val="1500"/>
              </a:spcAft>
            </a:pPr>
            <a:r>
              <a:rPr lang="ar-JO" b="1" u="sng" dirty="0">
                <a:latin typeface="Arial" panose="020B0604020202020204" pitchFamily="34" charset="0"/>
                <a:ea typeface="Times New Roman" panose="02020603050405020304" pitchFamily="18" charset="0"/>
                <a:cs typeface="Arial" panose="020B0604020202020204" pitchFamily="34" charset="0"/>
              </a:rPr>
              <a:t>التسعير على أساس القيمة</a:t>
            </a:r>
          </a:p>
          <a:p>
            <a:pPr marL="0" indent="0" algn="r" rtl="1" fontAlgn="base">
              <a:lnSpc>
                <a:spcPct val="100000"/>
              </a:lnSpc>
              <a:spcBef>
                <a:spcPts val="0"/>
              </a:spcBef>
              <a:spcAft>
                <a:spcPts val="1500"/>
              </a:spcAft>
            </a:pPr>
            <a:r>
              <a:rPr lang="ar-JO" dirty="0">
                <a:latin typeface="Arial" panose="020B0604020202020204" pitchFamily="34" charset="0"/>
                <a:ea typeface="Times New Roman" panose="02020603050405020304" pitchFamily="18" charset="0"/>
                <a:cs typeface="Arial" panose="020B0604020202020204" pitchFamily="34" charset="0"/>
              </a:rPr>
              <a:t>تلتزم أسعار القيمة بالاعتقاد بأن سعر البيع الأمثل هو انعكاس للقيمة المتصورة للمنتج أو الخدمة من قبل العملاء ، وليس فقط تكاليف الشركة لإنتاج أو تقديم منتج أو خدمة. تُستمد قيمة المنتج أو الخدمة من احتياجات العملاء وتفضيلاتهم وتوقعاتهم ومواردهم المالية وكذلك من عروض المنافسين.</a:t>
            </a:r>
          </a:p>
          <a:p>
            <a:pPr marL="0" indent="0" algn="r" rtl="1" fontAlgn="base">
              <a:lnSpc>
                <a:spcPct val="100000"/>
              </a:lnSpc>
              <a:spcBef>
                <a:spcPts val="0"/>
              </a:spcBef>
              <a:spcAft>
                <a:spcPts val="1500"/>
              </a:spcAft>
            </a:pPr>
            <a:endParaRPr lang="en-US" dirty="0">
              <a:latin typeface="Arial" panose="020B0604020202020204" pitchFamily="34" charset="0"/>
              <a:ea typeface="Times New Roman" panose="02020603050405020304" pitchFamily="18" charset="0"/>
              <a:cs typeface="Arial" panose="020B0604020202020204" pitchFamily="34" charset="0"/>
            </a:endParaRPr>
          </a:p>
          <a:p>
            <a:pPr algn="r" rtl="1"/>
            <a:endParaRPr lang="en-US" dirty="0"/>
          </a:p>
        </p:txBody>
      </p:sp>
    </p:spTree>
    <p:extLst>
      <p:ext uri="{BB962C8B-B14F-4D97-AF65-F5344CB8AC3E}">
        <p14:creationId xmlns:p14="http://schemas.microsoft.com/office/powerpoint/2010/main" val="4204532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Title 1">
            <a:extLst>
              <a:ext uri="{FF2B5EF4-FFF2-40B4-BE49-F238E27FC236}">
                <a16:creationId xmlns:a16="http://schemas.microsoft.com/office/drawing/2014/main" id="{B143A78A-6D3B-4BDE-A8AF-B72534815D9C}"/>
              </a:ext>
            </a:extLst>
          </p:cNvPr>
          <p:cNvSpPr txBox="1">
            <a:spLocks/>
          </p:cNvSpPr>
          <p:nvPr/>
        </p:nvSpPr>
        <p:spPr>
          <a:xfrm>
            <a:off x="1939636" y="365126"/>
            <a:ext cx="9414164" cy="724766"/>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endParaRPr lang="en-US" sz="3200" dirty="0"/>
          </a:p>
        </p:txBody>
      </p:sp>
      <p:sp>
        <p:nvSpPr>
          <p:cNvPr id="3" name="Title 1">
            <a:extLst>
              <a:ext uri="{FF2B5EF4-FFF2-40B4-BE49-F238E27FC236}">
                <a16:creationId xmlns:a16="http://schemas.microsoft.com/office/drawing/2014/main" id="{E1348B44-A86C-4027-842B-8A9EB916B0E0}"/>
              </a:ext>
            </a:extLst>
          </p:cNvPr>
          <p:cNvSpPr txBox="1">
            <a:spLocks/>
          </p:cNvSpPr>
          <p:nvPr/>
        </p:nvSpPr>
        <p:spPr>
          <a:xfrm>
            <a:off x="2346036" y="840509"/>
            <a:ext cx="9007764" cy="850179"/>
          </a:xfrm>
          <a:prstGeom prst="rect">
            <a:avLst/>
          </a:prstGeom>
          <a:noFill/>
          <a:ln>
            <a:noFill/>
          </a:ln>
        </p:spPr>
        <p:txBody>
          <a:bodyPr spcFirstLastPara="1" wrap="square" lIns="91425" tIns="45700" rIns="91425" bIns="45700" anchor="b"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r>
              <a:rPr lang="ar-SA" sz="4400" b="1" dirty="0">
                <a:solidFill>
                  <a:srgbClr val="333333"/>
                </a:solidFill>
                <a:latin typeface="Calibri Light" panose="020F0302020204030204" pitchFamily="34" charset="0"/>
                <a:ea typeface="Times New Roman" panose="02020603050405020304" pitchFamily="18" charset="0"/>
                <a:cs typeface="Arial" panose="020B0604020202020204" pitchFamily="34" charset="0"/>
              </a:rPr>
              <a:t>أنواع سياسات التسعير</a:t>
            </a:r>
            <a:endParaRPr lang="en-US" dirty="0"/>
          </a:p>
        </p:txBody>
      </p:sp>
      <p:sp>
        <p:nvSpPr>
          <p:cNvPr id="4" name="Content Placeholder 2">
            <a:extLst>
              <a:ext uri="{FF2B5EF4-FFF2-40B4-BE49-F238E27FC236}">
                <a16:creationId xmlns:a16="http://schemas.microsoft.com/office/drawing/2014/main" id="{D04DCD4A-4A9F-4ABA-9DBE-2D0EFC3E5CF8}"/>
              </a:ext>
            </a:extLst>
          </p:cNvPr>
          <p:cNvSpPr txBox="1">
            <a:spLocks/>
          </p:cNvSpPr>
          <p:nvPr/>
        </p:nvSpPr>
        <p:spPr>
          <a:xfrm>
            <a:off x="2346036" y="1825625"/>
            <a:ext cx="9007764" cy="4351338"/>
          </a:xfrm>
          <a:prstGeom prst="rect">
            <a:avLst/>
          </a:prstGeom>
          <a:noFill/>
          <a:ln>
            <a:noFill/>
          </a:ln>
        </p:spPr>
        <p:txBody>
          <a:bodyPr spcFirstLastPara="1" wrap="square" lIns="91425" tIns="45700" rIns="91425" bIns="45700" anchor="t" anchorCtr="0">
            <a:normAutofit lnSpcReduction="10000"/>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marL="0" indent="0" algn="r" rtl="1"/>
            <a:r>
              <a:rPr lang="ar-JO" b="1" dirty="0"/>
              <a:t> </a:t>
            </a:r>
            <a:r>
              <a:rPr lang="ar-JO" b="1" u="sng" dirty="0"/>
              <a:t>التسعير على أساس الطلب</a:t>
            </a:r>
          </a:p>
          <a:p>
            <a:pPr marL="0" indent="0" algn="r" rtl="1"/>
            <a:r>
              <a:rPr lang="ar-JO" dirty="0">
                <a:cs typeface="+mn-cs"/>
              </a:rPr>
              <a:t>المديرين الذين يتبنون سياسات التسعير القائمة على الطلب ، مثل أسعار القيمة ، لا يهتمون تمامًا بالتكاليف. بدلاً من ذلك ، يركزون على سلوك وخصائص العملاء وجودة وخصائص منتجاتهم أو خدماتهم. يركز التسعير الموجه حسب الطلب على مستوى الطلب على منتج أو خدمة ، وليس على تكلفة المواد والعمالة وما إلى ذلك.</a:t>
            </a:r>
            <a:endParaRPr lang="en-US" dirty="0">
              <a:cs typeface="+mn-cs"/>
            </a:endParaRPr>
          </a:p>
          <a:p>
            <a:pPr marL="0" indent="0" algn="r" rtl="1"/>
            <a:r>
              <a:rPr lang="ar-JO" b="1" u="sng" dirty="0"/>
              <a:t>التسعير على أساس المنافسة</a:t>
            </a:r>
          </a:p>
          <a:p>
            <a:pPr marL="0" indent="0" algn="r" rtl="1"/>
            <a:r>
              <a:rPr lang="ar-JO" dirty="0">
                <a:cs typeface="+mn-cs"/>
              </a:rPr>
              <a:t>من خلال سياسة التسعير القائمة على المنافسة ، تحدد الشركة أسعارها من خلال تحديد الشركات الأخرى المتنافسة في السوق. تبدأ الشركة في تطوير أسعار قائمة على المنافسة من خلال تحديد منافسيها الحاليين.</a:t>
            </a:r>
          </a:p>
          <a:p>
            <a:pPr marL="0" indent="0" algn="r" rtl="1"/>
            <a:r>
              <a:rPr lang="ar-JO" dirty="0">
                <a:cs typeface="+mn-cs"/>
              </a:rPr>
              <a:t>بعد ذلك ، تقوم الشركة بتقييم منتجها أو خدمتها. بعد هذه الخطوة ، تحدد الشركة أسعارًا أعلى من المنافسين أو أقل منها أو مساوية لها بناءً على مزايا وعيوب منتج أو خدمة الشركة ، وكذلك على الاستجابة المتوقعة من قبل المنافسين للسعر المحدد.</a:t>
            </a:r>
          </a:p>
          <a:p>
            <a:pPr marL="0" indent="0" algn="r" rtl="1"/>
            <a:endParaRPr lang="ar-JO" dirty="0"/>
          </a:p>
          <a:p>
            <a:pPr algn="r" rtl="1"/>
            <a:endParaRPr lang="en-US" dirty="0"/>
          </a:p>
        </p:txBody>
      </p:sp>
    </p:spTree>
    <p:extLst>
      <p:ext uri="{BB962C8B-B14F-4D97-AF65-F5344CB8AC3E}">
        <p14:creationId xmlns:p14="http://schemas.microsoft.com/office/powerpoint/2010/main" val="1246710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Title 1">
            <a:extLst>
              <a:ext uri="{FF2B5EF4-FFF2-40B4-BE49-F238E27FC236}">
                <a16:creationId xmlns:a16="http://schemas.microsoft.com/office/drawing/2014/main" id="{B143A78A-6D3B-4BDE-A8AF-B72534815D9C}"/>
              </a:ext>
            </a:extLst>
          </p:cNvPr>
          <p:cNvSpPr txBox="1">
            <a:spLocks/>
          </p:cNvSpPr>
          <p:nvPr/>
        </p:nvSpPr>
        <p:spPr>
          <a:xfrm>
            <a:off x="1939636" y="365126"/>
            <a:ext cx="9414164" cy="724766"/>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endParaRPr lang="en-US" sz="3200" dirty="0"/>
          </a:p>
        </p:txBody>
      </p:sp>
      <p:sp>
        <p:nvSpPr>
          <p:cNvPr id="3" name="Title 1">
            <a:extLst>
              <a:ext uri="{FF2B5EF4-FFF2-40B4-BE49-F238E27FC236}">
                <a16:creationId xmlns:a16="http://schemas.microsoft.com/office/drawing/2014/main" id="{F033E028-2F17-44BE-8B88-1DD686BE88C3}"/>
              </a:ext>
            </a:extLst>
          </p:cNvPr>
          <p:cNvSpPr txBox="1">
            <a:spLocks/>
          </p:cNvSpPr>
          <p:nvPr/>
        </p:nvSpPr>
        <p:spPr>
          <a:xfrm>
            <a:off x="2290618" y="678874"/>
            <a:ext cx="9146309" cy="665308"/>
          </a:xfrm>
          <a:prstGeom prst="rect">
            <a:avLst/>
          </a:prstGeom>
          <a:noFill/>
          <a:ln>
            <a:noFill/>
          </a:ln>
        </p:spPr>
        <p:txBody>
          <a:bodyPr spcFirstLastPara="1" wrap="square" lIns="91425" tIns="45700" rIns="91425" bIns="45700" anchor="b" anchorCtr="0">
            <a:normAutofit fontScale="25000" lnSpcReduction="20000"/>
          </a:bodyPr>
          <a:lstStyle>
            <a:defPPr marR="0" lvl="0" algn="l" rtl="0">
              <a:lnSpc>
                <a:spcPct val="100000"/>
              </a:lnSpc>
              <a:spcBef>
                <a:spcPts val="0"/>
              </a:spcBef>
              <a:spcAft>
                <a:spcPts val="0"/>
              </a:spcAft>
            </a:defPPr>
            <a:lvl1pPr marR="0" lvl="0" algn="ctr" rtl="0">
              <a:lnSpc>
                <a:spcPct val="90000"/>
              </a:lnSpc>
              <a:spcBef>
                <a:spcPts val="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br>
              <a:rPr lang="ar-JO" sz="3200" b="1"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br>
            <a:r>
              <a:rPr lang="ar-SA" sz="10700" b="1"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إعادة هيكلة التكاليف</a:t>
            </a:r>
            <a:br>
              <a:rPr lang="en-US" sz="4700" dirty="0">
                <a:latin typeface="Times New Roman" panose="02020603050405020304" pitchFamily="18" charset="0"/>
                <a:ea typeface="Times New Roman" panose="02020603050405020304" pitchFamily="18" charset="0"/>
              </a:rPr>
            </a:br>
            <a:endParaRPr lang="en-US" sz="4700" dirty="0"/>
          </a:p>
        </p:txBody>
      </p:sp>
      <p:sp>
        <p:nvSpPr>
          <p:cNvPr id="4" name="Content Placeholder 2">
            <a:extLst>
              <a:ext uri="{FF2B5EF4-FFF2-40B4-BE49-F238E27FC236}">
                <a16:creationId xmlns:a16="http://schemas.microsoft.com/office/drawing/2014/main" id="{B3180E3C-2B27-477D-8274-AA75599473D7}"/>
              </a:ext>
            </a:extLst>
          </p:cNvPr>
          <p:cNvSpPr txBox="1">
            <a:spLocks/>
          </p:cNvSpPr>
          <p:nvPr/>
        </p:nvSpPr>
        <p:spPr>
          <a:xfrm>
            <a:off x="2207491" y="1603951"/>
            <a:ext cx="9146309" cy="4575175"/>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marL="0" algn="r" rtl="1">
              <a:spcBef>
                <a:spcPts val="0"/>
              </a:spcBef>
            </a:pPr>
            <a:r>
              <a:rPr lang="ar-SA" sz="2800" b="1"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كل مشروع مهما كان حجمه ونوعه عليه أن يستثمر بتكاليف تأسيسية وتكاليف تشغيلية</a:t>
            </a:r>
            <a:r>
              <a:rPr lang="en-US" sz="3200" dirty="0">
                <a:solidFill>
                  <a:srgbClr val="333333"/>
                </a:solidFill>
                <a:latin typeface="Arial" panose="020B0604020202020204" pitchFamily="34" charset="0"/>
                <a:ea typeface="Times New Roman" panose="02020603050405020304" pitchFamily="18" charset="0"/>
              </a:rPr>
              <a:t> </a:t>
            </a:r>
            <a:endParaRPr lang="ar-JO" sz="3200" dirty="0">
              <a:solidFill>
                <a:srgbClr val="333333"/>
              </a:solidFill>
              <a:latin typeface="Arial" panose="020B0604020202020204" pitchFamily="34" charset="0"/>
              <a:ea typeface="Times New Roman" panose="02020603050405020304" pitchFamily="18" charset="0"/>
            </a:endParaRPr>
          </a:p>
          <a:p>
            <a:pPr marL="0" algn="r" rtl="1">
              <a:spcBef>
                <a:spcPts val="0"/>
              </a:spcBef>
            </a:pPr>
            <a:endParaRPr lang="en-US" sz="3200" dirty="0">
              <a:latin typeface="Times New Roman" panose="02020603050405020304" pitchFamily="18" charset="0"/>
              <a:ea typeface="Times New Roman" panose="02020603050405020304" pitchFamily="18" charset="0"/>
            </a:endParaRPr>
          </a:p>
          <a:p>
            <a:pPr marL="457200" lvl="1" algn="r" rtl="1">
              <a:spcBef>
                <a:spcPts val="0"/>
              </a:spcBef>
            </a:pPr>
            <a:r>
              <a:rPr lang="ar-SA" sz="2400"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التكاليف التأسيسية، هي التكاليف التي تدفعها عند البدء فقط. مثلاً، شراء سيارة أو معدات أو البناية</a:t>
            </a:r>
            <a:endParaRPr lang="en-US" sz="2400" dirty="0">
              <a:latin typeface="Times New Roman" panose="02020603050405020304" pitchFamily="18" charset="0"/>
              <a:ea typeface="Times New Roman" panose="02020603050405020304" pitchFamily="18" charset="0"/>
            </a:endParaRPr>
          </a:p>
          <a:p>
            <a:pPr marL="457200" lvl="1" algn="r" rtl="1">
              <a:spcBef>
                <a:spcPts val="0"/>
              </a:spcBef>
            </a:pPr>
            <a:r>
              <a:rPr lang="ar-SA" sz="2400"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التكاليف التشغيلية، هي التكاليف التي تستمر في دفعها عندما تبدأ العمل. مثل تكاليف صيانة السيارة والمعدات، تكاليف الوقود. وهذه التكاليف التشغيلية قد تكون ثابتة أو متغيرة</a:t>
            </a:r>
            <a:r>
              <a:rPr lang="en-US" sz="2400" dirty="0">
                <a:solidFill>
                  <a:srgbClr val="333333"/>
                </a:solidFill>
                <a:latin typeface="Arial" panose="020B0604020202020204" pitchFamily="34" charset="0"/>
                <a:ea typeface="Times New Roman" panose="02020603050405020304" pitchFamily="18" charset="0"/>
              </a:rPr>
              <a:t>. </a:t>
            </a:r>
          </a:p>
          <a:p>
            <a:pPr marL="228600" lvl="1" indent="0" algn="r" rtl="1">
              <a:spcBef>
                <a:spcPts val="0"/>
              </a:spcBef>
            </a:pPr>
            <a:endParaRPr lang="en-US" sz="2400" dirty="0">
              <a:latin typeface="Times New Roman" panose="02020603050405020304" pitchFamily="18" charset="0"/>
              <a:ea typeface="Times New Roman" panose="02020603050405020304" pitchFamily="18" charset="0"/>
            </a:endParaRPr>
          </a:p>
          <a:p>
            <a:pPr marL="1257300" lvl="2" indent="-342900" algn="r" rtl="1">
              <a:spcBef>
                <a:spcPts val="0"/>
              </a:spcBef>
              <a:buSzPts val="1000"/>
              <a:buFont typeface="Symbol" panose="05050102010706020507" pitchFamily="18" charset="2"/>
              <a:buChar char=""/>
              <a:tabLst>
                <a:tab pos="457200" algn="l"/>
              </a:tabLst>
            </a:pPr>
            <a:r>
              <a:rPr lang="ar-SA" sz="2400"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التكاليف الثابتة هي التكاليف التي تبقى كما هي بغض النظر عن حجم وعدد البضائع أو الخدمات المنتجة. مثل رواتب الموظفين</a:t>
            </a:r>
            <a:endParaRPr lang="en-US" sz="2400" dirty="0">
              <a:latin typeface="Times New Roman" panose="02020603050405020304" pitchFamily="18" charset="0"/>
              <a:ea typeface="Times New Roman" panose="02020603050405020304" pitchFamily="18" charset="0"/>
            </a:endParaRPr>
          </a:p>
          <a:p>
            <a:pPr marL="1257300" lvl="2" indent="-342900" algn="r" rtl="1">
              <a:spcBef>
                <a:spcPts val="0"/>
              </a:spcBef>
              <a:buSzPts val="1000"/>
              <a:buFont typeface="Symbol" panose="05050102010706020507" pitchFamily="18" charset="2"/>
              <a:buChar char=""/>
              <a:tabLst>
                <a:tab pos="457200" algn="l"/>
              </a:tabLst>
            </a:pPr>
            <a:r>
              <a:rPr lang="ar-SA" sz="2400"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التكاليف المتغيرة هي التكاليف التي تتغير بتناسب مع حجم البضائع أو الخدمات المنتجة. مثل كوب القهوة (إذا كان المشروع كافيه)</a:t>
            </a:r>
            <a:r>
              <a:rPr lang="en-US" sz="2400" dirty="0">
                <a:solidFill>
                  <a:srgbClr val="333333"/>
                </a:solidFill>
                <a:latin typeface="Arial" panose="020B0604020202020204" pitchFamily="34" charset="0"/>
                <a:ea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endParaRPr>
          </a:p>
          <a:p>
            <a:pPr marL="0" indent="0" algn="r" rtl="1"/>
            <a:endParaRPr lang="en-US" dirty="0"/>
          </a:p>
        </p:txBody>
      </p:sp>
    </p:spTree>
    <p:extLst>
      <p:ext uri="{BB962C8B-B14F-4D97-AF65-F5344CB8AC3E}">
        <p14:creationId xmlns:p14="http://schemas.microsoft.com/office/powerpoint/2010/main" val="1774921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7"/>
        <p:cNvGrpSpPr/>
        <p:nvPr/>
      </p:nvGrpSpPr>
      <p:grpSpPr>
        <a:xfrm>
          <a:off x="0" y="0"/>
          <a:ext cx="0" cy="0"/>
          <a:chOff x="0" y="0"/>
          <a:chExt cx="0" cy="0"/>
        </a:xfrm>
      </p:grpSpPr>
      <p:sp>
        <p:nvSpPr>
          <p:cNvPr id="168" name="Google Shape;168;p2"/>
          <p:cNvSpPr txBox="1"/>
          <p:nvPr/>
        </p:nvSpPr>
        <p:spPr>
          <a:xfrm>
            <a:off x="3016978" y="1185460"/>
            <a:ext cx="1917641" cy="76944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4400"/>
              <a:buFont typeface="Calibri"/>
              <a:buNone/>
            </a:pPr>
            <a:endParaRPr sz="4400" b="0" i="0" u="none" strike="noStrike" cap="none">
              <a:solidFill>
                <a:srgbClr val="1F3864"/>
              </a:solidFill>
              <a:latin typeface="Calibri"/>
              <a:ea typeface="Calibri"/>
              <a:cs typeface="Calibri"/>
              <a:sym typeface="Calibri"/>
            </a:endParaRPr>
          </a:p>
        </p:txBody>
      </p:sp>
      <p:sp>
        <p:nvSpPr>
          <p:cNvPr id="169" name="Google Shape;169;p2"/>
          <p:cNvSpPr txBox="1"/>
          <p:nvPr/>
        </p:nvSpPr>
        <p:spPr>
          <a:xfrm>
            <a:off x="2604655" y="2137783"/>
            <a:ext cx="9069699" cy="860626"/>
          </a:xfrm>
          <a:prstGeom prst="rect">
            <a:avLst/>
          </a:prstGeom>
          <a:noFill/>
          <a:ln>
            <a:noFill/>
          </a:ln>
        </p:spPr>
        <p:txBody>
          <a:bodyPr spcFirstLastPara="1" wrap="square" lIns="91425" tIns="45700" rIns="91425" bIns="45700" anchor="t" anchorCtr="0">
            <a:spAutoFit/>
          </a:bodyPr>
          <a:lstStyle/>
          <a:p>
            <a:pPr marL="285750" marR="0" lvl="0" indent="-285750" algn="l" rtl="0">
              <a:lnSpc>
                <a:spcPct val="100000"/>
              </a:lnSpc>
              <a:spcBef>
                <a:spcPts val="1200"/>
              </a:spcBef>
              <a:spcAft>
                <a:spcPts val="0"/>
              </a:spcAft>
              <a:buClr>
                <a:srgbClr val="1F3864"/>
              </a:buClr>
              <a:buSzPts val="2800"/>
              <a:buFont typeface="Noto Sans Symbols"/>
              <a:buChar char="⮚"/>
            </a:pPr>
            <a:endParaRPr sz="1400" b="0" i="0" u="none" strike="noStrike" cap="none">
              <a:solidFill>
                <a:srgbClr val="000000"/>
              </a:solidFill>
              <a:latin typeface="Arial"/>
              <a:ea typeface="Arial"/>
              <a:cs typeface="Arial"/>
              <a:sym typeface="Arial"/>
            </a:endParaRPr>
          </a:p>
        </p:txBody>
      </p:sp>
      <p:sp>
        <p:nvSpPr>
          <p:cNvPr id="6" name="Title 3">
            <a:extLst>
              <a:ext uri="{FF2B5EF4-FFF2-40B4-BE49-F238E27FC236}">
                <a16:creationId xmlns:a16="http://schemas.microsoft.com/office/drawing/2014/main" id="{12597704-1E3F-4832-9E70-05760090570F}"/>
              </a:ext>
            </a:extLst>
          </p:cNvPr>
          <p:cNvSpPr txBox="1">
            <a:spLocks/>
          </p:cNvSpPr>
          <p:nvPr/>
        </p:nvSpPr>
        <p:spPr>
          <a:xfrm>
            <a:off x="2253674" y="1954902"/>
            <a:ext cx="9494982" cy="190469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ar-JO" sz="6600" dirty="0"/>
              <a:t>التكاليف والتسعير</a:t>
            </a:r>
            <a:endParaRPr lang="en-US" sz="6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4" name="Title 1">
            <a:extLst>
              <a:ext uri="{FF2B5EF4-FFF2-40B4-BE49-F238E27FC236}">
                <a16:creationId xmlns:a16="http://schemas.microsoft.com/office/drawing/2014/main" id="{7273592D-8723-4D85-88AD-FF7C6C410F3A}"/>
              </a:ext>
            </a:extLst>
          </p:cNvPr>
          <p:cNvSpPr txBox="1">
            <a:spLocks/>
          </p:cNvSpPr>
          <p:nvPr/>
        </p:nvSpPr>
        <p:spPr>
          <a:xfrm>
            <a:off x="2355272" y="674255"/>
            <a:ext cx="8998527" cy="1579418"/>
          </a:xfrm>
          <a:prstGeom prst="rect">
            <a:avLst/>
          </a:prstGeom>
          <a:noFill/>
          <a:ln>
            <a:noFill/>
          </a:ln>
        </p:spPr>
        <p:txBody>
          <a:bodyPr spcFirstLastPara="1" wrap="square" lIns="91425" tIns="45700" rIns="91425" bIns="45700" anchor="b" anchorCtr="0">
            <a:normAutofit fontScale="90000" lnSpcReduction="10000"/>
          </a:bodyPr>
          <a:lstStyle>
            <a:defPPr marR="0" lvl="0" algn="l" rtl="0">
              <a:lnSpc>
                <a:spcPct val="100000"/>
              </a:lnSpc>
              <a:spcBef>
                <a:spcPts val="0"/>
              </a:spcBef>
              <a:spcAft>
                <a:spcPts val="0"/>
              </a:spcAft>
            </a:defPPr>
            <a:lvl1pPr marR="0" lvl="0" algn="ctr" rtl="0">
              <a:lnSpc>
                <a:spcPct val="90000"/>
              </a:lnSpc>
              <a:spcBef>
                <a:spcPts val="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br>
              <a:rPr lang="ar-JO" sz="3200" b="1"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br>
            <a:r>
              <a:rPr lang="ar-SA" sz="3200" b="1"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ما هو المعنى لإعادة هيكلة التكلفة؟</a:t>
            </a:r>
            <a:br>
              <a:rPr lang="en-US" sz="4400" dirty="0">
                <a:latin typeface="Times New Roman" panose="02020603050405020304" pitchFamily="18" charset="0"/>
                <a:ea typeface="Times New Roman" panose="02020603050405020304" pitchFamily="18" charset="0"/>
              </a:rPr>
            </a:br>
            <a:endParaRPr lang="en-US" dirty="0"/>
          </a:p>
        </p:txBody>
      </p:sp>
      <p:sp>
        <p:nvSpPr>
          <p:cNvPr id="5" name="Content Placeholder 2">
            <a:extLst>
              <a:ext uri="{FF2B5EF4-FFF2-40B4-BE49-F238E27FC236}">
                <a16:creationId xmlns:a16="http://schemas.microsoft.com/office/drawing/2014/main" id="{7E431D27-4959-48E4-A4AC-0AB5A8C7BBA9}"/>
              </a:ext>
            </a:extLst>
          </p:cNvPr>
          <p:cNvSpPr txBox="1">
            <a:spLocks/>
          </p:cNvSpPr>
          <p:nvPr/>
        </p:nvSpPr>
        <p:spPr>
          <a:xfrm>
            <a:off x="2244436" y="2253673"/>
            <a:ext cx="9109364" cy="2974109"/>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marL="0" algn="r" rtl="1">
              <a:spcBef>
                <a:spcPts val="0"/>
              </a:spcBef>
            </a:pPr>
            <a:r>
              <a:rPr lang="ar-SA"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إ</a:t>
            </a:r>
            <a:r>
              <a:rPr lang="ar-JO"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عادة هيكلة التكلفه والمصاريف هو عملية ال</a:t>
            </a:r>
            <a:r>
              <a:rPr lang="ar-SA"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إ</a:t>
            </a:r>
            <a:r>
              <a:rPr lang="ar-JO"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ختيار ال</a:t>
            </a:r>
            <a:r>
              <a:rPr lang="ar-SA"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أ</a:t>
            </a:r>
            <a:r>
              <a:rPr lang="ar-JO"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نسب ما بين توزيع التكلفة ل</a:t>
            </a:r>
            <a:r>
              <a:rPr lang="ar-SA"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لإ</a:t>
            </a:r>
            <a:r>
              <a:rPr lang="ar-JO"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نتاج ما بين مصاريف ثابته ومصاريف متغيرة لضمان الوصول </a:t>
            </a:r>
            <a:r>
              <a:rPr lang="ar-SA"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إ</a:t>
            </a:r>
            <a:r>
              <a:rPr lang="ar-JO"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لى </a:t>
            </a:r>
            <a:r>
              <a:rPr lang="ar-SA"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أ</a:t>
            </a:r>
            <a:r>
              <a:rPr lang="ar-JO"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على مستوى من ال</a:t>
            </a:r>
            <a:r>
              <a:rPr lang="ar-SA"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أ</a:t>
            </a:r>
            <a:r>
              <a:rPr lang="ar-JO"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رباح.</a:t>
            </a:r>
          </a:p>
          <a:p>
            <a:pPr marL="0" algn="r" rtl="1">
              <a:spcBef>
                <a:spcPts val="0"/>
              </a:spcBef>
            </a:pPr>
            <a:r>
              <a:rPr lang="ar-SA"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الإدارة الجيدة تعمل على زيادة الحصة السوقية وتقليل التكاليف للوصول إلى أفضل مستوى من الأرباح. </a:t>
            </a:r>
            <a:endParaRPr lang="en-US" dirty="0">
              <a:latin typeface="Times New Roman" panose="02020603050405020304" pitchFamily="18" charset="0"/>
              <a:ea typeface="Times New Roman" panose="02020603050405020304" pitchFamily="18" charset="0"/>
            </a:endParaRPr>
          </a:p>
          <a:p>
            <a:pPr marL="0" algn="r" rtl="1">
              <a:spcBef>
                <a:spcPts val="0"/>
              </a:spcBef>
            </a:pPr>
            <a:r>
              <a:rPr lang="ar-SA"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في بعض الصناعات والخدمات يمكن تحويل بعض الانشطة ما بين التكلفة المتغيرة والتكلفة الثابته وعلى الإدارة تصميم النموذج والذي يكفل صافي ربح أعلى. </a:t>
            </a:r>
            <a:endParaRPr lang="en-US" dirty="0"/>
          </a:p>
        </p:txBody>
      </p:sp>
    </p:spTree>
    <p:extLst>
      <p:ext uri="{BB962C8B-B14F-4D97-AF65-F5344CB8AC3E}">
        <p14:creationId xmlns:p14="http://schemas.microsoft.com/office/powerpoint/2010/main" val="28701458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3" name="Title 1">
            <a:extLst>
              <a:ext uri="{FF2B5EF4-FFF2-40B4-BE49-F238E27FC236}">
                <a16:creationId xmlns:a16="http://schemas.microsoft.com/office/drawing/2014/main" id="{D54B212B-465D-407F-8BFC-12F379EB94E2}"/>
              </a:ext>
            </a:extLst>
          </p:cNvPr>
          <p:cNvSpPr txBox="1">
            <a:spLocks/>
          </p:cNvSpPr>
          <p:nvPr/>
        </p:nvSpPr>
        <p:spPr>
          <a:xfrm>
            <a:off x="2327563" y="697634"/>
            <a:ext cx="8859981" cy="807893"/>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r>
              <a:rPr lang="ar-SA" sz="3600" b="1" dirty="0">
                <a:solidFill>
                  <a:srgbClr val="333333"/>
                </a:solidFill>
                <a:ea typeface="Calibri" panose="020F0502020204030204" pitchFamily="34" charset="0"/>
                <a:cs typeface="Arial" panose="020B0604020202020204" pitchFamily="34" charset="0"/>
              </a:rPr>
              <a:t>إعادة هيكلة الأسعار</a:t>
            </a:r>
            <a:endParaRPr lang="en-US" sz="3600" dirty="0"/>
          </a:p>
        </p:txBody>
      </p:sp>
      <p:sp>
        <p:nvSpPr>
          <p:cNvPr id="4" name="Content Placeholder 2">
            <a:extLst>
              <a:ext uri="{FF2B5EF4-FFF2-40B4-BE49-F238E27FC236}">
                <a16:creationId xmlns:a16="http://schemas.microsoft.com/office/drawing/2014/main" id="{662CAAFD-26C5-4B08-A6C5-617D4ED17CE9}"/>
              </a:ext>
            </a:extLst>
          </p:cNvPr>
          <p:cNvSpPr txBox="1">
            <a:spLocks/>
          </p:cNvSpPr>
          <p:nvPr/>
        </p:nvSpPr>
        <p:spPr>
          <a:xfrm>
            <a:off x="2115126" y="2179781"/>
            <a:ext cx="9238673" cy="3997181"/>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marL="0" algn="r" rtl="1"/>
            <a:r>
              <a:rPr lang="ar-SA" sz="2800"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هي قرارات الإدارة بالتعاون مع دائرة التسويق لخفض أو زيادة سعر المنتج لديها لتعزيز الإيرادات وتحقيق الأرباح.</a:t>
            </a:r>
            <a:endParaRPr lang="en-US" sz="2800" dirty="0">
              <a:latin typeface="Times New Roman" panose="02020603050405020304" pitchFamily="18" charset="0"/>
              <a:ea typeface="Times New Roman" panose="02020603050405020304" pitchFamily="18" charset="0"/>
            </a:endParaRPr>
          </a:p>
          <a:p>
            <a:pPr marL="0" algn="r" rtl="1"/>
            <a:r>
              <a:rPr lang="ar-SA" sz="2800"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كما هو معروف فان هناك علاقة عكسية بين سعر السلعه والطلب عليها. فكلما ارتفع السعر إنخفض الطلب عليها. لذا تحاول الإدارات إنتهاج السياسة التي </a:t>
            </a:r>
            <a:r>
              <a:rPr lang="ar-SA" sz="2800">
                <a:solidFill>
                  <a:srgbClr val="333333"/>
                </a:solidFill>
                <a:latin typeface="Times New Roman" panose="02020603050405020304" pitchFamily="18" charset="0"/>
                <a:ea typeface="Times New Roman" panose="02020603050405020304" pitchFamily="18" charset="0"/>
                <a:cs typeface="Arial" panose="020B0604020202020204" pitchFamily="34" charset="0"/>
              </a:rPr>
              <a:t>تحقق أفضل </a:t>
            </a:r>
            <a:r>
              <a:rPr lang="ar-SA" sz="2800"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النتائج.</a:t>
            </a:r>
            <a:endParaRPr lang="en-US" sz="2800" dirty="0">
              <a:latin typeface="Times New Roman" panose="02020603050405020304" pitchFamily="18" charset="0"/>
              <a:ea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1833307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74"/>
        <p:cNvGrpSpPr/>
        <p:nvPr/>
      </p:nvGrpSpPr>
      <p:grpSpPr>
        <a:xfrm>
          <a:off x="0" y="0"/>
          <a:ext cx="0" cy="0"/>
          <a:chOff x="0" y="0"/>
          <a:chExt cx="0" cy="0"/>
        </a:xfrm>
      </p:grpSpPr>
      <p:sp>
        <p:nvSpPr>
          <p:cNvPr id="6" name="Content Placeholder 4">
            <a:extLst>
              <a:ext uri="{FF2B5EF4-FFF2-40B4-BE49-F238E27FC236}">
                <a16:creationId xmlns:a16="http://schemas.microsoft.com/office/drawing/2014/main" id="{E3C06C76-8872-460A-B736-100901650FEC}"/>
              </a:ext>
            </a:extLst>
          </p:cNvPr>
          <p:cNvSpPr txBox="1">
            <a:spLocks/>
          </p:cNvSpPr>
          <p:nvPr/>
        </p:nvSpPr>
        <p:spPr>
          <a:xfrm>
            <a:off x="2456874" y="1330035"/>
            <a:ext cx="8896926" cy="4396510"/>
          </a:xfrm>
          <a:prstGeom prst="rect">
            <a:avLst/>
          </a:prstGeom>
        </p:spPr>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rtl="1"/>
            <a:r>
              <a:rPr lang="ar-JO" sz="2400" b="1" u="sng" dirty="0">
                <a:solidFill>
                  <a:srgbClr val="202122"/>
                </a:solidFill>
                <a:latin typeface="Arial" panose="020B0604020202020204" pitchFamily="34" charset="0"/>
                <a:ea typeface="Times New Roman" panose="02020603050405020304" pitchFamily="18" charset="0"/>
                <a:cs typeface="Arial" panose="020B0604020202020204" pitchFamily="34" charset="0"/>
              </a:rPr>
              <a:t>تمهيد</a:t>
            </a:r>
            <a:r>
              <a:rPr lang="ar-JO" sz="2000" u="sng" dirty="0">
                <a:solidFill>
                  <a:srgbClr val="202122"/>
                </a:solidFill>
                <a:latin typeface="Arial" panose="020B0604020202020204" pitchFamily="34" charset="0"/>
                <a:ea typeface="Times New Roman" panose="02020603050405020304" pitchFamily="18" charset="0"/>
                <a:cs typeface="Arial" panose="020B0604020202020204" pitchFamily="34" charset="0"/>
              </a:rPr>
              <a:t>: </a:t>
            </a:r>
          </a:p>
          <a:p>
            <a:pPr algn="r" rtl="1"/>
            <a:endParaRPr lang="ar-JO" sz="2000" u="sng" dirty="0">
              <a:solidFill>
                <a:srgbClr val="202122"/>
              </a:solidFill>
              <a:latin typeface="Arial" panose="020B0604020202020204" pitchFamily="34" charset="0"/>
              <a:ea typeface="Times New Roman" panose="02020603050405020304" pitchFamily="18" charset="0"/>
              <a:cs typeface="Arial" panose="020B0604020202020204" pitchFamily="34" charset="0"/>
            </a:endParaRPr>
          </a:p>
          <a:p>
            <a:pPr algn="r" rtl="1"/>
            <a:r>
              <a:rPr lang="ar-SA" sz="2000" dirty="0">
                <a:solidFill>
                  <a:srgbClr val="202122"/>
                </a:solidFill>
                <a:latin typeface="Arial" panose="020B0604020202020204" pitchFamily="34" charset="0"/>
                <a:ea typeface="Times New Roman" panose="02020603050405020304" pitchFamily="18" charset="0"/>
                <a:cs typeface="Arial" panose="020B0604020202020204" pitchFamily="34" charset="0"/>
              </a:rPr>
              <a:t>من المتعارف عليه بلغة السوق اليوميه أن الأسعار تحددها قوى السوق وهذه القو</a:t>
            </a:r>
            <a:r>
              <a:rPr lang="ar-JO" sz="2000" dirty="0">
                <a:solidFill>
                  <a:srgbClr val="202122"/>
                </a:solidFill>
                <a:latin typeface="Arial" panose="020B0604020202020204" pitchFamily="34" charset="0"/>
                <a:ea typeface="Times New Roman" panose="02020603050405020304" pitchFamily="18" charset="0"/>
                <a:cs typeface="Arial" panose="020B0604020202020204" pitchFamily="34" charset="0"/>
              </a:rPr>
              <a:t>ة</a:t>
            </a:r>
            <a:r>
              <a:rPr lang="ar-SA" sz="2000" dirty="0">
                <a:solidFill>
                  <a:srgbClr val="202122"/>
                </a:solidFill>
                <a:latin typeface="Arial" panose="020B0604020202020204" pitchFamily="34" charset="0"/>
                <a:ea typeface="Times New Roman" panose="02020603050405020304" pitchFamily="18" charset="0"/>
                <a:cs typeface="Arial" panose="020B0604020202020204" pitchFamily="34" charset="0"/>
              </a:rPr>
              <a:t> هي العرض من قبل التجار ومقدمي الخدمات والطلب الذي يمثل رغبة المستهلكين في شراء هذه السلعه. </a:t>
            </a:r>
            <a:endParaRPr lang="en-US" sz="2000" dirty="0">
              <a:latin typeface="Arial" panose="020B0604020202020204" pitchFamily="34" charset="0"/>
              <a:ea typeface="Times New Roman" panose="02020603050405020304" pitchFamily="18" charset="0"/>
              <a:cs typeface="Arial" panose="020B0604020202020204" pitchFamily="34" charset="0"/>
            </a:endParaRPr>
          </a:p>
          <a:p>
            <a:pPr algn="r" rtl="1"/>
            <a:r>
              <a:rPr lang="ar-SA" sz="2000" dirty="0">
                <a:solidFill>
                  <a:srgbClr val="202122"/>
                </a:solidFill>
                <a:latin typeface="Arial" panose="020B0604020202020204" pitchFamily="34" charset="0"/>
                <a:ea typeface="Times New Roman" panose="02020603050405020304" pitchFamily="18" charset="0"/>
                <a:cs typeface="Arial" panose="020B0604020202020204" pitchFamily="34" charset="0"/>
              </a:rPr>
              <a:t>فاذا كانت الكمية المعروضة من قبل التجار أو المزودين بالخدمات لاي سلعة تفوق الكمية التي يرغب المستهلك في شراءها على السعر المعروض, وإذا اضطر التاجر لبيع كامل الكمية المتوفرة لديه من هذه السلعة فعليه أن يخفض السعر الذي يؤدي إلى زيادة رغبة المستهلك في الاستحواذ على السلعه  </a:t>
            </a:r>
            <a:r>
              <a:rPr lang="en-US" sz="2000" dirty="0">
                <a:solidFill>
                  <a:srgbClr val="202122"/>
                </a:solidFill>
                <a:latin typeface="Arial" panose="020B0604020202020204" pitchFamily="34" charset="0"/>
                <a:ea typeface="Times New Roman" panose="02020603050405020304" pitchFamily="18" charset="0"/>
                <a:cs typeface="Arial" panose="020B0604020202020204" pitchFamily="34" charset="0"/>
              </a:rPr>
              <a:t>  Change in Quantity Demanded.</a:t>
            </a:r>
            <a:r>
              <a:rPr lang="ar-SA" sz="2000" dirty="0">
                <a:solidFill>
                  <a:srgbClr val="202122"/>
                </a:solidFill>
                <a:latin typeface="Arial" panose="020B0604020202020204" pitchFamily="34" charset="0"/>
                <a:ea typeface="Times New Roman" panose="02020603050405020304" pitchFamily="18" charset="0"/>
                <a:cs typeface="Arial" panose="020B0604020202020204" pitchFamily="34" charset="0"/>
              </a:rPr>
              <a:t>والعكس صحيح اذا ما كانت الكمية المطلوبه لإي سلعة ,على سعر السوق الحالي, أكبر من الكمية المتوفرة فإن ذلك يزيد المنافسه بين المستهلكين وهذا يؤدي إلى زيادة أو رفع السعر حتى يتساوى الكميه المعروضه والكميه المطلوبه وهو ما يعرف بنقطة التعادل أو </a:t>
            </a:r>
            <a:r>
              <a:rPr lang="en-US" sz="2000" dirty="0">
                <a:solidFill>
                  <a:srgbClr val="202122"/>
                </a:solidFill>
                <a:latin typeface="Arial" panose="020B0604020202020204" pitchFamily="34" charset="0"/>
                <a:ea typeface="Times New Roman" panose="02020603050405020304" pitchFamily="18" charset="0"/>
                <a:cs typeface="Arial" panose="020B0604020202020204" pitchFamily="34" charset="0"/>
              </a:rPr>
              <a:t>Equilibrium Point</a:t>
            </a:r>
            <a:r>
              <a:rPr lang="ar-JO" sz="2000" dirty="0">
                <a:solidFill>
                  <a:srgbClr val="202122"/>
                </a:solidFill>
                <a:latin typeface="Arial" panose="020B0604020202020204" pitchFamily="34" charset="0"/>
                <a:ea typeface="Times New Roman" panose="02020603050405020304" pitchFamily="18" charset="0"/>
                <a:cs typeface="Arial" panose="020B0604020202020204" pitchFamily="34" charset="0"/>
              </a:rPr>
              <a:t>. السوق الذي يتمتع بالكفاءة دائما وحتما يصل نقطة التعادل.</a:t>
            </a:r>
            <a:endParaRPr lang="en-US" sz="2000" dirty="0">
              <a:latin typeface="Arial" panose="020B0604020202020204" pitchFamily="34" charset="0"/>
              <a:ea typeface="Times New Roman" panose="02020603050405020304" pitchFamily="18" charset="0"/>
              <a:cs typeface="Arial" panose="020B0604020202020204" pitchFamily="34" charset="0"/>
            </a:endParaRPr>
          </a:p>
          <a:p>
            <a:pPr algn="r" rt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79"/>
        <p:cNvGrpSpPr/>
        <p:nvPr/>
      </p:nvGrpSpPr>
      <p:grpSpPr>
        <a:xfrm>
          <a:off x="0" y="0"/>
          <a:ext cx="0" cy="0"/>
          <a:chOff x="0" y="0"/>
          <a:chExt cx="0" cy="0"/>
        </a:xfrm>
      </p:grpSpPr>
      <p:sp>
        <p:nvSpPr>
          <p:cNvPr id="10" name="Title 1">
            <a:extLst>
              <a:ext uri="{FF2B5EF4-FFF2-40B4-BE49-F238E27FC236}">
                <a16:creationId xmlns:a16="http://schemas.microsoft.com/office/drawing/2014/main" id="{CFC52CC2-0F32-4A32-BB6D-E620C038945A}"/>
              </a:ext>
            </a:extLst>
          </p:cNvPr>
          <p:cNvSpPr>
            <a:spLocks noGrp="1"/>
          </p:cNvSpPr>
          <p:nvPr>
            <p:ph type="title"/>
          </p:nvPr>
        </p:nvSpPr>
        <p:spPr>
          <a:xfrm>
            <a:off x="2161308" y="365125"/>
            <a:ext cx="9192491" cy="1325563"/>
          </a:xfrm>
        </p:spPr>
        <p:txBody>
          <a:bodyPr>
            <a:normAutofit/>
          </a:bodyPr>
          <a:lstStyle/>
          <a:p>
            <a:pPr algn="ctr"/>
            <a:r>
              <a:rPr lang="ar-JO" sz="3200" dirty="0"/>
              <a:t>سياسات التسعير ومسؤولية ا</a:t>
            </a:r>
            <a:r>
              <a:rPr lang="ar-SA" sz="3200" dirty="0"/>
              <a:t>لإ</a:t>
            </a:r>
            <a:r>
              <a:rPr lang="ar-JO" sz="3200" dirty="0"/>
              <a:t>دارة</a:t>
            </a:r>
            <a:endParaRPr lang="en-US" sz="3200" dirty="0"/>
          </a:p>
        </p:txBody>
      </p:sp>
      <p:sp>
        <p:nvSpPr>
          <p:cNvPr id="11" name="Content Placeholder 2">
            <a:extLst>
              <a:ext uri="{FF2B5EF4-FFF2-40B4-BE49-F238E27FC236}">
                <a16:creationId xmlns:a16="http://schemas.microsoft.com/office/drawing/2014/main" id="{3E4B25CE-3A43-40DB-B7AC-D93B359C3DD5}"/>
              </a:ext>
            </a:extLst>
          </p:cNvPr>
          <p:cNvSpPr txBox="1">
            <a:spLocks/>
          </p:cNvSpPr>
          <p:nvPr/>
        </p:nvSpPr>
        <p:spPr>
          <a:xfrm>
            <a:off x="2225963" y="1825625"/>
            <a:ext cx="9319491" cy="3799320"/>
          </a:xfrm>
          <a:prstGeom prst="rect">
            <a:avLst/>
          </a:prstGeom>
        </p:spPr>
        <p:txBody>
          <a:bodyPr>
            <a:normAutofit lnSpcReduction="1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rtl="1"/>
            <a:r>
              <a:rPr lang="ar-SA" sz="20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يعتبر قرار التسعير للسلع والخدمات التي تقدمها المنشأة أحد أهم وأصعب القرارات التي تواجهها الإدارة وتنبع صعوبة القرار من كونه يتأثر بالعديد من العوامل الخارجة عن سيطرة الإدارة.</a:t>
            </a:r>
            <a:r>
              <a:rPr lang="ar-SA" sz="2000" dirty="0">
                <a:solidFill>
                  <a:srgbClr val="2B2B2B"/>
                </a:solidFill>
                <a:latin typeface="Cairo"/>
                <a:ea typeface="Times New Roman" panose="02020603050405020304" pitchFamily="18" charset="0"/>
              </a:rPr>
              <a:t> تستلزم استراتيجية التسعير أكثر من مجرد الإستجابة لظروف السوق ، مثل خفض الأسعار لأن المنافسين قد خفضوا أسعارهم. بدلاً من ذلك ، فإنه يشمل تخطيطًا أكثر شمولاً ومراعاة العملاء والمنافسين وأهداف الشركة.</a:t>
            </a:r>
            <a:endParaRPr lang="ar-JO" sz="2000" dirty="0">
              <a:solidFill>
                <a:srgbClr val="2B2B2B"/>
              </a:solidFill>
              <a:latin typeface="Cairo"/>
              <a:ea typeface="Times New Roman" panose="02020603050405020304" pitchFamily="18" charset="0"/>
            </a:endParaRPr>
          </a:p>
          <a:p>
            <a:pPr algn="r" rtl="1"/>
            <a:endParaRPr lang="ar-JO" sz="2000" dirty="0">
              <a:solidFill>
                <a:srgbClr val="2B2B2B"/>
              </a:solidFill>
              <a:latin typeface="Cairo"/>
              <a:ea typeface="Times New Roman" panose="02020603050405020304" pitchFamily="18" charset="0"/>
            </a:endParaRPr>
          </a:p>
          <a:p>
            <a:pPr algn="r" rtl="1" fontAlgn="base">
              <a:spcAft>
                <a:spcPts val="1500"/>
              </a:spcAft>
            </a:pPr>
            <a:r>
              <a:rPr lang="ar-SA" sz="2000" dirty="0">
                <a:solidFill>
                  <a:srgbClr val="2B2B2B"/>
                </a:solidFill>
                <a:latin typeface="Cairo"/>
                <a:ea typeface="Times New Roman" panose="02020603050405020304" pitchFamily="18" charset="0"/>
              </a:rPr>
              <a:t>علاوة على ذلك ، تميل استراتيجيات التسعير إلى الإختلاف اعتمادًا على ما إذا كانت الشركة مشاركًا جديدًا في السوق أو شركة راسخة. يعرض الوافدون الجدد أحيانًا منتجات بتكلفة منخفضة لجذب حصة السوق ، بينما تختلف ردود أفعال الشركات القائمة الذين يخشون أن يتحدى الوافد الجديد قاعدة عملاء الشركات الحالية فقد يطابق الأسعار أو يذهب أقل من الوافد الجديد لحماية حصته في السوق.</a:t>
            </a:r>
            <a:endParaRPr lang="en-US" sz="2000" dirty="0">
              <a:latin typeface="Times New Roman" panose="02020603050405020304" pitchFamily="18" charset="0"/>
              <a:ea typeface="Times New Roman" panose="02020603050405020304" pitchFamily="18" charset="0"/>
            </a:endParaRPr>
          </a:p>
          <a:p>
            <a:pPr algn="r" rtl="1" fontAlgn="base">
              <a:spcAft>
                <a:spcPts val="1500"/>
              </a:spcAft>
            </a:pPr>
            <a:r>
              <a:rPr lang="ar-SA" sz="20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 أما أهمية القرار ترجع إلى  تأثيره المباشر على حجم الطلب على منتجات المنشاة  وبالتالي إيراداتها المستقبلية  وبالتالي مستقبل المنشاة واستمرارها، ولذلك تولي الإدارة العناية والوقت الكافي لقرار تسعير السلع والخدمات.</a:t>
            </a:r>
            <a:endParaRPr lang="en-US" sz="2000" dirty="0">
              <a:latin typeface="Times New Roman" panose="02020603050405020304" pitchFamily="18" charset="0"/>
              <a:ea typeface="Times New Roman" panose="02020603050405020304" pitchFamily="18" charset="0"/>
            </a:endParaRPr>
          </a:p>
          <a:p>
            <a:pPr algn="r" rtl="1"/>
            <a:endParaRPr lang="en-US" sz="1800" dirty="0">
              <a:latin typeface="Times New Roman" panose="02020603050405020304" pitchFamily="18" charset="0"/>
              <a:ea typeface="Times New Roman" panose="02020603050405020304" pitchFamily="18" charset="0"/>
            </a:endParaRPr>
          </a:p>
          <a:p>
            <a:pPr algn="r" rt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3"/>
        <p:cNvGrpSpPr/>
        <p:nvPr/>
      </p:nvGrpSpPr>
      <p:grpSpPr>
        <a:xfrm>
          <a:off x="0" y="0"/>
          <a:ext cx="0" cy="0"/>
          <a:chOff x="0" y="0"/>
          <a:chExt cx="0" cy="0"/>
        </a:xfrm>
      </p:grpSpPr>
      <p:sp>
        <p:nvSpPr>
          <p:cNvPr id="6" name="Title 1">
            <a:extLst>
              <a:ext uri="{FF2B5EF4-FFF2-40B4-BE49-F238E27FC236}">
                <a16:creationId xmlns:a16="http://schemas.microsoft.com/office/drawing/2014/main" id="{D710BDF5-A601-4809-A27B-2B725C081573}"/>
              </a:ext>
            </a:extLst>
          </p:cNvPr>
          <p:cNvSpPr txBox="1">
            <a:spLocks/>
          </p:cNvSpPr>
          <p:nvPr/>
        </p:nvSpPr>
        <p:spPr>
          <a:xfrm>
            <a:off x="2244436" y="681037"/>
            <a:ext cx="9109364" cy="102769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ar-SA" sz="3200" b="1" dirty="0">
                <a:latin typeface="Times New Roman" panose="02020603050405020304" pitchFamily="18" charset="0"/>
                <a:ea typeface="Times New Roman" panose="02020603050405020304" pitchFamily="18" charset="0"/>
                <a:cs typeface="Arial" panose="020B0604020202020204" pitchFamily="34" charset="0"/>
              </a:rPr>
              <a:t>اهمية </a:t>
            </a:r>
            <a:r>
              <a:rPr lang="ar-JO" sz="3200" b="1" dirty="0">
                <a:latin typeface="Times New Roman" panose="02020603050405020304" pitchFamily="18" charset="0"/>
                <a:ea typeface="Times New Roman" panose="02020603050405020304" pitchFamily="18" charset="0"/>
                <a:cs typeface="Arial" panose="020B0604020202020204" pitchFamily="34" charset="0"/>
              </a:rPr>
              <a:t>سياسة التسعير</a:t>
            </a:r>
            <a:br>
              <a:rPr lang="en-US" sz="4400" dirty="0">
                <a:latin typeface="Times New Roman" panose="02020603050405020304" pitchFamily="18" charset="0"/>
                <a:ea typeface="Times New Roman" panose="02020603050405020304" pitchFamily="18" charset="0"/>
              </a:rPr>
            </a:br>
            <a:endParaRPr lang="en-US" dirty="0"/>
          </a:p>
        </p:txBody>
      </p:sp>
      <p:sp>
        <p:nvSpPr>
          <p:cNvPr id="7" name="Content Placeholder 2">
            <a:extLst>
              <a:ext uri="{FF2B5EF4-FFF2-40B4-BE49-F238E27FC236}">
                <a16:creationId xmlns:a16="http://schemas.microsoft.com/office/drawing/2014/main" id="{26167F49-2215-405F-B046-DC893E461A52}"/>
              </a:ext>
            </a:extLst>
          </p:cNvPr>
          <p:cNvSpPr txBox="1">
            <a:spLocks/>
          </p:cNvSpPr>
          <p:nvPr/>
        </p:nvSpPr>
        <p:spPr>
          <a:xfrm>
            <a:off x="2244434" y="2041235"/>
            <a:ext cx="9109365" cy="4135727"/>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342900" indent="-342900" algn="r" rtl="1">
              <a:lnSpc>
                <a:spcPct val="115000"/>
              </a:lnSpc>
              <a:buFont typeface="Symbol" panose="05050102010706020507" pitchFamily="18" charset="2"/>
              <a:buChar char=""/>
            </a:pPr>
            <a:r>
              <a:rPr lang="ar-SA" sz="18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السعر هو العنصر الوحيد من عناصر المزيج التسوي</a:t>
            </a:r>
            <a:r>
              <a:rPr lang="ar-JO" sz="18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ق " </a:t>
            </a:r>
            <a:r>
              <a:rPr lang="en-US" sz="1800" dirty="0">
                <a:solidFill>
                  <a:srgbClr val="202122"/>
                </a:solidFill>
                <a:latin typeface="Arial" panose="020B0604020202020204" pitchFamily="34" charset="0"/>
                <a:ea typeface="Times New Roman" panose="02020603050405020304" pitchFamily="18" charset="0"/>
              </a:rPr>
              <a:t>(Marketing Mix – 4Ps- Price, Product, Place, Promotion) </a:t>
            </a:r>
            <a:r>
              <a:rPr lang="ar-JO" sz="18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 حيث </a:t>
            </a:r>
            <a:r>
              <a:rPr lang="ar-SA" sz="18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أ</a:t>
            </a:r>
            <a:r>
              <a:rPr lang="ar-JO" sz="18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نه يعتبر </a:t>
            </a:r>
            <a:r>
              <a:rPr lang="ar-SA" sz="18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إ</a:t>
            </a:r>
            <a:r>
              <a:rPr lang="ar-JO" sz="18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يرادا "</a:t>
            </a:r>
            <a:r>
              <a:rPr lang="en-US" sz="1800" dirty="0">
                <a:solidFill>
                  <a:srgbClr val="202122"/>
                </a:solidFill>
                <a:latin typeface="Arial" panose="020B0604020202020204" pitchFamily="34" charset="0"/>
                <a:ea typeface="Times New Roman" panose="02020603050405020304" pitchFamily="18" charset="0"/>
              </a:rPr>
              <a:t>revenue</a:t>
            </a:r>
            <a:r>
              <a:rPr lang="ar-JO" sz="18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 </a:t>
            </a:r>
            <a:r>
              <a:rPr lang="ar-SA" sz="18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أ</a:t>
            </a:r>
            <a:r>
              <a:rPr lang="ar-JO" sz="18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ما العناصر ال</a:t>
            </a:r>
            <a:r>
              <a:rPr lang="ar-SA" sz="18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أ</a:t>
            </a:r>
            <a:r>
              <a:rPr lang="ar-JO" sz="18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خرى تندرج تحت بند التكاليف " </a:t>
            </a:r>
            <a:r>
              <a:rPr lang="en-US" sz="1800" dirty="0">
                <a:solidFill>
                  <a:srgbClr val="202122"/>
                </a:solidFill>
                <a:latin typeface="Arial" panose="020B0604020202020204" pitchFamily="34" charset="0"/>
                <a:ea typeface="Times New Roman" panose="02020603050405020304" pitchFamily="18" charset="0"/>
              </a:rPr>
              <a:t>costs </a:t>
            </a:r>
            <a:r>
              <a:rPr lang="ar-JO" sz="18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 </a:t>
            </a:r>
            <a:endParaRPr lang="en-US" sz="1800" dirty="0">
              <a:latin typeface="Times New Roman" panose="02020603050405020304" pitchFamily="18" charset="0"/>
              <a:ea typeface="Times New Roman" panose="02020603050405020304" pitchFamily="18" charset="0"/>
            </a:endParaRPr>
          </a:p>
          <a:p>
            <a:pPr marL="342900" indent="-342900" algn="r" rtl="1">
              <a:lnSpc>
                <a:spcPct val="115000"/>
              </a:lnSpc>
              <a:buFont typeface="Symbol" panose="05050102010706020507" pitchFamily="18" charset="2"/>
              <a:buChar char=""/>
            </a:pPr>
            <a:r>
              <a:rPr lang="ar-JO" sz="18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يعتبر السعر من </a:t>
            </a:r>
            <a:r>
              <a:rPr lang="ar-SA" sz="18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أ</a:t>
            </a:r>
            <a:r>
              <a:rPr lang="ar-JO" sz="18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سهل و </a:t>
            </a:r>
            <a:r>
              <a:rPr lang="ar-SA" sz="18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أ</a:t>
            </a:r>
            <a:r>
              <a:rPr lang="ar-JO" sz="18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سرع عناصر المزيج التسويقي قابلية للتعديل والتغيير بناءا على الطلب او المنافسين .</a:t>
            </a:r>
            <a:endParaRPr lang="en-US" sz="1800" dirty="0">
              <a:latin typeface="Times New Roman" panose="02020603050405020304" pitchFamily="18" charset="0"/>
              <a:ea typeface="Times New Roman" panose="02020603050405020304" pitchFamily="18" charset="0"/>
            </a:endParaRPr>
          </a:p>
          <a:p>
            <a:pPr marL="342900" indent="-342900" algn="r" rtl="1">
              <a:lnSpc>
                <a:spcPct val="115000"/>
              </a:lnSpc>
              <a:buFont typeface="Symbol" panose="05050102010706020507" pitchFamily="18" charset="2"/>
              <a:buChar char=""/>
            </a:pPr>
            <a:r>
              <a:rPr lang="ar-SA" sz="18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السعر يعد الخاصية الوحيدة للسلعة التي يسهل على أساسها مقارنة هذه السلعة مع غيرها من السلع حيث يمكن استخدامه أساس للتنافس.</a:t>
            </a:r>
            <a:endParaRPr lang="en-US" sz="1800" dirty="0">
              <a:latin typeface="Times New Roman" panose="02020603050405020304" pitchFamily="18" charset="0"/>
              <a:ea typeface="Times New Roman" panose="02020603050405020304" pitchFamily="18" charset="0"/>
            </a:endParaRPr>
          </a:p>
          <a:p>
            <a:pPr marL="342900" indent="-342900" algn="r" rtl="1">
              <a:lnSpc>
                <a:spcPct val="115000"/>
              </a:lnSpc>
              <a:buFont typeface="Symbol" panose="05050102010706020507" pitchFamily="18" charset="2"/>
              <a:buChar char=""/>
            </a:pPr>
            <a:r>
              <a:rPr lang="ar-SA" sz="18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تعد الأسعار في المنشأة أ</a:t>
            </a:r>
            <a:r>
              <a:rPr lang="ar-JO" sz="18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ك</a:t>
            </a:r>
            <a:r>
              <a:rPr lang="ar-SA" sz="18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ثر تأثيراً بالأنظمة والقوانين التي تصدرها الدولة من أي مكون آخر من مكونات المزيج التسويقي، حيث تتدخل الدولة أحياناً لضبط الأسعار وتقوم بتحديد سقف سعري </a:t>
            </a:r>
            <a:r>
              <a:rPr lang="en-US" sz="1800" dirty="0">
                <a:solidFill>
                  <a:srgbClr val="202122"/>
                </a:solidFill>
                <a:latin typeface="Arial" panose="020B0604020202020204" pitchFamily="34" charset="0"/>
                <a:ea typeface="Times New Roman" panose="02020603050405020304" pitchFamily="18" charset="0"/>
              </a:rPr>
              <a:t> “Ceiling Price“ </a:t>
            </a:r>
            <a:r>
              <a:rPr lang="ar-SA" sz="18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لبعض السلع</a:t>
            </a:r>
            <a:r>
              <a:rPr lang="ar-JO" sz="18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 مثل الكهرباء والبنزين</a:t>
            </a:r>
            <a:r>
              <a:rPr lang="ar-SA" sz="18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 وأرضية سعرية </a:t>
            </a:r>
            <a:r>
              <a:rPr lang="en-US" sz="18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 </a:t>
            </a:r>
            <a:r>
              <a:rPr lang="en-US" sz="1800" dirty="0">
                <a:solidFill>
                  <a:srgbClr val="202122"/>
                </a:solidFill>
                <a:latin typeface="Arial" panose="020B0604020202020204" pitchFamily="34" charset="0"/>
                <a:ea typeface="Times New Roman" panose="02020603050405020304" pitchFamily="18" charset="0"/>
              </a:rPr>
              <a:t>floor Price”  “</a:t>
            </a:r>
            <a:r>
              <a:rPr lang="ar-SA" sz="18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لسلع أخرى</a:t>
            </a:r>
            <a:r>
              <a:rPr lang="ar-JO" sz="18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 مثل بوالص الت</a:t>
            </a:r>
            <a:r>
              <a:rPr lang="ar-SA" sz="18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أ</a:t>
            </a:r>
            <a:r>
              <a:rPr lang="ar-JO" sz="18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مين</a:t>
            </a:r>
            <a:r>
              <a:rPr lang="ar-SA" sz="18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 وذلك حسب الضرورة.</a:t>
            </a:r>
            <a:endParaRPr lang="en-US" sz="1800" dirty="0">
              <a:latin typeface="Times New Roman" panose="02020603050405020304" pitchFamily="18" charset="0"/>
              <a:ea typeface="Times New Roman" panose="02020603050405020304" pitchFamily="18" charset="0"/>
            </a:endParaRPr>
          </a:p>
          <a:p>
            <a:pPr marL="342900" indent="-342900" algn="r" rtl="1">
              <a:lnSpc>
                <a:spcPct val="115000"/>
              </a:lnSpc>
              <a:buFont typeface="Symbol" panose="05050102010706020507" pitchFamily="18" charset="2"/>
              <a:buChar char=""/>
            </a:pPr>
            <a:r>
              <a:rPr lang="ar-SA" sz="18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يلعب السعر دوراً كبيراً في إعطاء صورة عن جودة السلعة إذ يعتقد البعض أن انخفاض السعر إنما يكون على حساب الجودة.</a:t>
            </a:r>
            <a:endParaRPr lang="en-US" sz="1800" dirty="0">
              <a:latin typeface="Times New Roman" panose="02020603050405020304" pitchFamily="18" charset="0"/>
              <a:ea typeface="Times New Roman" panose="02020603050405020304" pitchFamily="18" charset="0"/>
            </a:endParaRPr>
          </a:p>
          <a:p>
            <a:pPr marL="342900" indent="-342900" algn="r" rtl="1">
              <a:lnSpc>
                <a:spcPct val="115000"/>
              </a:lnSpc>
              <a:buFont typeface="Symbol" panose="05050102010706020507" pitchFamily="18" charset="2"/>
              <a:buChar char=""/>
            </a:pPr>
            <a:r>
              <a:rPr lang="ar-SA" sz="18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للسعر دوراً حيوياً في تأثيره على كل من الإيراد والمبيعات .</a:t>
            </a:r>
            <a:endParaRPr lang="en-US" sz="1800" dirty="0">
              <a:latin typeface="Times New Roman" panose="02020603050405020304" pitchFamily="18" charset="0"/>
              <a:ea typeface="Times New Roman" panose="02020603050405020304" pitchFamily="18" charset="0"/>
            </a:endParaRPr>
          </a:p>
          <a:p>
            <a:pPr algn="r" rt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8" name="Title 1">
            <a:extLst>
              <a:ext uri="{FF2B5EF4-FFF2-40B4-BE49-F238E27FC236}">
                <a16:creationId xmlns:a16="http://schemas.microsoft.com/office/drawing/2014/main" id="{9EA690A7-E1D1-4488-857D-AAE06F51BEF9}"/>
              </a:ext>
            </a:extLst>
          </p:cNvPr>
          <p:cNvSpPr txBox="1">
            <a:spLocks/>
          </p:cNvSpPr>
          <p:nvPr/>
        </p:nvSpPr>
        <p:spPr>
          <a:xfrm>
            <a:off x="2170545" y="681037"/>
            <a:ext cx="9183255" cy="813233"/>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r>
              <a:rPr lang="ar-SA" sz="3200" b="1" dirty="0">
                <a:solidFill>
                  <a:srgbClr val="202122"/>
                </a:solidFill>
                <a:ea typeface="Calibri" panose="020F0502020204030204" pitchFamily="34" charset="0"/>
                <a:cs typeface="Arial" panose="020B0604020202020204" pitchFamily="34" charset="0"/>
              </a:rPr>
              <a:t>أهمية التسعير وأثاره على الشركة ووجهتها </a:t>
            </a:r>
            <a:endParaRPr lang="en-US" sz="3200" dirty="0"/>
          </a:p>
        </p:txBody>
      </p:sp>
      <p:sp>
        <p:nvSpPr>
          <p:cNvPr id="9" name="Content Placeholder 2">
            <a:extLst>
              <a:ext uri="{FF2B5EF4-FFF2-40B4-BE49-F238E27FC236}">
                <a16:creationId xmlns:a16="http://schemas.microsoft.com/office/drawing/2014/main" id="{67C60BA6-9342-435B-B023-E010456ECB2C}"/>
              </a:ext>
            </a:extLst>
          </p:cNvPr>
          <p:cNvSpPr txBox="1">
            <a:spLocks/>
          </p:cNvSpPr>
          <p:nvPr/>
        </p:nvSpPr>
        <p:spPr>
          <a:xfrm>
            <a:off x="2290618" y="1825625"/>
            <a:ext cx="9063182" cy="4351338"/>
          </a:xfrm>
          <a:prstGeom prst="rect">
            <a:avLst/>
          </a:prstGeom>
          <a:noFill/>
          <a:ln>
            <a:noFill/>
          </a:ln>
        </p:spPr>
        <p:txBody>
          <a:bodyPr spcFirstLastPara="1" wrap="square" lIns="91425" tIns="45700" rIns="91425" bIns="45700" anchor="t" anchorCtr="0">
            <a:normAutofit fontScale="77500" lnSpcReduction="20000"/>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algn="r" rtl="1">
              <a:lnSpc>
                <a:spcPts val="1920"/>
              </a:lnSpc>
            </a:pPr>
            <a:r>
              <a:rPr lang="ar-SA" sz="2100" b="1"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البقاء</a:t>
            </a:r>
            <a:endParaRPr lang="en-US" sz="2100" dirty="0">
              <a:latin typeface="Times New Roman" panose="02020603050405020304" pitchFamily="18" charset="0"/>
              <a:ea typeface="Times New Roman" panose="02020603050405020304" pitchFamily="18" charset="0"/>
            </a:endParaRPr>
          </a:p>
          <a:p>
            <a:pPr marL="0" indent="0" algn="r" rtl="1">
              <a:lnSpc>
                <a:spcPts val="1920"/>
              </a:lnSpc>
            </a:pPr>
            <a:r>
              <a:rPr lang="ar-SA" sz="21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تتمثل أبرز أهداف التسعير في تحديد السعر الملائم الذي يمكّن المنتج أو الخدمة من البقاء في السوق، إذ إن كل شركة تواجه خطر الخروج من السوق بفعل المنافسة الشديدة أو تغيّر أذواق المستهلكين، ونحو ذلك من الأسباب</a:t>
            </a:r>
            <a:r>
              <a:rPr lang="en-US" sz="2100" dirty="0">
                <a:solidFill>
                  <a:srgbClr val="202122"/>
                </a:solidFill>
                <a:latin typeface="Arial" panose="020B0604020202020204" pitchFamily="34" charset="0"/>
                <a:ea typeface="Times New Roman" panose="02020603050405020304" pitchFamily="18" charset="0"/>
              </a:rPr>
              <a:t>.</a:t>
            </a:r>
            <a:endParaRPr lang="ar-JO" sz="2100" dirty="0">
              <a:solidFill>
                <a:srgbClr val="202122"/>
              </a:solidFill>
              <a:latin typeface="Arial" panose="020B0604020202020204" pitchFamily="34" charset="0"/>
              <a:ea typeface="Times New Roman" panose="02020603050405020304" pitchFamily="18" charset="0"/>
            </a:endParaRPr>
          </a:p>
          <a:p>
            <a:pPr marL="0" algn="r" rtl="1">
              <a:lnSpc>
                <a:spcPts val="1920"/>
              </a:lnSpc>
            </a:pPr>
            <a:r>
              <a:rPr lang="ar-SA" sz="2100" b="1" dirty="0">
                <a:solidFill>
                  <a:srgbClr val="202122"/>
                </a:solidFill>
                <a:ea typeface="Calibri" panose="020F0502020204030204" pitchFamily="34" charset="0"/>
                <a:cs typeface="Arial" panose="020B0604020202020204" pitchFamily="34" charset="0"/>
              </a:rPr>
              <a:t>مضاعفة الأرباح الحاليّة</a:t>
            </a:r>
            <a:endParaRPr lang="ar-JO" sz="2100" b="1" dirty="0">
              <a:solidFill>
                <a:srgbClr val="202122"/>
              </a:solidFill>
              <a:ea typeface="Calibri" panose="020F0502020204030204" pitchFamily="34" charset="0"/>
              <a:cs typeface="Arial" panose="020B0604020202020204" pitchFamily="34" charset="0"/>
            </a:endParaRPr>
          </a:p>
          <a:p>
            <a:pPr marL="0" indent="0" algn="r" rtl="1">
              <a:lnSpc>
                <a:spcPts val="1920"/>
              </a:lnSpc>
            </a:pPr>
            <a:r>
              <a:rPr lang="ar-SA" sz="21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تحاول العديد من الشركات مضاعفة أرباحها الحاليّة، وذلك من خلال تسعير المنتجات والخدمات بناءً على تقدير مستوى</a:t>
            </a:r>
            <a:r>
              <a:rPr lang="en-US" sz="2100" dirty="0">
                <a:solidFill>
                  <a:srgbClr val="202122"/>
                </a:solidFill>
                <a:latin typeface="Arial" panose="020B0604020202020204" pitchFamily="34" charset="0"/>
                <a:ea typeface="Times New Roman" panose="02020603050405020304" pitchFamily="18" charset="0"/>
              </a:rPr>
              <a:t> </a:t>
            </a:r>
            <a:r>
              <a:rPr lang="ar-SA" sz="21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العرض والطلب</a:t>
            </a:r>
            <a:r>
              <a:rPr lang="en-US" sz="2100" dirty="0">
                <a:solidFill>
                  <a:srgbClr val="202122"/>
                </a:solidFill>
                <a:latin typeface="Arial" panose="020B0604020202020204" pitchFamily="34" charset="0"/>
                <a:ea typeface="Times New Roman" panose="02020603050405020304" pitchFamily="18" charset="0"/>
              </a:rPr>
              <a:t> </a:t>
            </a:r>
            <a:r>
              <a:rPr lang="ar-SA" sz="2100"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في السوق، مع أخذ البدائل الأخرى والمنتجات المنافسة في الحسبان. فكلما ازداد الطلب، ازداد سعر المنتج. ويُعد العرض والطلب الموسمي للمنتجات والخدمات من الأمثلة على هذا الهدف</a:t>
            </a:r>
            <a:r>
              <a:rPr lang="en-US" sz="2100" dirty="0">
                <a:solidFill>
                  <a:srgbClr val="202122"/>
                </a:solidFill>
                <a:latin typeface="Arial" panose="020B0604020202020204" pitchFamily="34" charset="0"/>
                <a:ea typeface="Times New Roman" panose="02020603050405020304" pitchFamily="18" charset="0"/>
              </a:rPr>
              <a:t>.</a:t>
            </a:r>
            <a:endParaRPr lang="ar-JO" sz="2100" dirty="0">
              <a:solidFill>
                <a:srgbClr val="202122"/>
              </a:solidFill>
              <a:latin typeface="Arial" panose="020B0604020202020204" pitchFamily="34" charset="0"/>
              <a:ea typeface="Times New Roman" panose="02020603050405020304" pitchFamily="18" charset="0"/>
            </a:endParaRPr>
          </a:p>
          <a:p>
            <a:pPr algn="r" rtl="1">
              <a:lnSpc>
                <a:spcPts val="1920"/>
              </a:lnSpc>
            </a:pPr>
            <a:r>
              <a:rPr lang="ar-SA" sz="2100" b="1" dirty="0">
                <a:solidFill>
                  <a:srgbClr val="202122"/>
                </a:solidFill>
                <a:latin typeface="Times New Roman" panose="02020603050405020304" pitchFamily="18" charset="0"/>
                <a:ea typeface="Times New Roman" panose="02020603050405020304" pitchFamily="18" charset="0"/>
                <a:cs typeface="Arial" panose="020B0604020202020204" pitchFamily="34" charset="0"/>
              </a:rPr>
              <a:t>زيادة الحصة السوقيّة</a:t>
            </a:r>
            <a:endParaRPr lang="en-US" sz="2100" dirty="0">
              <a:latin typeface="Times New Roman" panose="02020603050405020304" pitchFamily="18" charset="0"/>
              <a:ea typeface="Times New Roman" panose="02020603050405020304" pitchFamily="18" charset="0"/>
            </a:endParaRPr>
          </a:p>
          <a:p>
            <a:pPr marL="0" indent="0" algn="r" rtl="1"/>
            <a:r>
              <a:rPr lang="ar-SA" sz="2100" dirty="0">
                <a:solidFill>
                  <a:srgbClr val="202122"/>
                </a:solidFill>
                <a:ea typeface="Calibri" panose="020F0502020204030204" pitchFamily="34" charset="0"/>
                <a:cs typeface="Arial" panose="020B0604020202020204" pitchFamily="34" charset="0"/>
              </a:rPr>
              <a:t>تعرض العديد من الشركات منتجاتها بأسعار منخفضة، وذلك بهدف الحصول على حصّة أكبر من السوق. ويؤدي خفض السعر إلى زيادة كمية المبيعات، الأمر الذي يقود بدوره إلى خفض تكاليف الإنتاج، وزيادة الأرباح على المدى البعيد</a:t>
            </a:r>
            <a:endParaRPr lang="en-US" sz="2100" dirty="0">
              <a:latin typeface="Times New Roman" panose="02020603050405020304" pitchFamily="18" charset="0"/>
              <a:ea typeface="Times New Roman" panose="02020603050405020304" pitchFamily="18" charset="0"/>
            </a:endParaRPr>
          </a:p>
          <a:p>
            <a:pPr algn="r" rtl="1">
              <a:lnSpc>
                <a:spcPts val="1920"/>
              </a:lnSpc>
            </a:pPr>
            <a:r>
              <a:rPr lang="ar-JO" sz="2100" b="1" dirty="0">
                <a:latin typeface="Times New Roman" panose="02020603050405020304" pitchFamily="18" charset="0"/>
                <a:ea typeface="Times New Roman" panose="02020603050405020304" pitchFamily="18" charset="0"/>
              </a:rPr>
              <a:t>كشط السعر</a:t>
            </a:r>
          </a:p>
          <a:p>
            <a:pPr marL="0" indent="0" algn="r" rtl="1">
              <a:lnSpc>
                <a:spcPts val="1920"/>
              </a:lnSpc>
            </a:pPr>
            <a:r>
              <a:rPr lang="ar-JO" sz="2100" dirty="0">
                <a:latin typeface="Times New Roman" panose="02020603050405020304" pitchFamily="18" charset="0"/>
                <a:ea typeface="Times New Roman" panose="02020603050405020304" pitchFamily="18" charset="0"/>
              </a:rPr>
              <a:t>ونعني بذلك رفع أسعار المنتجات والخدمات المبتكرة، والتي تستند إلى التكنولوجيا الحديثة. وترتفع أسعار هذه المنتجات نتيجة ارتفاع تكاليف الإنتاج الناتجة عن استخدام تقنيات متطورة. وتُعد الهواتف، والأجهزة الإلكترونيّة من الأمثلة على كشط السعر إذ تُطرح هذه المنتجات في البداية بأسعار مرتفعة للغاية، ثم تصبح أرخص بمرور الوقت.</a:t>
            </a:r>
          </a:p>
          <a:p>
            <a:pPr marL="0" indent="0" algn="r" rtl="1">
              <a:lnSpc>
                <a:spcPts val="1920"/>
              </a:lnSpc>
            </a:pPr>
            <a:endParaRPr lang="en-US" sz="1800" dirty="0">
              <a:latin typeface="Times New Roman" panose="02020603050405020304" pitchFamily="18" charset="0"/>
              <a:ea typeface="Times New Roman" panose="02020603050405020304" pitchFamily="18" charset="0"/>
            </a:endParaRPr>
          </a:p>
          <a:p>
            <a:pPr marL="0" indent="0" algn="r" rt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6" name="Title 1">
            <a:extLst>
              <a:ext uri="{FF2B5EF4-FFF2-40B4-BE49-F238E27FC236}">
                <a16:creationId xmlns:a16="http://schemas.microsoft.com/office/drawing/2014/main" id="{B5303355-3139-4002-BFE4-7ABCD655BEFB}"/>
              </a:ext>
            </a:extLst>
          </p:cNvPr>
          <p:cNvSpPr txBox="1">
            <a:spLocks/>
          </p:cNvSpPr>
          <p:nvPr/>
        </p:nvSpPr>
        <p:spPr>
          <a:xfrm>
            <a:off x="2281382" y="822036"/>
            <a:ext cx="9072418" cy="868652"/>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r>
              <a:rPr lang="ar-SA" sz="3200" b="1">
                <a:solidFill>
                  <a:srgbClr val="202122"/>
                </a:solidFill>
                <a:ea typeface="Calibri" panose="020F0502020204030204" pitchFamily="34" charset="0"/>
                <a:cs typeface="Arial" panose="020B0604020202020204" pitchFamily="34" charset="0"/>
              </a:rPr>
              <a:t>العوامل الرئيسية المؤثرة على قرار التسعير </a:t>
            </a:r>
            <a:endParaRPr lang="en-US" sz="3200" dirty="0"/>
          </a:p>
        </p:txBody>
      </p:sp>
      <p:sp>
        <p:nvSpPr>
          <p:cNvPr id="7" name="Content Placeholder 2">
            <a:extLst>
              <a:ext uri="{FF2B5EF4-FFF2-40B4-BE49-F238E27FC236}">
                <a16:creationId xmlns:a16="http://schemas.microsoft.com/office/drawing/2014/main" id="{21A2A6F4-8A53-4483-A37B-1BD0C114C54F}"/>
              </a:ext>
            </a:extLst>
          </p:cNvPr>
          <p:cNvSpPr txBox="1">
            <a:spLocks/>
          </p:cNvSpPr>
          <p:nvPr/>
        </p:nvSpPr>
        <p:spPr>
          <a:xfrm>
            <a:off x="10021454" y="1825625"/>
            <a:ext cx="1332345" cy="47423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algn="r" rtl="1"/>
            <a:r>
              <a:rPr lang="ar-SA" sz="1800" b="1">
                <a:solidFill>
                  <a:srgbClr val="202122"/>
                </a:solidFill>
                <a:ea typeface="Calibri" panose="020F0502020204030204" pitchFamily="34" charset="0"/>
                <a:cs typeface="Arial" panose="020B0604020202020204" pitchFamily="34" charset="0"/>
              </a:rPr>
              <a:t>1- التكاليف</a:t>
            </a:r>
            <a:endParaRPr lang="ar-JO" sz="1800" b="1">
              <a:solidFill>
                <a:srgbClr val="202122"/>
              </a:solidFill>
              <a:ea typeface="Calibri" panose="020F0502020204030204" pitchFamily="34" charset="0"/>
              <a:cs typeface="Arial" panose="020B0604020202020204" pitchFamily="34" charset="0"/>
            </a:endParaRPr>
          </a:p>
          <a:p>
            <a:pPr marL="0" indent="0" algn="r" rtl="1"/>
            <a:endParaRPr lang="en-US" dirty="0"/>
          </a:p>
        </p:txBody>
      </p:sp>
      <p:pic>
        <p:nvPicPr>
          <p:cNvPr id="9" name="Picture 8">
            <a:extLst>
              <a:ext uri="{FF2B5EF4-FFF2-40B4-BE49-F238E27FC236}">
                <a16:creationId xmlns:a16="http://schemas.microsoft.com/office/drawing/2014/main" id="{75B0CCC7-64E2-4B75-9A19-5BC637FED6D6}"/>
              </a:ext>
            </a:extLst>
          </p:cNvPr>
          <p:cNvPicPr>
            <a:picLocks noChangeAspect="1"/>
          </p:cNvPicPr>
          <p:nvPr/>
        </p:nvPicPr>
        <p:blipFill>
          <a:blip r:embed="rId4"/>
          <a:stretch>
            <a:fillRect/>
          </a:stretch>
        </p:blipFill>
        <p:spPr>
          <a:xfrm>
            <a:off x="2281383" y="2434792"/>
            <a:ext cx="9568872" cy="3836699"/>
          </a:xfrm>
          <a:prstGeom prst="rect">
            <a:avLst/>
          </a:prstGeom>
        </p:spPr>
      </p:pic>
    </p:spTree>
    <p:extLst>
      <p:ext uri="{BB962C8B-B14F-4D97-AF65-F5344CB8AC3E}">
        <p14:creationId xmlns:p14="http://schemas.microsoft.com/office/powerpoint/2010/main" val="2849800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6" name="Title 1">
            <a:extLst>
              <a:ext uri="{FF2B5EF4-FFF2-40B4-BE49-F238E27FC236}">
                <a16:creationId xmlns:a16="http://schemas.microsoft.com/office/drawing/2014/main" id="{5925659E-B7EB-4881-889B-A0633C60E05D}"/>
              </a:ext>
            </a:extLst>
          </p:cNvPr>
          <p:cNvSpPr txBox="1">
            <a:spLocks/>
          </p:cNvSpPr>
          <p:nvPr/>
        </p:nvSpPr>
        <p:spPr>
          <a:xfrm>
            <a:off x="3112655" y="628073"/>
            <a:ext cx="7176654" cy="914833"/>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r>
              <a:rPr lang="ar-SA" sz="3200" b="1" dirty="0">
                <a:solidFill>
                  <a:srgbClr val="202122"/>
                </a:solidFill>
                <a:ea typeface="Calibri" panose="020F0502020204030204" pitchFamily="34" charset="0"/>
                <a:cs typeface="Arial" panose="020B0604020202020204" pitchFamily="34" charset="0"/>
              </a:rPr>
              <a:t>العوامل الرئيسية المؤثرة على قرار التسعير </a:t>
            </a:r>
            <a:endParaRPr lang="en-US" sz="3200" dirty="0">
              <a:latin typeface="Arial" panose="020B0604020202020204" pitchFamily="34" charset="0"/>
              <a:cs typeface="Arial" panose="020B0604020202020204" pitchFamily="34" charset="0"/>
            </a:endParaRPr>
          </a:p>
        </p:txBody>
      </p:sp>
      <p:sp>
        <p:nvSpPr>
          <p:cNvPr id="7" name="Content Placeholder 2">
            <a:extLst>
              <a:ext uri="{FF2B5EF4-FFF2-40B4-BE49-F238E27FC236}">
                <a16:creationId xmlns:a16="http://schemas.microsoft.com/office/drawing/2014/main" id="{F9B09B3E-46CF-4B14-BC0B-27BD90506F8E}"/>
              </a:ext>
            </a:extLst>
          </p:cNvPr>
          <p:cNvSpPr txBox="1">
            <a:spLocks/>
          </p:cNvSpPr>
          <p:nvPr/>
        </p:nvSpPr>
        <p:spPr>
          <a:xfrm>
            <a:off x="2438400" y="1825624"/>
            <a:ext cx="9217891" cy="4224193"/>
          </a:xfrm>
          <a:prstGeom prst="rect">
            <a:avLst/>
          </a:prstGeom>
          <a:noFill/>
          <a:ln>
            <a:noFill/>
          </a:ln>
        </p:spPr>
        <p:txBody>
          <a:bodyPr spcFirstLastPara="1" wrap="square" lIns="91425" tIns="45700" rIns="91425" bIns="45700" anchor="t" anchorCtr="0">
            <a:normAutofit fontScale="77500" lnSpcReduction="20000"/>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algn="r" rtl="1"/>
            <a:r>
              <a:rPr lang="ar-JO" dirty="0"/>
              <a:t>2- المنافسين</a:t>
            </a:r>
          </a:p>
          <a:p>
            <a:pPr marL="0" indent="0" algn="r" rtl="1"/>
            <a:r>
              <a:rPr lang="ar-JO" sz="2300" dirty="0"/>
              <a:t>في ظل السوق الحر والمنافسة معظم السلع تقدم للجمهور من العديد من المنشآت المنافسة وعليه فإن قرار التسعير المنتجات أو الخدمات التي تقدم لا يمكن أن يتم بمعزل عن أسعار المنافسين. فتحدد الشركة أسعارها من خلال تحديد الشركات الأخرى المتنافسة في السوق. تبدأ الشركة في تطوير أسعار قائمة على المنافسة من خلال تحديد منافسيها الحاليين.</a:t>
            </a:r>
          </a:p>
          <a:p>
            <a:pPr marL="0" indent="0" algn="r" rtl="1"/>
            <a:r>
              <a:rPr lang="ar-JO" sz="2300" dirty="0"/>
              <a:t>بعد ذلك ، تقوم الشركة بتقييم منتجها أو خدمتها. بعد هذه الخطوة ، تحدد الشركة أسعارًا أعلى من المنافسين أو أقل منها أو مساوية لها بناءً على مزايا وعيوب منتج أو خدمة الشركة ، وكذلك على الاستجابة المتوقعة من قبل المنافسين للسعر المحدد.</a:t>
            </a:r>
          </a:p>
          <a:p>
            <a:pPr marL="0" indent="0" algn="r" rtl="1"/>
            <a:r>
              <a:rPr lang="ar-JO" sz="2300" dirty="0"/>
              <a:t>هذا الاعتبار الأخير – استجابة المنافسين – هو جزء مهم من التسعير القائم على المنافسة ، خاصة في الأسواق التي لا يوجد بها سوى عدد قليل من المنافسين. في مثل هذا السوق ، إذا قام أحد المنافسين بتخفيض سعره ، فمن المرجح أن يقوم الآخرون بتخفيض سعره أيضًا</a:t>
            </a:r>
          </a:p>
          <a:p>
            <a:pPr marL="0" indent="0" algn="r" rtl="1"/>
            <a:endParaRPr lang="ar-JO" sz="2300" dirty="0"/>
          </a:p>
          <a:p>
            <a:pPr algn="r" rtl="1"/>
            <a:r>
              <a:rPr lang="ar-SA" sz="2300" dirty="0"/>
              <a:t>أ</a:t>
            </a:r>
            <a:r>
              <a:rPr lang="ar-JO" sz="2300" dirty="0"/>
              <a:t>همية التسعير بناءا على المنافسة:</a:t>
            </a:r>
          </a:p>
          <a:p>
            <a:pPr marL="0" indent="0" algn="r" rtl="1"/>
            <a:r>
              <a:rPr lang="ar-JO" sz="2300" dirty="0"/>
              <a:t>1.تسمح للشركات بتحديد ال</a:t>
            </a:r>
            <a:r>
              <a:rPr lang="ar-SA" sz="2300" dirty="0"/>
              <a:t>أ</a:t>
            </a:r>
            <a:r>
              <a:rPr lang="ar-JO" sz="2300" dirty="0"/>
              <a:t>سعار بسرعة وبجهد قليل نسيبا .</a:t>
            </a:r>
          </a:p>
          <a:p>
            <a:pPr marL="0" indent="0" algn="r" rtl="1"/>
            <a:r>
              <a:rPr lang="ar-JO" sz="2300" dirty="0"/>
              <a:t>2. ال</a:t>
            </a:r>
            <a:r>
              <a:rPr lang="ar-SA" sz="2300" dirty="0"/>
              <a:t>أ</a:t>
            </a:r>
            <a:r>
              <a:rPr lang="ar-JO" sz="2300" dirty="0"/>
              <a:t>سعار التنافسية تجعل الموزعين </a:t>
            </a:r>
            <a:r>
              <a:rPr lang="ar-SA" sz="2300" dirty="0"/>
              <a:t>أ</a:t>
            </a:r>
            <a:r>
              <a:rPr lang="ar-JO" sz="2300" dirty="0"/>
              <a:t>كثر تقبلا للمنتجات ل</a:t>
            </a:r>
            <a:r>
              <a:rPr lang="ar-SA" sz="2300" dirty="0"/>
              <a:t>أ</a:t>
            </a:r>
            <a:r>
              <a:rPr lang="ar-JO" sz="2300" dirty="0"/>
              <a:t>نها مسعرة ضمن النطاق الذي يتعامل معه .</a:t>
            </a:r>
          </a:p>
          <a:p>
            <a:pPr marL="0" indent="0" algn="r" rtl="1"/>
            <a:r>
              <a:rPr lang="ar-JO" sz="2300" dirty="0"/>
              <a:t>3. تمكن الشركات من اختيار تح</a:t>
            </a:r>
            <a:r>
              <a:rPr lang="ar-SA" sz="2300" dirty="0"/>
              <a:t>د</a:t>
            </a:r>
            <a:r>
              <a:rPr lang="ar-JO" sz="2300" dirty="0"/>
              <a:t>يد </a:t>
            </a:r>
            <a:r>
              <a:rPr lang="ar-SA" sz="2300" dirty="0"/>
              <a:t>أ</a:t>
            </a:r>
            <a:r>
              <a:rPr lang="ar-JO" sz="2300" dirty="0"/>
              <a:t>سعارها </a:t>
            </a:r>
            <a:r>
              <a:rPr lang="ar-SA" sz="2300" dirty="0"/>
              <a:t>أ</a:t>
            </a:r>
            <a:r>
              <a:rPr lang="ar-JO" sz="2300" dirty="0"/>
              <a:t>على </a:t>
            </a:r>
            <a:r>
              <a:rPr lang="ar-SA" sz="2300" dirty="0"/>
              <a:t>أ</a:t>
            </a:r>
            <a:r>
              <a:rPr lang="ar-JO" sz="2300" dirty="0"/>
              <a:t>و </a:t>
            </a:r>
            <a:r>
              <a:rPr lang="ar-SA" sz="2300" dirty="0"/>
              <a:t>أ</a:t>
            </a:r>
            <a:r>
              <a:rPr lang="ar-JO" sz="2300" dirty="0"/>
              <a:t>قل </a:t>
            </a:r>
            <a:r>
              <a:rPr lang="ar-SA" sz="2300" dirty="0"/>
              <a:t>أ</a:t>
            </a:r>
            <a:r>
              <a:rPr lang="ar-JO" sz="2300" dirty="0"/>
              <a:t>و بما يعادل </a:t>
            </a:r>
            <a:r>
              <a:rPr lang="ar-SA" sz="2300" dirty="0"/>
              <a:t>أ</a:t>
            </a:r>
            <a:r>
              <a:rPr lang="ar-JO" sz="2300" dirty="0"/>
              <a:t>سعار  المنافسيين وبالتالي توثر على تصورات      المستهلكيين لمنتجاتهم .</a:t>
            </a:r>
          </a:p>
          <a:p>
            <a:pPr marL="0" indent="0" algn="r" rtl="1"/>
            <a:endParaRPr lang="en-US" dirty="0"/>
          </a:p>
        </p:txBody>
      </p:sp>
    </p:spTree>
    <p:extLst>
      <p:ext uri="{BB962C8B-B14F-4D97-AF65-F5344CB8AC3E}">
        <p14:creationId xmlns:p14="http://schemas.microsoft.com/office/powerpoint/2010/main" val="849592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6" name="Title 1">
            <a:extLst>
              <a:ext uri="{FF2B5EF4-FFF2-40B4-BE49-F238E27FC236}">
                <a16:creationId xmlns:a16="http://schemas.microsoft.com/office/drawing/2014/main" id="{A38276C2-AA3E-4924-83E2-3F87114723CF}"/>
              </a:ext>
            </a:extLst>
          </p:cNvPr>
          <p:cNvSpPr txBox="1">
            <a:spLocks/>
          </p:cNvSpPr>
          <p:nvPr/>
        </p:nvSpPr>
        <p:spPr>
          <a:xfrm>
            <a:off x="2189018" y="365125"/>
            <a:ext cx="9164782" cy="900257"/>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r>
              <a:rPr lang="ar-SA" sz="3200" b="1">
                <a:solidFill>
                  <a:srgbClr val="202122"/>
                </a:solidFill>
                <a:ea typeface="Calibri" panose="020F0502020204030204" pitchFamily="34" charset="0"/>
                <a:cs typeface="Arial" panose="020B0604020202020204" pitchFamily="34" charset="0"/>
              </a:rPr>
              <a:t>العوامل الرئيسية المؤثرة على قرار التسعير </a:t>
            </a:r>
            <a:endParaRPr lang="en-US" sz="3200" dirty="0"/>
          </a:p>
        </p:txBody>
      </p:sp>
      <p:sp>
        <p:nvSpPr>
          <p:cNvPr id="7" name="Content Placeholder 2">
            <a:extLst>
              <a:ext uri="{FF2B5EF4-FFF2-40B4-BE49-F238E27FC236}">
                <a16:creationId xmlns:a16="http://schemas.microsoft.com/office/drawing/2014/main" id="{EA9D313D-2609-49A6-9CD7-B69CA029D1E3}"/>
              </a:ext>
            </a:extLst>
          </p:cNvPr>
          <p:cNvSpPr txBox="1">
            <a:spLocks/>
          </p:cNvSpPr>
          <p:nvPr/>
        </p:nvSpPr>
        <p:spPr>
          <a:xfrm>
            <a:off x="2355272" y="1825625"/>
            <a:ext cx="8998527" cy="4351338"/>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algn="r" rtl="1"/>
            <a:r>
              <a:rPr lang="ar-JO" dirty="0"/>
              <a:t>3- الطلب من قبل الزبائن</a:t>
            </a:r>
          </a:p>
          <a:p>
            <a:pPr marL="0" indent="0" algn="r" rtl="1"/>
            <a:r>
              <a:rPr lang="ar-JO" sz="2200" dirty="0">
                <a:latin typeface="Arial" panose="020B0604020202020204" pitchFamily="34" charset="0"/>
                <a:cs typeface="Arial" panose="020B0604020202020204" pitchFamily="34" charset="0"/>
              </a:rPr>
              <a:t>تتصف العديد من السلع والخدمات بمرونة الطلب والذي يعني أن وضع الأسعار عالية يعني انخفاض الطلب على هذه السلع وبالمقابل فان وضع أسعار متدنية يعني ارتفاع الطلب وعلى الإدارة في هذه الحالة الموازنة في وضع السعر الذي يضمن لها الحصول على طلب كاف على سلعها أو خدماتها ويحقق لها عائد مناسب. وفقًا لسياسة التسعير القائمة على الطلب مثل أسعار القيمة ، لا يهتمون تمامًا بالتكاليف. بدلاً من ذلك ، يركزون على سلوك وخصائص العملاء وجودة وخصائص منتجاتهم أو خدماتهم. يركز التسعير الموجه حسب الطلب على مستوى الطلب على منتج أو خدمة ، وليس على تكلفة المواد والعمالة وما إلى ذلك. تحديد كمية المنتجات أو الخدمات التي يمكنهم بيعها بأسعار مختلفة. يحتاج المديرون إلى جداول طلب لتحديد الأسعار بناءً على الطلب. باستخدام جداول الطلب ، يمكن للمديرين معرفة مستويات الإنتاج والمبيعات الأكثر ربحية. لتحديد مستويات الإنتاج والمبيعات الأكثر ربحية ، يقوم المديرون بفحص تقديرات تكلفة الإنتاج والتسويق في مستويات المبيعات المختلفة. يتم تحديد الأسعار</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8540456"/>
      </p:ext>
    </p:extLst>
  </p:cSld>
  <p:clrMapOvr>
    <a:masterClrMapping/>
  </p:clrMapOvr>
</p:sld>
</file>

<file path=ppt/theme/theme1.xml><?xml version="1.0" encoding="utf-8"?>
<a:theme xmlns:a="http://schemas.openxmlformats.org/drawingml/2006/main" name="1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1623</TotalTime>
  <Words>2134</Words>
  <Application>Microsoft Office PowerPoint</Application>
  <PresentationFormat>Widescreen</PresentationFormat>
  <Paragraphs>108</Paragraphs>
  <Slides>21</Slides>
  <Notes>21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21</vt:i4>
      </vt:variant>
    </vt:vector>
  </HeadingPairs>
  <TitlesOfParts>
    <vt:vector size="31" baseType="lpstr">
      <vt:lpstr>Aldhabi</vt:lpstr>
      <vt:lpstr>Arial</vt:lpstr>
      <vt:lpstr>Cairo</vt:lpstr>
      <vt:lpstr>Calibri</vt:lpstr>
      <vt:lpstr>Calibri Light</vt:lpstr>
      <vt:lpstr>Noto Sans Symbols</vt:lpstr>
      <vt:lpstr>Symbol</vt:lpstr>
      <vt:lpstr>Times New Roman</vt:lpstr>
      <vt:lpstr>1_Office Theme</vt:lpstr>
      <vt:lpstr>2_Office Theme</vt:lpstr>
      <vt:lpstr>PowerPoint Presentation</vt:lpstr>
      <vt:lpstr>PowerPoint Presentation</vt:lpstr>
      <vt:lpstr>PowerPoint Presentation</vt:lpstr>
      <vt:lpstr>سياسات التسعير ومسؤولية الإدارة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Tala Abu Eid</dc:creator>
  <cp:lastModifiedBy>Tamer A. Qahouq</cp:lastModifiedBy>
  <cp:revision>10</cp:revision>
  <dcterms:created xsi:type="dcterms:W3CDTF">2022-02-09T16:34:09Z</dcterms:created>
  <dcterms:modified xsi:type="dcterms:W3CDTF">2022-03-22T09:50:41Z</dcterms:modified>
</cp:coreProperties>
</file>