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5"/>
  </p:notesMasterIdLst>
  <p:sldIdLst>
    <p:sldId id="256" r:id="rId3"/>
    <p:sldId id="257" r:id="rId4"/>
    <p:sldId id="285" r:id="rId5"/>
    <p:sldId id="259" r:id="rId6"/>
    <p:sldId id="280" r:id="rId7"/>
    <p:sldId id="281" r:id="rId8"/>
    <p:sldId id="260" r:id="rId9"/>
    <p:sldId id="282" r:id="rId10"/>
    <p:sldId id="261" r:id="rId11"/>
    <p:sldId id="262" r:id="rId12"/>
    <p:sldId id="264" r:id="rId13"/>
    <p:sldId id="265" r:id="rId14"/>
    <p:sldId id="268" r:id="rId15"/>
    <p:sldId id="284" r:id="rId16"/>
    <p:sldId id="266" r:id="rId17"/>
    <p:sldId id="274" r:id="rId18"/>
    <p:sldId id="275" r:id="rId19"/>
    <p:sldId id="276" r:id="rId20"/>
    <p:sldId id="277" r:id="rId21"/>
    <p:sldId id="278" r:id="rId22"/>
    <p:sldId id="279" r:id="rId23"/>
    <p:sldId id="26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wDxFaaUu95mfUNsIMP4P3tkfZ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78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77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74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28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37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64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14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925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67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16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97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78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66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Times New Roman"/>
              <a:buNone/>
            </a:pPr>
            <a:endParaRPr b="1"/>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4367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Times New Roman"/>
              <a:buNone/>
            </a:pPr>
            <a:endParaRPr b="1"/>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Times New Roman"/>
              <a:buNone/>
            </a:pPr>
            <a:endParaRPr b="1"/>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193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Times New Roman"/>
              <a:buNone/>
            </a:pPr>
            <a:endParaRPr b="1"/>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3869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40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 name="Google Shape;1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8" name="Google Shape;108;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4" name="Google Shape;114;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2" name="Google Shape;142;p29"/>
          <p:cNvSpPr>
            <a:spLocks noGrp="1"/>
          </p:cNvSpPr>
          <p:nvPr>
            <p:ph type="pic" idx="2"/>
          </p:nvPr>
        </p:nvSpPr>
        <p:spPr>
          <a:xfrm>
            <a:off x="5183188" y="987425"/>
            <a:ext cx="6172200" cy="4873625"/>
          </a:xfrm>
          <a:prstGeom prst="rect">
            <a:avLst/>
          </a:prstGeom>
          <a:noFill/>
          <a:ln>
            <a:noFill/>
          </a:ln>
        </p:spPr>
      </p:sp>
      <p:sp>
        <p:nvSpPr>
          <p:cNvPr id="143" name="Google Shape;14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5" name="Google Shape;155;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2" name="TextBox 1">
            <a:extLst>
              <a:ext uri="{FF2B5EF4-FFF2-40B4-BE49-F238E27FC236}">
                <a16:creationId xmlns:a16="http://schemas.microsoft.com/office/drawing/2014/main" id="{90F2A2B7-C993-DD4F-B47A-A9C9B35035FC}"/>
              </a:ext>
            </a:extLst>
          </p:cNvPr>
          <p:cNvSpPr txBox="1"/>
          <p:nvPr/>
        </p:nvSpPr>
        <p:spPr>
          <a:xfrm>
            <a:off x="2184739" y="3610103"/>
            <a:ext cx="7597211" cy="1015663"/>
          </a:xfrm>
          <a:prstGeom prst="rect">
            <a:avLst/>
          </a:prstGeom>
          <a:noFill/>
        </p:spPr>
        <p:txBody>
          <a:bodyPr wrap="square" rtlCol="0">
            <a:spAutoFit/>
          </a:bodyPr>
          <a:lstStyle/>
          <a:p>
            <a:pPr algn="r" rtl="1"/>
            <a:r>
              <a:rPr lang="ar-SA" sz="6000" b="1" dirty="0"/>
              <a:t>ما هو صنع الهوية التجارية؟</a:t>
            </a:r>
            <a:r>
              <a:rPr lang="en-US" sz="6000" b="1" dirty="0"/>
              <a:t> </a:t>
            </a:r>
          </a:p>
        </p:txBody>
      </p:sp>
      <p:sp>
        <p:nvSpPr>
          <p:cNvPr id="3" name="TextBox 2">
            <a:extLst>
              <a:ext uri="{FF2B5EF4-FFF2-40B4-BE49-F238E27FC236}">
                <a16:creationId xmlns:a16="http://schemas.microsoft.com/office/drawing/2014/main" id="{BE8B9837-0236-CC4E-8287-105D2243D54C}"/>
              </a:ext>
            </a:extLst>
          </p:cNvPr>
          <p:cNvSpPr txBox="1"/>
          <p:nvPr/>
        </p:nvSpPr>
        <p:spPr>
          <a:xfrm>
            <a:off x="2184739" y="4928540"/>
            <a:ext cx="7597211" cy="584775"/>
          </a:xfrm>
          <a:prstGeom prst="rect">
            <a:avLst/>
          </a:prstGeom>
          <a:noFill/>
        </p:spPr>
        <p:txBody>
          <a:bodyPr wrap="square" rtlCol="0">
            <a:spAutoFit/>
          </a:bodyPr>
          <a:lstStyle/>
          <a:p>
            <a:pPr algn="ctr" rtl="1"/>
            <a:r>
              <a:rPr lang="ar-SA" sz="3200" b="1" dirty="0"/>
              <a:t>إعداد: </a:t>
            </a:r>
            <a:r>
              <a:rPr lang="ar-SA" sz="3200" b="1" dirty="0" err="1"/>
              <a:t>أ</a:t>
            </a:r>
            <a:r>
              <a:rPr lang="ar-SA" sz="3200" b="1" dirty="0"/>
              <a:t>. طارق ثابت</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3" name="TextBox 2">
            <a:extLst>
              <a:ext uri="{FF2B5EF4-FFF2-40B4-BE49-F238E27FC236}">
                <a16:creationId xmlns:a16="http://schemas.microsoft.com/office/drawing/2014/main" id="{72688B8E-DE8E-DE4E-8F7E-862941C536E1}"/>
              </a:ext>
            </a:extLst>
          </p:cNvPr>
          <p:cNvSpPr txBox="1"/>
          <p:nvPr/>
        </p:nvSpPr>
        <p:spPr>
          <a:xfrm>
            <a:off x="3956688" y="326385"/>
            <a:ext cx="7564584" cy="1938992"/>
          </a:xfrm>
          <a:prstGeom prst="rect">
            <a:avLst/>
          </a:prstGeom>
          <a:noFill/>
        </p:spPr>
        <p:txBody>
          <a:bodyPr wrap="square" rtlCol="0">
            <a:spAutoFit/>
          </a:bodyPr>
          <a:lstStyle/>
          <a:p>
            <a:pPr algn="ctr"/>
            <a:r>
              <a:rPr lang="ar-SA" sz="6000" b="1" dirty="0"/>
              <a:t>شخصية العلامة التجارية </a:t>
            </a:r>
            <a:r>
              <a:rPr lang="en-US" sz="6000" b="1" dirty="0"/>
              <a:t> Personality </a:t>
            </a:r>
          </a:p>
        </p:txBody>
      </p:sp>
      <p:pic>
        <p:nvPicPr>
          <p:cNvPr id="9218" name="Picture 2">
            <a:extLst>
              <a:ext uri="{FF2B5EF4-FFF2-40B4-BE49-F238E27FC236}">
                <a16:creationId xmlns:a16="http://schemas.microsoft.com/office/drawing/2014/main" id="{6947EC51-64E3-BB42-92BF-52862E141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965" y="1541572"/>
            <a:ext cx="2851445" cy="28514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229BCE-85B0-5D4F-BBA3-AF03FD80763F}"/>
              </a:ext>
            </a:extLst>
          </p:cNvPr>
          <p:cNvSpPr txBox="1"/>
          <p:nvPr/>
        </p:nvSpPr>
        <p:spPr>
          <a:xfrm>
            <a:off x="4976036" y="2741199"/>
            <a:ext cx="6725089" cy="5575885"/>
          </a:xfrm>
          <a:prstGeom prst="rect">
            <a:avLst/>
          </a:prstGeom>
          <a:noFill/>
        </p:spPr>
        <p:txBody>
          <a:bodyPr wrap="square" rtlCol="0">
            <a:spAutoFit/>
          </a:bodyPr>
          <a:lstStyle/>
          <a:p>
            <a:pPr algn="r" rtl="1">
              <a:spcBef>
                <a:spcPts val="1000"/>
              </a:spcBef>
            </a:pPr>
            <a:r>
              <a:rPr lang="ar-SA" sz="2800" dirty="0">
                <a:latin typeface="Roboto" panose="02000000000000000000" pitchFamily="2" charset="0"/>
              </a:rPr>
              <a:t>العلامات التجارية الناجحة لديها شخصية مميزة، وهي مجموعة من الصفات الملتصقة بها وتعبر عنها.  هناك علامات تجارية تشتهر بالقوة، وأخرى بالبساطة المريحة، ماهي الصفات المثالية التي ترغب أن تشتهر علامتك التجارية بها؟ </a:t>
            </a:r>
            <a:endParaRPr lang="ar-SA" sz="2800" dirty="0"/>
          </a:p>
          <a:p>
            <a:pPr algn="r" rtl="1">
              <a:spcBef>
                <a:spcPts val="1000"/>
              </a:spcBef>
            </a:pPr>
            <a:r>
              <a:rPr lang="ar-SA" sz="2800" dirty="0">
                <a:solidFill>
                  <a:srgbClr val="1155CC"/>
                </a:solidFill>
                <a:latin typeface="Roboto" panose="02000000000000000000" pitchFamily="2" charset="0"/>
              </a:rPr>
              <a:t>اكتب مجموعة الصفات التي تطمح لها  واتبع الخطوات التي تؤكد هذه الصفات في كل مرحلة من مراحل إنشاء الهوية التجارية.</a:t>
            </a:r>
            <a:endParaRPr lang="ar-SA" sz="2800" dirty="0"/>
          </a:p>
          <a:p>
            <a:br>
              <a:rPr lang="ar-SA" sz="2800" dirty="0"/>
            </a:br>
            <a:endParaRPr lang="ar-SA" sz="9600" b="1" dirty="0"/>
          </a:p>
        </p:txBody>
      </p:sp>
      <p:sp>
        <p:nvSpPr>
          <p:cNvPr id="5" name="TextBox 4">
            <a:extLst>
              <a:ext uri="{FF2B5EF4-FFF2-40B4-BE49-F238E27FC236}">
                <a16:creationId xmlns:a16="http://schemas.microsoft.com/office/drawing/2014/main" id="{927E0081-71B8-4A44-93E0-43B407DCD921}"/>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70328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BFE31E1-2FD7-E84F-BF6D-9E530A3AF167}"/>
              </a:ext>
            </a:extLst>
          </p:cNvPr>
          <p:cNvSpPr txBox="1"/>
          <p:nvPr/>
        </p:nvSpPr>
        <p:spPr>
          <a:xfrm>
            <a:off x="3244306" y="425449"/>
            <a:ext cx="8387712" cy="2862322"/>
          </a:xfrm>
          <a:prstGeom prst="rect">
            <a:avLst/>
          </a:prstGeom>
          <a:noFill/>
        </p:spPr>
        <p:txBody>
          <a:bodyPr wrap="square" rtlCol="0">
            <a:spAutoFit/>
          </a:bodyPr>
          <a:lstStyle/>
          <a:p>
            <a:pPr algn="ctr"/>
            <a:r>
              <a:rPr lang="ar-SA" sz="6000" b="1" dirty="0"/>
              <a:t>قصة العلامة التجارية وقيمها </a:t>
            </a:r>
            <a:r>
              <a:rPr lang="en-US" sz="6000" b="1" dirty="0"/>
              <a:t> </a:t>
            </a:r>
          </a:p>
          <a:p>
            <a:pPr algn="ctr"/>
            <a:r>
              <a:rPr lang="en-US" sz="6000" b="1" dirty="0"/>
              <a:t>Brand story and values </a:t>
            </a:r>
          </a:p>
        </p:txBody>
      </p:sp>
      <p:pic>
        <p:nvPicPr>
          <p:cNvPr id="10242" name="Picture 2">
            <a:extLst>
              <a:ext uri="{FF2B5EF4-FFF2-40B4-BE49-F238E27FC236}">
                <a16:creationId xmlns:a16="http://schemas.microsoft.com/office/drawing/2014/main" id="{9768F1BC-F6C9-CD49-BC23-206628650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860" y="1764857"/>
            <a:ext cx="2530696" cy="2530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0EE52C-F81B-D541-991E-583AA37D8DE8}"/>
              </a:ext>
            </a:extLst>
          </p:cNvPr>
          <p:cNvSpPr txBox="1"/>
          <p:nvPr/>
        </p:nvSpPr>
        <p:spPr>
          <a:xfrm>
            <a:off x="4355556" y="3296096"/>
            <a:ext cx="7276462" cy="4283224"/>
          </a:xfrm>
          <a:prstGeom prst="rect">
            <a:avLst/>
          </a:prstGeom>
          <a:noFill/>
        </p:spPr>
        <p:txBody>
          <a:bodyPr wrap="square" rtlCol="0">
            <a:spAutoFit/>
          </a:bodyPr>
          <a:lstStyle/>
          <a:p>
            <a:pPr algn="r" rtl="1">
              <a:spcBef>
                <a:spcPts val="1000"/>
              </a:spcBef>
            </a:pPr>
            <a:r>
              <a:rPr lang="ar-SA" sz="2800" dirty="0">
                <a:latin typeface="Roboto" panose="02000000000000000000" pitchFamily="2" charset="0"/>
              </a:rPr>
              <a:t>قصة العلامة التجارية توضح كيف نشأت والقيم المرتبطة بهذه النشأة، بالإضافة الى توضيح للخدمات والمنتجات التي تقدمها وسبب اختيارك لها.  في كثير من الأحيان تضفي قصة العلامة التجارية عليها صبغة إنسانية مما يقربك أكثر لجمهورك. </a:t>
            </a:r>
            <a:endParaRPr lang="ar-SA" sz="2800" dirty="0"/>
          </a:p>
          <a:p>
            <a:pPr algn="r" rtl="1">
              <a:spcBef>
                <a:spcPts val="1000"/>
              </a:spcBef>
            </a:pPr>
            <a:r>
              <a:rPr lang="ar-SA" sz="2800" dirty="0">
                <a:solidFill>
                  <a:srgbClr val="1155CC"/>
                </a:solidFill>
                <a:latin typeface="Roboto" panose="02000000000000000000" pitchFamily="2" charset="0"/>
              </a:rPr>
              <a:t>ما هي قصة علامتك؟</a:t>
            </a:r>
            <a:endParaRPr lang="ar-SA" sz="2800" dirty="0"/>
          </a:p>
          <a:p>
            <a:br>
              <a:rPr lang="ar-SA" sz="2800" dirty="0"/>
            </a:br>
            <a:endParaRPr lang="ar-SA" sz="9600" b="1" dirty="0"/>
          </a:p>
        </p:txBody>
      </p:sp>
      <p:sp>
        <p:nvSpPr>
          <p:cNvPr id="5" name="TextBox 4">
            <a:extLst>
              <a:ext uri="{FF2B5EF4-FFF2-40B4-BE49-F238E27FC236}">
                <a16:creationId xmlns:a16="http://schemas.microsoft.com/office/drawing/2014/main" id="{CB1EADFC-A3C2-894F-97ED-E5226DC37206}"/>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4983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4BD876B5-A332-A546-A8E2-DE3023E0E67A}"/>
              </a:ext>
            </a:extLst>
          </p:cNvPr>
          <p:cNvSpPr txBox="1"/>
          <p:nvPr/>
        </p:nvSpPr>
        <p:spPr>
          <a:xfrm>
            <a:off x="4287727" y="136846"/>
            <a:ext cx="7564584" cy="1938992"/>
          </a:xfrm>
          <a:prstGeom prst="rect">
            <a:avLst/>
          </a:prstGeom>
          <a:noFill/>
        </p:spPr>
        <p:txBody>
          <a:bodyPr wrap="square" rtlCol="0">
            <a:spAutoFit/>
          </a:bodyPr>
          <a:lstStyle/>
          <a:p>
            <a:pPr algn="ctr"/>
            <a:r>
              <a:rPr lang="ar-SA" sz="6000" b="1" dirty="0"/>
              <a:t>متعلقات العلامة التجارية  </a:t>
            </a:r>
            <a:r>
              <a:rPr lang="en-US" sz="6000" b="1" dirty="0"/>
              <a:t>Brand Associations</a:t>
            </a:r>
          </a:p>
        </p:txBody>
      </p:sp>
      <p:pic>
        <p:nvPicPr>
          <p:cNvPr id="11266" name="Picture 2">
            <a:extLst>
              <a:ext uri="{FF2B5EF4-FFF2-40B4-BE49-F238E27FC236}">
                <a16:creationId xmlns:a16="http://schemas.microsoft.com/office/drawing/2014/main" id="{B031A658-E55E-CB49-A6CB-7DFB0E2C5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430" y="1854347"/>
            <a:ext cx="2611327" cy="2611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B988A90-E21E-4546-9C94-D9A3CB4F1325}"/>
              </a:ext>
            </a:extLst>
          </p:cNvPr>
          <p:cNvSpPr txBox="1"/>
          <p:nvPr/>
        </p:nvSpPr>
        <p:spPr>
          <a:xfrm>
            <a:off x="4431788" y="2075838"/>
            <a:ext cx="7276462" cy="6391493"/>
          </a:xfrm>
          <a:prstGeom prst="rect">
            <a:avLst/>
          </a:prstGeom>
          <a:noFill/>
        </p:spPr>
        <p:txBody>
          <a:bodyPr wrap="square" rtlCol="0">
            <a:spAutoFit/>
          </a:bodyPr>
          <a:lstStyle/>
          <a:p>
            <a:pPr algn="r" rtl="1">
              <a:spcBef>
                <a:spcPts val="1000"/>
              </a:spcBef>
            </a:pPr>
            <a:r>
              <a:rPr lang="ar-SA" sz="2800" dirty="0">
                <a:latin typeface="Roboto" panose="02000000000000000000" pitchFamily="2" charset="0"/>
              </a:rPr>
              <a:t>هي جميع العناصر الفعلية التي تكون العلامة التجارية وتميزها في ذهن الجمهور، مثل: </a:t>
            </a:r>
            <a:r>
              <a:rPr lang="ar-SA" sz="2800" dirty="0" err="1">
                <a:latin typeface="Roboto" panose="02000000000000000000" pitchFamily="2" charset="0"/>
              </a:rPr>
              <a:t>الإسم</a:t>
            </a:r>
            <a:r>
              <a:rPr lang="ar-SA" sz="2800" dirty="0">
                <a:latin typeface="Roboto" panose="02000000000000000000" pitchFamily="2" charset="0"/>
              </a:rPr>
              <a:t>، والشعار، والشعار المكتوب، والألوان، والخطوط، والصور وغيرها. عند توظيف هذه العناصر بشكل ناجح فإنها ترتبط بذهن الجمهور بمجموعة الخدمات والمنتجات التي تقدمها وما يدعمها من وعود وقيم. </a:t>
            </a:r>
            <a:endParaRPr lang="ar-SA" sz="2800" dirty="0"/>
          </a:p>
          <a:p>
            <a:pPr algn="r" rtl="1">
              <a:spcBef>
                <a:spcPts val="1000"/>
              </a:spcBef>
            </a:pPr>
            <a:r>
              <a:rPr lang="ar-SA" sz="2800" dirty="0">
                <a:solidFill>
                  <a:srgbClr val="1155CC"/>
                </a:solidFill>
                <a:latin typeface="Roboto" panose="02000000000000000000" pitchFamily="2" charset="0"/>
              </a:rPr>
              <a:t>هل لديك اسم مميز لمشروعك؟</a:t>
            </a:r>
            <a:endParaRPr lang="ar-SA" sz="2800" dirty="0"/>
          </a:p>
          <a:p>
            <a:pPr algn="r" rtl="1">
              <a:spcBef>
                <a:spcPts val="1000"/>
              </a:spcBef>
            </a:pPr>
            <a:r>
              <a:rPr lang="ar-SA" sz="2800" dirty="0">
                <a:solidFill>
                  <a:srgbClr val="1155CC"/>
                </a:solidFill>
                <a:latin typeface="Roboto" panose="02000000000000000000" pitchFamily="2" charset="0"/>
              </a:rPr>
              <a:t>هل اخترت شعار لافت؟</a:t>
            </a:r>
            <a:endParaRPr lang="ar-SA" sz="2800" dirty="0"/>
          </a:p>
          <a:p>
            <a:pPr algn="r" rtl="1">
              <a:spcBef>
                <a:spcPts val="1000"/>
              </a:spcBef>
            </a:pPr>
            <a:r>
              <a:rPr lang="ar-SA" sz="2800" dirty="0">
                <a:solidFill>
                  <a:srgbClr val="1155CC"/>
                </a:solidFill>
                <a:latin typeface="Roboto" panose="02000000000000000000" pitchFamily="2" charset="0"/>
              </a:rPr>
              <a:t>هل لديك شعار مكتوب؟</a:t>
            </a:r>
            <a:endParaRPr lang="ar-SA" sz="2800" dirty="0"/>
          </a:p>
          <a:p>
            <a:pPr algn="r" rtl="1">
              <a:spcBef>
                <a:spcPts val="1000"/>
              </a:spcBef>
            </a:pPr>
            <a:r>
              <a:rPr lang="ar-SA" sz="2800" dirty="0">
                <a:solidFill>
                  <a:srgbClr val="1155CC"/>
                </a:solidFill>
                <a:latin typeface="Roboto" panose="02000000000000000000" pitchFamily="2" charset="0"/>
              </a:rPr>
              <a:t>هل اخترت خط يميزك؟</a:t>
            </a:r>
            <a:endParaRPr lang="ar-SA" sz="2800" dirty="0"/>
          </a:p>
          <a:p>
            <a:br>
              <a:rPr lang="ar-SA" sz="2800" dirty="0"/>
            </a:br>
            <a:endParaRPr lang="ar-SA" sz="9600" b="1" dirty="0"/>
          </a:p>
        </p:txBody>
      </p:sp>
      <p:sp>
        <p:nvSpPr>
          <p:cNvPr id="6" name="TextBox 5">
            <a:extLst>
              <a:ext uri="{FF2B5EF4-FFF2-40B4-BE49-F238E27FC236}">
                <a16:creationId xmlns:a16="http://schemas.microsoft.com/office/drawing/2014/main" id="{AC422EF1-AC8D-384F-A7D4-234CC507F257}"/>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95326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4BD876B5-A332-A546-A8E2-DE3023E0E67A}"/>
              </a:ext>
            </a:extLst>
          </p:cNvPr>
          <p:cNvSpPr txBox="1"/>
          <p:nvPr/>
        </p:nvSpPr>
        <p:spPr>
          <a:xfrm>
            <a:off x="2553190" y="2539804"/>
            <a:ext cx="7564584" cy="1938992"/>
          </a:xfrm>
          <a:prstGeom prst="rect">
            <a:avLst/>
          </a:prstGeom>
          <a:noFill/>
        </p:spPr>
        <p:txBody>
          <a:bodyPr wrap="square" rtlCol="0">
            <a:spAutoFit/>
          </a:bodyPr>
          <a:lstStyle/>
          <a:p>
            <a:pPr algn="ctr" rtl="1"/>
            <a:r>
              <a:rPr lang="ar-SA" sz="6000" b="1" dirty="0"/>
              <a:t>ما هي أهمية صنع الهوية التجارية للمشاريع الناشئة</a:t>
            </a:r>
            <a:r>
              <a:rPr lang="en-US" sz="6000" b="1" dirty="0"/>
              <a:t>?</a:t>
            </a:r>
            <a:endParaRPr lang="ar-SA" sz="6000" b="1" dirty="0"/>
          </a:p>
        </p:txBody>
      </p:sp>
      <p:sp>
        <p:nvSpPr>
          <p:cNvPr id="3" name="TextBox 2">
            <a:extLst>
              <a:ext uri="{FF2B5EF4-FFF2-40B4-BE49-F238E27FC236}">
                <a16:creationId xmlns:a16="http://schemas.microsoft.com/office/drawing/2014/main" id="{D00A7B7A-FF4D-FA4F-A420-E5A41A92F5D6}"/>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443643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pic>
        <p:nvPicPr>
          <p:cNvPr id="3" name="Picture 2">
            <a:extLst>
              <a:ext uri="{FF2B5EF4-FFF2-40B4-BE49-F238E27FC236}">
                <a16:creationId xmlns:a16="http://schemas.microsoft.com/office/drawing/2014/main" id="{2273FC80-6D27-9147-A944-78CC63902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609" y="1343542"/>
            <a:ext cx="3962400" cy="393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ADDA3C-EBA5-CA46-A0BC-308ADB6CE3C5}"/>
              </a:ext>
            </a:extLst>
          </p:cNvPr>
          <p:cNvSpPr txBox="1"/>
          <p:nvPr/>
        </p:nvSpPr>
        <p:spPr>
          <a:xfrm>
            <a:off x="5922334" y="1343542"/>
            <a:ext cx="5817906" cy="3970318"/>
          </a:xfrm>
          <a:prstGeom prst="rect">
            <a:avLst/>
          </a:prstGeom>
          <a:noFill/>
        </p:spPr>
        <p:txBody>
          <a:bodyPr wrap="square" rtlCol="0">
            <a:spAutoFit/>
          </a:bodyPr>
          <a:lstStyle/>
          <a:p>
            <a:pPr algn="r" rtl="1">
              <a:spcBef>
                <a:spcPts val="1000"/>
              </a:spcBef>
            </a:pPr>
            <a:r>
              <a:rPr lang="ar-SA" sz="3600" dirty="0">
                <a:latin typeface="Roboto" panose="02000000000000000000" pitchFamily="2" charset="0"/>
              </a:rPr>
              <a:t>من المهم تخصيص جزء من ميزانية المشروع الناشئ لتمويل عملية صنع الهوية التجارية. قد يظن البعض أنها خطوة من الممكن تأجيلها، لكن الحقيقة أن صنع الهوية الشخصية يجب أن يبدأ في مرحلة متقدمة من العمل على المشروع.</a:t>
            </a:r>
            <a:endParaRPr lang="ar-SA" sz="13800" b="1" dirty="0"/>
          </a:p>
        </p:txBody>
      </p:sp>
      <p:sp>
        <p:nvSpPr>
          <p:cNvPr id="7" name="TextBox 6">
            <a:extLst>
              <a:ext uri="{FF2B5EF4-FFF2-40B4-BE49-F238E27FC236}">
                <a16:creationId xmlns:a16="http://schemas.microsoft.com/office/drawing/2014/main" id="{EA7EFE18-A1F2-B442-AA17-AF21673D8F50}"/>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8554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AA8BC2B-5401-A547-A503-8D420072C385}"/>
              </a:ext>
            </a:extLst>
          </p:cNvPr>
          <p:cNvSpPr txBox="1"/>
          <p:nvPr/>
        </p:nvSpPr>
        <p:spPr>
          <a:xfrm>
            <a:off x="3382530" y="2459504"/>
            <a:ext cx="7564584" cy="1938992"/>
          </a:xfrm>
          <a:prstGeom prst="rect">
            <a:avLst/>
          </a:prstGeom>
          <a:noFill/>
        </p:spPr>
        <p:txBody>
          <a:bodyPr wrap="square" rtlCol="0">
            <a:spAutoFit/>
          </a:bodyPr>
          <a:lstStyle/>
          <a:p>
            <a:pPr algn="ctr"/>
            <a:r>
              <a:rPr lang="ar-SA" sz="6000" b="1" dirty="0"/>
              <a:t>كيف أصنع هويتي التجارية </a:t>
            </a:r>
            <a:r>
              <a:rPr lang="en-US" sz="6000" b="1" dirty="0"/>
              <a:t>?Branding</a:t>
            </a:r>
          </a:p>
        </p:txBody>
      </p:sp>
      <p:sp>
        <p:nvSpPr>
          <p:cNvPr id="5" name="TextBox 4">
            <a:extLst>
              <a:ext uri="{FF2B5EF4-FFF2-40B4-BE49-F238E27FC236}">
                <a16:creationId xmlns:a16="http://schemas.microsoft.com/office/drawing/2014/main" id="{05D34DCC-06F9-DB4B-9935-7DA843EBB869}"/>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73242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AA8BC2B-5401-A547-A503-8D420072C385}"/>
              </a:ext>
            </a:extLst>
          </p:cNvPr>
          <p:cNvSpPr txBox="1"/>
          <p:nvPr/>
        </p:nvSpPr>
        <p:spPr>
          <a:xfrm>
            <a:off x="2636875" y="392029"/>
            <a:ext cx="9309701" cy="707886"/>
          </a:xfrm>
          <a:prstGeom prst="rect">
            <a:avLst/>
          </a:prstGeom>
          <a:noFill/>
        </p:spPr>
        <p:txBody>
          <a:bodyPr wrap="square" rtlCol="0">
            <a:spAutoFit/>
          </a:bodyPr>
          <a:lstStyle/>
          <a:p>
            <a:pPr algn="ctr" rtl="1"/>
            <a:r>
              <a:rPr lang="ar-SA" sz="4000" b="1" dirty="0"/>
              <a:t>كيف أصنع هويتي التجارية </a:t>
            </a:r>
            <a:r>
              <a:rPr lang="en-US" sz="4000" b="1" dirty="0"/>
              <a:t>Branding</a:t>
            </a:r>
          </a:p>
        </p:txBody>
      </p:sp>
      <p:sp>
        <p:nvSpPr>
          <p:cNvPr id="3" name="TextBox 2">
            <a:extLst>
              <a:ext uri="{FF2B5EF4-FFF2-40B4-BE49-F238E27FC236}">
                <a16:creationId xmlns:a16="http://schemas.microsoft.com/office/drawing/2014/main" id="{C11A8A2F-FB36-EA42-9EDE-5022092B5C34}"/>
              </a:ext>
            </a:extLst>
          </p:cNvPr>
          <p:cNvSpPr txBox="1"/>
          <p:nvPr/>
        </p:nvSpPr>
        <p:spPr>
          <a:xfrm>
            <a:off x="2434856" y="1554601"/>
            <a:ext cx="9309701" cy="923330"/>
          </a:xfrm>
          <a:prstGeom prst="rect">
            <a:avLst/>
          </a:prstGeom>
          <a:noFill/>
        </p:spPr>
        <p:txBody>
          <a:bodyPr wrap="square" rtlCol="0">
            <a:spAutoFit/>
          </a:bodyPr>
          <a:lstStyle/>
          <a:p>
            <a:pPr algn="ctr" rtl="1"/>
            <a:r>
              <a:rPr lang="ar-SA" sz="5400" b="1" dirty="0"/>
              <a:t> اسأل نفسك: كم تعرف عن مشروعك؟ </a:t>
            </a:r>
          </a:p>
        </p:txBody>
      </p:sp>
      <p:sp>
        <p:nvSpPr>
          <p:cNvPr id="4" name="TextBox 3">
            <a:extLst>
              <a:ext uri="{FF2B5EF4-FFF2-40B4-BE49-F238E27FC236}">
                <a16:creationId xmlns:a16="http://schemas.microsoft.com/office/drawing/2014/main" id="{D7AECBAF-DABD-0940-B8F7-5D9D52974B8E}"/>
              </a:ext>
            </a:extLst>
          </p:cNvPr>
          <p:cNvSpPr txBox="1"/>
          <p:nvPr/>
        </p:nvSpPr>
        <p:spPr>
          <a:xfrm>
            <a:off x="4514111" y="2830749"/>
            <a:ext cx="6883676" cy="6417141"/>
          </a:xfrm>
          <a:prstGeom prst="rect">
            <a:avLst/>
          </a:prstGeom>
          <a:noFill/>
        </p:spPr>
        <p:txBody>
          <a:bodyPr wrap="square" rtlCol="0">
            <a:spAutoFit/>
          </a:bodyPr>
          <a:lstStyle/>
          <a:p>
            <a:pPr algn="r" rtl="1"/>
            <a:r>
              <a:rPr lang="ar-SA" sz="2400" dirty="0"/>
              <a:t>الخطوة الأولى تنبع منك أولاً. بالبداية عليك أن تحدد ماهية المشروع وأن تجيب على أسئلة مثل: ما هي قصتك الشخصية وراء إنشائه؟ ما هي القيم الأساسية التي يقوم عليها المشروع؟ ما هي رسالته الرئيسية؟ ما هي مميزاته؟ ما هي الوعود التي تلتزم بتقديمها لجمهورك والإيفاء بها؟ ما هي روح المشروع وشخصيته؟  يجب أن تكون قادراً في هذه المرحلة على كتابة نص قصير يجيب هذه الأسئلة ويوضح رؤية المشروع وكيف سيتم تحقيقها. </a:t>
            </a:r>
            <a:endParaRPr lang="ar-SA" sz="4400" dirty="0"/>
          </a:p>
          <a:p>
            <a:pPr algn="r" rtl="1"/>
            <a:br>
              <a:rPr lang="ar-SA" sz="4400" dirty="0"/>
            </a:br>
            <a:endParaRPr lang="ar-SA" sz="19900" b="1" dirty="0"/>
          </a:p>
        </p:txBody>
      </p:sp>
      <p:pic>
        <p:nvPicPr>
          <p:cNvPr id="15362" name="Picture 2">
            <a:extLst>
              <a:ext uri="{FF2B5EF4-FFF2-40B4-BE49-F238E27FC236}">
                <a16:creationId xmlns:a16="http://schemas.microsoft.com/office/drawing/2014/main" id="{5965F7EC-1CA6-414C-988A-05C234E35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111" y="2508719"/>
            <a:ext cx="3556000" cy="353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801A1B-BF84-D24A-AC92-810CFF5DB1A0}"/>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59618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AA8BC2B-5401-A547-A503-8D420072C385}"/>
              </a:ext>
            </a:extLst>
          </p:cNvPr>
          <p:cNvSpPr txBox="1"/>
          <p:nvPr/>
        </p:nvSpPr>
        <p:spPr>
          <a:xfrm>
            <a:off x="2636875" y="392029"/>
            <a:ext cx="9309701" cy="707886"/>
          </a:xfrm>
          <a:prstGeom prst="rect">
            <a:avLst/>
          </a:prstGeom>
          <a:noFill/>
        </p:spPr>
        <p:txBody>
          <a:bodyPr wrap="square" rtlCol="0">
            <a:spAutoFit/>
          </a:bodyPr>
          <a:lstStyle/>
          <a:p>
            <a:pPr algn="ctr" rtl="1"/>
            <a:r>
              <a:rPr lang="ar-SA" sz="4000" b="1" dirty="0"/>
              <a:t>كيف أصنع هويتي التجارية </a:t>
            </a:r>
            <a:r>
              <a:rPr lang="en-US" sz="4000" b="1" dirty="0"/>
              <a:t>Branding</a:t>
            </a:r>
          </a:p>
        </p:txBody>
      </p:sp>
      <p:sp>
        <p:nvSpPr>
          <p:cNvPr id="3" name="TextBox 2">
            <a:extLst>
              <a:ext uri="{FF2B5EF4-FFF2-40B4-BE49-F238E27FC236}">
                <a16:creationId xmlns:a16="http://schemas.microsoft.com/office/drawing/2014/main" id="{C11A8A2F-FB36-EA42-9EDE-5022092B5C34}"/>
              </a:ext>
            </a:extLst>
          </p:cNvPr>
          <p:cNvSpPr txBox="1"/>
          <p:nvPr/>
        </p:nvSpPr>
        <p:spPr>
          <a:xfrm>
            <a:off x="5688419" y="1296055"/>
            <a:ext cx="5184268" cy="923330"/>
          </a:xfrm>
          <a:prstGeom prst="rect">
            <a:avLst/>
          </a:prstGeom>
          <a:noFill/>
        </p:spPr>
        <p:txBody>
          <a:bodyPr wrap="square" rtlCol="0">
            <a:spAutoFit/>
          </a:bodyPr>
          <a:lstStyle/>
          <a:p>
            <a:pPr algn="ctr" rtl="1"/>
            <a:r>
              <a:rPr lang="ar-SA" sz="5400" b="1" dirty="0"/>
              <a:t>من هم المنافسين؟ </a:t>
            </a:r>
          </a:p>
        </p:txBody>
      </p:sp>
      <p:pic>
        <p:nvPicPr>
          <p:cNvPr id="16386" name="Picture 2">
            <a:extLst>
              <a:ext uri="{FF2B5EF4-FFF2-40B4-BE49-F238E27FC236}">
                <a16:creationId xmlns:a16="http://schemas.microsoft.com/office/drawing/2014/main" id="{414B7E99-F310-5442-B113-ACBC3F96E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934" y="2415525"/>
            <a:ext cx="48133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3869D3-D984-1041-9693-C158B3DD8C19}"/>
              </a:ext>
            </a:extLst>
          </p:cNvPr>
          <p:cNvSpPr txBox="1"/>
          <p:nvPr/>
        </p:nvSpPr>
        <p:spPr>
          <a:xfrm>
            <a:off x="5954234" y="2415525"/>
            <a:ext cx="5992342" cy="3970318"/>
          </a:xfrm>
          <a:prstGeom prst="rect">
            <a:avLst/>
          </a:prstGeom>
          <a:noFill/>
        </p:spPr>
        <p:txBody>
          <a:bodyPr wrap="square" rtlCol="0">
            <a:spAutoFit/>
          </a:bodyPr>
          <a:lstStyle/>
          <a:p>
            <a:pPr algn="ctr" rtl="1"/>
            <a:r>
              <a:rPr lang="ar-SA" sz="2800" b="1" dirty="0"/>
              <a:t>من المهم معرفة المنافسين والمشاريع الشبيهة، ليس لنسخ ما يقومون به ولكن من أجل تكوين صورة واضحة عن السوق الذي سأقدم به منتجاتي والفجوات التي يمكن أن يملأها. في هذه الخطوة من المفيد دراسة المحتوى الذي يقدمه المنافسين، وتحليل هويتهم البصرية واستراتيجياتهم في صنع هويتهم التجارية والتسويق لها. بالإضافة إلى إيجاد المشترك بين كل هذه المشاريع والمختلف بينها وكيف يتم وضع مشروعي بينها.</a:t>
            </a:r>
          </a:p>
        </p:txBody>
      </p:sp>
      <p:sp>
        <p:nvSpPr>
          <p:cNvPr id="9" name="TextBox 8">
            <a:extLst>
              <a:ext uri="{FF2B5EF4-FFF2-40B4-BE49-F238E27FC236}">
                <a16:creationId xmlns:a16="http://schemas.microsoft.com/office/drawing/2014/main" id="{EDECB080-6ECD-E641-8E72-015C70CB077D}"/>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12129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AA8BC2B-5401-A547-A503-8D420072C385}"/>
              </a:ext>
            </a:extLst>
          </p:cNvPr>
          <p:cNvSpPr txBox="1"/>
          <p:nvPr/>
        </p:nvSpPr>
        <p:spPr>
          <a:xfrm>
            <a:off x="2636875" y="392029"/>
            <a:ext cx="9309701" cy="707886"/>
          </a:xfrm>
          <a:prstGeom prst="rect">
            <a:avLst/>
          </a:prstGeom>
          <a:noFill/>
        </p:spPr>
        <p:txBody>
          <a:bodyPr wrap="square" rtlCol="0">
            <a:spAutoFit/>
          </a:bodyPr>
          <a:lstStyle/>
          <a:p>
            <a:pPr algn="ctr" rtl="1"/>
            <a:r>
              <a:rPr lang="ar-SA" sz="4000" b="1" dirty="0"/>
              <a:t>كيف أصنع هويتي التجارية </a:t>
            </a:r>
            <a:r>
              <a:rPr lang="en-US" sz="4000" b="1" dirty="0"/>
              <a:t>Branding</a:t>
            </a:r>
          </a:p>
        </p:txBody>
      </p:sp>
      <p:sp>
        <p:nvSpPr>
          <p:cNvPr id="3" name="TextBox 2">
            <a:extLst>
              <a:ext uri="{FF2B5EF4-FFF2-40B4-BE49-F238E27FC236}">
                <a16:creationId xmlns:a16="http://schemas.microsoft.com/office/drawing/2014/main" id="{C11A8A2F-FB36-EA42-9EDE-5022092B5C34}"/>
              </a:ext>
            </a:extLst>
          </p:cNvPr>
          <p:cNvSpPr txBox="1"/>
          <p:nvPr/>
        </p:nvSpPr>
        <p:spPr>
          <a:xfrm>
            <a:off x="3104707" y="1224992"/>
            <a:ext cx="9309701" cy="923330"/>
          </a:xfrm>
          <a:prstGeom prst="rect">
            <a:avLst/>
          </a:prstGeom>
          <a:noFill/>
        </p:spPr>
        <p:txBody>
          <a:bodyPr wrap="square" rtlCol="0">
            <a:spAutoFit/>
          </a:bodyPr>
          <a:lstStyle/>
          <a:p>
            <a:pPr algn="ctr" rtl="1"/>
            <a:r>
              <a:rPr lang="ar-SA" sz="5400" b="1" dirty="0"/>
              <a:t>من هو جمهوري؟</a:t>
            </a:r>
          </a:p>
        </p:txBody>
      </p:sp>
      <p:sp>
        <p:nvSpPr>
          <p:cNvPr id="4" name="TextBox 3">
            <a:extLst>
              <a:ext uri="{FF2B5EF4-FFF2-40B4-BE49-F238E27FC236}">
                <a16:creationId xmlns:a16="http://schemas.microsoft.com/office/drawing/2014/main" id="{E837AFA2-3072-6C4E-A68F-AF905FF4CD38}"/>
              </a:ext>
            </a:extLst>
          </p:cNvPr>
          <p:cNvSpPr txBox="1"/>
          <p:nvPr/>
        </p:nvSpPr>
        <p:spPr>
          <a:xfrm>
            <a:off x="5954234" y="2273399"/>
            <a:ext cx="5992342" cy="5262979"/>
          </a:xfrm>
          <a:prstGeom prst="rect">
            <a:avLst/>
          </a:prstGeom>
          <a:noFill/>
        </p:spPr>
        <p:txBody>
          <a:bodyPr wrap="square" rtlCol="0">
            <a:spAutoFit/>
          </a:bodyPr>
          <a:lstStyle/>
          <a:p>
            <a:pPr algn="r" rtl="1"/>
            <a:r>
              <a:rPr lang="ar-SA" sz="2400" dirty="0"/>
              <a:t>معرفة الجمهور المستهدف من أساسيات صنع الهوية التجارية فهم من أريد أن أبني معهم علاقة طويلة المدى. لذلك يجب أن أبدأ البحث عن المعلومات والبيانات المتعلقة بهم. تنقسم هذه البيانات إلى:</a:t>
            </a:r>
          </a:p>
          <a:p>
            <a:pPr algn="r" rtl="1"/>
            <a:endParaRPr lang="ar-SA" sz="2000" dirty="0"/>
          </a:p>
          <a:p>
            <a:pPr algn="r" rtl="1"/>
            <a:r>
              <a:rPr lang="ar-SA" sz="2000" b="1" u="sng" dirty="0" err="1"/>
              <a:t>أ</a:t>
            </a:r>
            <a:r>
              <a:rPr lang="ar-SA" sz="2000" b="1" u="sng" dirty="0"/>
              <a:t>. بيانات ديموغرافية :</a:t>
            </a:r>
            <a:r>
              <a:rPr lang="ar-SA" sz="2000" dirty="0"/>
              <a:t> </a:t>
            </a:r>
          </a:p>
          <a:p>
            <a:pPr algn="r" rtl="1"/>
            <a:r>
              <a:rPr lang="ar-SA" sz="2000" dirty="0"/>
              <a:t>مثل الفئة العمرية، الجنس، الحالة الاجتماعية، مناطق السكن، متوسط الدخل.</a:t>
            </a:r>
          </a:p>
          <a:p>
            <a:pPr algn="r" rtl="1"/>
            <a:r>
              <a:rPr lang="ar-SA" sz="2000" b="1" u="sng" dirty="0"/>
              <a:t>ب. بيانات </a:t>
            </a:r>
            <a:r>
              <a:rPr lang="ar-SA" sz="2000" b="1" u="sng" dirty="0" err="1"/>
              <a:t>سيكوجرافية</a:t>
            </a:r>
            <a:r>
              <a:rPr lang="ar-SA" sz="2000" b="1" u="sng" dirty="0"/>
              <a:t> </a:t>
            </a:r>
          </a:p>
          <a:p>
            <a:pPr algn="r" rtl="1"/>
            <a:r>
              <a:rPr lang="ar-SA" sz="2000" dirty="0"/>
              <a:t>مثل: الاهتمامات والمحفزات الشخصية، نمط الحياة، العادات الشرائية. هذه المعلومات ستساعدني على تشكيل هويتي التجارية بصورة تتناسب مع جمهوري المستهدف وتسهل علي مخاطبته، قد تجد مثلا قيمة إيجابية لدى فئة معينة لكن لا تلقى نفس الترحيب من فئة اجتماعية أخرى.</a:t>
            </a:r>
          </a:p>
          <a:p>
            <a:pPr algn="r"/>
            <a:br>
              <a:rPr lang="ar-SA" sz="2000" dirty="0"/>
            </a:br>
            <a:endParaRPr lang="ar-SA" sz="4000" b="1" dirty="0"/>
          </a:p>
        </p:txBody>
      </p:sp>
      <p:pic>
        <p:nvPicPr>
          <p:cNvPr id="17410" name="Picture 2">
            <a:extLst>
              <a:ext uri="{FF2B5EF4-FFF2-40B4-BE49-F238E27FC236}">
                <a16:creationId xmlns:a16="http://schemas.microsoft.com/office/drawing/2014/main" id="{77C80246-675F-C349-8601-995A5603A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351" y="1967568"/>
            <a:ext cx="4317649" cy="43176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8432E8-BBB6-4341-9155-B19A02BB43A1}"/>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567356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AA8BC2B-5401-A547-A503-8D420072C385}"/>
              </a:ext>
            </a:extLst>
          </p:cNvPr>
          <p:cNvSpPr txBox="1"/>
          <p:nvPr/>
        </p:nvSpPr>
        <p:spPr>
          <a:xfrm>
            <a:off x="2636875" y="392029"/>
            <a:ext cx="9309701" cy="707886"/>
          </a:xfrm>
          <a:prstGeom prst="rect">
            <a:avLst/>
          </a:prstGeom>
          <a:noFill/>
        </p:spPr>
        <p:txBody>
          <a:bodyPr wrap="square" rtlCol="0">
            <a:spAutoFit/>
          </a:bodyPr>
          <a:lstStyle/>
          <a:p>
            <a:pPr algn="ctr" rtl="1"/>
            <a:r>
              <a:rPr lang="ar-SA" sz="4000" b="1" dirty="0"/>
              <a:t>كيف أصنع هويتي التجارية </a:t>
            </a:r>
            <a:r>
              <a:rPr lang="en-US" sz="4000" b="1" dirty="0"/>
              <a:t>Branding</a:t>
            </a:r>
          </a:p>
        </p:txBody>
      </p:sp>
      <p:sp>
        <p:nvSpPr>
          <p:cNvPr id="3" name="TextBox 2">
            <a:extLst>
              <a:ext uri="{FF2B5EF4-FFF2-40B4-BE49-F238E27FC236}">
                <a16:creationId xmlns:a16="http://schemas.microsoft.com/office/drawing/2014/main" id="{C11A8A2F-FB36-EA42-9EDE-5022092B5C34}"/>
              </a:ext>
            </a:extLst>
          </p:cNvPr>
          <p:cNvSpPr txBox="1"/>
          <p:nvPr/>
        </p:nvSpPr>
        <p:spPr>
          <a:xfrm>
            <a:off x="2882299" y="1341950"/>
            <a:ext cx="9309701" cy="923330"/>
          </a:xfrm>
          <a:prstGeom prst="rect">
            <a:avLst/>
          </a:prstGeom>
          <a:noFill/>
        </p:spPr>
        <p:txBody>
          <a:bodyPr wrap="square" rtlCol="0">
            <a:spAutoFit/>
          </a:bodyPr>
          <a:lstStyle/>
          <a:p>
            <a:pPr algn="ctr" rtl="1"/>
            <a:r>
              <a:rPr lang="ar-SA" sz="5400" b="1" dirty="0"/>
              <a:t>إنشاء لغة تواصل</a:t>
            </a:r>
          </a:p>
        </p:txBody>
      </p:sp>
      <p:pic>
        <p:nvPicPr>
          <p:cNvPr id="18434" name="Picture 2">
            <a:extLst>
              <a:ext uri="{FF2B5EF4-FFF2-40B4-BE49-F238E27FC236}">
                <a16:creationId xmlns:a16="http://schemas.microsoft.com/office/drawing/2014/main" id="{060B7180-E9C1-A44A-9687-4CB810AEB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927" y="2656171"/>
            <a:ext cx="5400692" cy="3593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8C8248-797F-4342-A2BE-BDA136248AA7}"/>
              </a:ext>
            </a:extLst>
          </p:cNvPr>
          <p:cNvSpPr txBox="1"/>
          <p:nvPr/>
        </p:nvSpPr>
        <p:spPr>
          <a:xfrm>
            <a:off x="5954234" y="2273399"/>
            <a:ext cx="5992342" cy="3046988"/>
          </a:xfrm>
          <a:prstGeom prst="rect">
            <a:avLst/>
          </a:prstGeom>
          <a:noFill/>
        </p:spPr>
        <p:txBody>
          <a:bodyPr wrap="square" rtlCol="0">
            <a:spAutoFit/>
          </a:bodyPr>
          <a:lstStyle/>
          <a:p>
            <a:pPr algn="r" rtl="1"/>
            <a:r>
              <a:rPr lang="ar-SA" sz="2400" dirty="0"/>
              <a:t>لغة التواصل مع الجمهور، هي مجموعة الكلمات والعبارات التي سيقرأها الجمهور في الأماكن التي تمثل هويتي التجارية. في هذه الخطوة يجب أن أفكر بالكلمات والعبارات التي تمثل هوية المشروع وتتناغم مع أهدافه. بكلمات أخرى ما هي رسالة التسويق الأساسية التي ستصل جمهورك على شكل كلمات؟ جزء مهم من لغة التواصل هو الشعار المكتوب أو </a:t>
            </a:r>
            <a:r>
              <a:rPr lang="en-US" sz="2400" dirty="0"/>
              <a:t>Slogan</a:t>
            </a:r>
            <a:r>
              <a:rPr lang="ar-SA" sz="2400" dirty="0"/>
              <a:t> وهو جملة قصيرة جذابة  تصاحب شعارك المرئي وتثير الانتباه.</a:t>
            </a:r>
            <a:endParaRPr lang="ar-SA" sz="4000" b="1" dirty="0"/>
          </a:p>
        </p:txBody>
      </p:sp>
      <p:sp>
        <p:nvSpPr>
          <p:cNvPr id="6" name="TextBox 5">
            <a:extLst>
              <a:ext uri="{FF2B5EF4-FFF2-40B4-BE49-F238E27FC236}">
                <a16:creationId xmlns:a16="http://schemas.microsoft.com/office/drawing/2014/main" id="{C5EFDDCB-861C-6B4F-9515-C0D53AC3BB76}"/>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40029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
          <p:cNvSpPr txBox="1"/>
          <p:nvPr/>
        </p:nvSpPr>
        <p:spPr>
          <a:xfrm>
            <a:off x="2952323" y="1012433"/>
            <a:ext cx="191764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4400"/>
              <a:buFont typeface="Calibri"/>
              <a:buNone/>
            </a:pPr>
            <a:endParaRPr sz="4400" b="0" i="0" u="none" strike="noStrike" cap="none">
              <a:solidFill>
                <a:srgbClr val="1F3864"/>
              </a:solidFill>
              <a:latin typeface="Calibri"/>
              <a:ea typeface="Calibri"/>
              <a:cs typeface="Calibri"/>
              <a:sym typeface="Calibri"/>
            </a:endParaRPr>
          </a:p>
        </p:txBody>
      </p:sp>
      <p:sp>
        <p:nvSpPr>
          <p:cNvPr id="5" name="TextBox 4">
            <a:extLst>
              <a:ext uri="{FF2B5EF4-FFF2-40B4-BE49-F238E27FC236}">
                <a16:creationId xmlns:a16="http://schemas.microsoft.com/office/drawing/2014/main" id="{9658F5E8-9775-364D-B157-3F61CAC28840}"/>
              </a:ext>
            </a:extLst>
          </p:cNvPr>
          <p:cNvSpPr txBox="1"/>
          <p:nvPr/>
        </p:nvSpPr>
        <p:spPr>
          <a:xfrm>
            <a:off x="3180751" y="2933211"/>
            <a:ext cx="6735147" cy="1015663"/>
          </a:xfrm>
          <a:prstGeom prst="rect">
            <a:avLst/>
          </a:prstGeom>
          <a:noFill/>
        </p:spPr>
        <p:txBody>
          <a:bodyPr wrap="square" rtlCol="0">
            <a:spAutoFit/>
          </a:bodyPr>
          <a:lstStyle/>
          <a:p>
            <a:pPr algn="ctr"/>
            <a:r>
              <a:rPr lang="ar-SA" sz="6000" b="1" dirty="0"/>
              <a:t>مقدمة</a:t>
            </a:r>
            <a:endParaRPr lang="en-PS" sz="6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AA8BC2B-5401-A547-A503-8D420072C385}"/>
              </a:ext>
            </a:extLst>
          </p:cNvPr>
          <p:cNvSpPr txBox="1"/>
          <p:nvPr/>
        </p:nvSpPr>
        <p:spPr>
          <a:xfrm>
            <a:off x="2636875" y="392029"/>
            <a:ext cx="9309701" cy="707886"/>
          </a:xfrm>
          <a:prstGeom prst="rect">
            <a:avLst/>
          </a:prstGeom>
          <a:noFill/>
        </p:spPr>
        <p:txBody>
          <a:bodyPr wrap="square" rtlCol="0">
            <a:spAutoFit/>
          </a:bodyPr>
          <a:lstStyle/>
          <a:p>
            <a:pPr algn="ctr" rtl="1"/>
            <a:r>
              <a:rPr lang="ar-SA" sz="4000" b="1" dirty="0"/>
              <a:t>كيف أصنع هويتي التجارية </a:t>
            </a:r>
            <a:r>
              <a:rPr lang="en-US" sz="4000" b="1" dirty="0"/>
              <a:t>Branding</a:t>
            </a:r>
          </a:p>
        </p:txBody>
      </p:sp>
      <p:sp>
        <p:nvSpPr>
          <p:cNvPr id="3" name="TextBox 2">
            <a:extLst>
              <a:ext uri="{FF2B5EF4-FFF2-40B4-BE49-F238E27FC236}">
                <a16:creationId xmlns:a16="http://schemas.microsoft.com/office/drawing/2014/main" id="{C11A8A2F-FB36-EA42-9EDE-5022092B5C34}"/>
              </a:ext>
            </a:extLst>
          </p:cNvPr>
          <p:cNvSpPr txBox="1"/>
          <p:nvPr/>
        </p:nvSpPr>
        <p:spPr>
          <a:xfrm>
            <a:off x="4104167" y="1352583"/>
            <a:ext cx="7842409" cy="923330"/>
          </a:xfrm>
          <a:prstGeom prst="rect">
            <a:avLst/>
          </a:prstGeom>
          <a:noFill/>
        </p:spPr>
        <p:txBody>
          <a:bodyPr wrap="square" rtlCol="0">
            <a:spAutoFit/>
          </a:bodyPr>
          <a:lstStyle/>
          <a:p>
            <a:pPr algn="ctr" rtl="1"/>
            <a:r>
              <a:rPr lang="ar-SA" sz="5400" b="1" dirty="0"/>
              <a:t>تصميم الهوية البصرية</a:t>
            </a:r>
          </a:p>
        </p:txBody>
      </p:sp>
      <p:pic>
        <p:nvPicPr>
          <p:cNvPr id="19458" name="Picture 2">
            <a:extLst>
              <a:ext uri="{FF2B5EF4-FFF2-40B4-BE49-F238E27FC236}">
                <a16:creationId xmlns:a16="http://schemas.microsoft.com/office/drawing/2014/main" id="{DD80A3E7-B01F-8847-8C8E-AFA2C6ED7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3173" y="2275913"/>
            <a:ext cx="3947087" cy="39470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E76A59-B62D-AE4D-B13D-EB73077AC45C}"/>
              </a:ext>
            </a:extLst>
          </p:cNvPr>
          <p:cNvSpPr txBox="1"/>
          <p:nvPr/>
        </p:nvSpPr>
        <p:spPr>
          <a:xfrm>
            <a:off x="5888120" y="2750817"/>
            <a:ext cx="5686316" cy="5509200"/>
          </a:xfrm>
          <a:prstGeom prst="rect">
            <a:avLst/>
          </a:prstGeom>
          <a:noFill/>
        </p:spPr>
        <p:txBody>
          <a:bodyPr wrap="square" rtlCol="0">
            <a:spAutoFit/>
          </a:bodyPr>
          <a:lstStyle/>
          <a:p>
            <a:pPr algn="r" rtl="1"/>
            <a:r>
              <a:rPr lang="ar-SA" sz="3200" dirty="0"/>
              <a:t>تتألف الهوية البصرية من مجموعة من العناصر التي سوف تستخدمها في بناء هويتك التجارية والترويج لمشروعك. من المهم  الحفاظ على توحيد الهوية البصرية في كل خطوة تتخذها.</a:t>
            </a:r>
            <a:endParaRPr lang="ar-SA" sz="9600" dirty="0"/>
          </a:p>
          <a:p>
            <a:pPr algn="l" rtl="1"/>
            <a:br>
              <a:rPr lang="ar-SA" sz="9600" dirty="0"/>
            </a:br>
            <a:endParaRPr lang="ar-SA" sz="9600" b="1" dirty="0"/>
          </a:p>
        </p:txBody>
      </p:sp>
      <p:sp>
        <p:nvSpPr>
          <p:cNvPr id="6" name="TextBox 5">
            <a:extLst>
              <a:ext uri="{FF2B5EF4-FFF2-40B4-BE49-F238E27FC236}">
                <a16:creationId xmlns:a16="http://schemas.microsoft.com/office/drawing/2014/main" id="{F72235A7-DAA3-284F-9244-F32C2E75E6B4}"/>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99932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AAA8BC2B-5401-A547-A503-8D420072C385}"/>
              </a:ext>
            </a:extLst>
          </p:cNvPr>
          <p:cNvSpPr txBox="1"/>
          <p:nvPr/>
        </p:nvSpPr>
        <p:spPr>
          <a:xfrm>
            <a:off x="2636875" y="392029"/>
            <a:ext cx="9309701" cy="707886"/>
          </a:xfrm>
          <a:prstGeom prst="rect">
            <a:avLst/>
          </a:prstGeom>
          <a:noFill/>
        </p:spPr>
        <p:txBody>
          <a:bodyPr wrap="square" rtlCol="0">
            <a:spAutoFit/>
          </a:bodyPr>
          <a:lstStyle/>
          <a:p>
            <a:pPr algn="ctr" rtl="1"/>
            <a:r>
              <a:rPr lang="ar-SA" sz="4000" b="1" dirty="0"/>
              <a:t>كيف أصنع هويتي التجارية </a:t>
            </a:r>
            <a:r>
              <a:rPr lang="en-US" sz="4000" b="1" dirty="0"/>
              <a:t>Branding</a:t>
            </a:r>
          </a:p>
        </p:txBody>
      </p:sp>
      <p:sp>
        <p:nvSpPr>
          <p:cNvPr id="3" name="TextBox 2">
            <a:extLst>
              <a:ext uri="{FF2B5EF4-FFF2-40B4-BE49-F238E27FC236}">
                <a16:creationId xmlns:a16="http://schemas.microsoft.com/office/drawing/2014/main" id="{C11A8A2F-FB36-EA42-9EDE-5022092B5C34}"/>
              </a:ext>
            </a:extLst>
          </p:cNvPr>
          <p:cNvSpPr txBox="1"/>
          <p:nvPr/>
        </p:nvSpPr>
        <p:spPr>
          <a:xfrm>
            <a:off x="2456121" y="1341950"/>
            <a:ext cx="9309701" cy="923330"/>
          </a:xfrm>
          <a:prstGeom prst="rect">
            <a:avLst/>
          </a:prstGeom>
          <a:noFill/>
        </p:spPr>
        <p:txBody>
          <a:bodyPr wrap="square" rtlCol="0">
            <a:spAutoFit/>
          </a:bodyPr>
          <a:lstStyle/>
          <a:p>
            <a:pPr algn="ctr" rtl="1"/>
            <a:r>
              <a:rPr lang="ar-SA" sz="5400" b="1" dirty="0"/>
              <a:t>مرحلة التجربة والاختبار </a:t>
            </a:r>
          </a:p>
        </p:txBody>
      </p:sp>
      <p:sp>
        <p:nvSpPr>
          <p:cNvPr id="4" name="TextBox 3">
            <a:extLst>
              <a:ext uri="{FF2B5EF4-FFF2-40B4-BE49-F238E27FC236}">
                <a16:creationId xmlns:a16="http://schemas.microsoft.com/office/drawing/2014/main" id="{A19EAA4C-C353-954B-91A2-C55783E53183}"/>
              </a:ext>
            </a:extLst>
          </p:cNvPr>
          <p:cNvSpPr txBox="1"/>
          <p:nvPr/>
        </p:nvSpPr>
        <p:spPr>
          <a:xfrm>
            <a:off x="6096000" y="2596592"/>
            <a:ext cx="5800957" cy="3539430"/>
          </a:xfrm>
          <a:prstGeom prst="rect">
            <a:avLst/>
          </a:prstGeom>
          <a:noFill/>
        </p:spPr>
        <p:txBody>
          <a:bodyPr wrap="square" rtlCol="0">
            <a:spAutoFit/>
          </a:bodyPr>
          <a:lstStyle/>
          <a:p>
            <a:pPr algn="ctr" rtl="1"/>
            <a:r>
              <a:rPr lang="ar-SA" sz="2800" b="1" dirty="0"/>
              <a:t>في هذه المرحلة بعد استكمال البحث حول صنع هويتك التجارية وبعد بناء هويتك البصرية بعناصرها المختلفة، يجب اختبار كل ما قمت به والحصول على تغذية راجعة تستطلع من خلالها نتائج ما قمت به من خطوات. من المفيد استشارة المقربين وبخاصة الذين ينتمون إلى جمهورك المستهدف وذلك لاختبار الأثر الذي تتركه هويتك التجارية عليهم قبل إطلاقها لجمهورك الأوسع.</a:t>
            </a:r>
          </a:p>
        </p:txBody>
      </p:sp>
      <p:pic>
        <p:nvPicPr>
          <p:cNvPr id="20482" name="Picture 2">
            <a:extLst>
              <a:ext uri="{FF2B5EF4-FFF2-40B4-BE49-F238E27FC236}">
                <a16:creationId xmlns:a16="http://schemas.microsoft.com/office/drawing/2014/main" id="{D8B1AC89-503D-5F43-BD33-00A4DCFD6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154" y="2747057"/>
            <a:ext cx="3251200"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FC233C-0683-A34A-8EE4-CFDAB1A6FE31}"/>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131342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B38BB2AF-009D-4945-A1BA-415C8E81FEE4}"/>
              </a:ext>
            </a:extLst>
          </p:cNvPr>
          <p:cNvSpPr txBox="1"/>
          <p:nvPr/>
        </p:nvSpPr>
        <p:spPr>
          <a:xfrm>
            <a:off x="3318735" y="1757755"/>
            <a:ext cx="7564584" cy="1015663"/>
          </a:xfrm>
          <a:prstGeom prst="rect">
            <a:avLst/>
          </a:prstGeom>
          <a:noFill/>
        </p:spPr>
        <p:txBody>
          <a:bodyPr wrap="square" rtlCol="0">
            <a:spAutoFit/>
          </a:bodyPr>
          <a:lstStyle/>
          <a:p>
            <a:pPr algn="ctr"/>
            <a:r>
              <a:rPr lang="ar-SA" sz="6000" b="1" dirty="0"/>
              <a:t>نصائح و أخطاء يجب تفاديها</a:t>
            </a:r>
          </a:p>
        </p:txBody>
      </p:sp>
      <p:sp>
        <p:nvSpPr>
          <p:cNvPr id="3" name="TextBox 2">
            <a:extLst>
              <a:ext uri="{FF2B5EF4-FFF2-40B4-BE49-F238E27FC236}">
                <a16:creationId xmlns:a16="http://schemas.microsoft.com/office/drawing/2014/main" id="{913A5F54-F1BA-3645-9EC3-2EEC64D778E3}"/>
              </a:ext>
            </a:extLst>
          </p:cNvPr>
          <p:cNvSpPr txBox="1"/>
          <p:nvPr/>
        </p:nvSpPr>
        <p:spPr>
          <a:xfrm>
            <a:off x="3318735" y="3214416"/>
            <a:ext cx="7564584" cy="2308324"/>
          </a:xfrm>
          <a:prstGeom prst="rect">
            <a:avLst/>
          </a:prstGeom>
          <a:noFill/>
        </p:spPr>
        <p:txBody>
          <a:bodyPr wrap="square" rtlCol="0">
            <a:spAutoFit/>
          </a:bodyPr>
          <a:lstStyle/>
          <a:p>
            <a:pPr marL="342900" indent="-342900" algn="r" rtl="1" fontAlgn="base">
              <a:buFont typeface="Arial" panose="020B0604020202020204" pitchFamily="34" charset="0"/>
              <a:buChar char="•"/>
            </a:pPr>
            <a:r>
              <a:rPr lang="ar-SA" sz="3600" b="1" dirty="0"/>
              <a:t>ثبات واستمرارية ولكن بدون تكرار ممل. </a:t>
            </a:r>
          </a:p>
          <a:p>
            <a:pPr marL="342900" indent="-342900" algn="r" rtl="1" fontAlgn="base">
              <a:buFont typeface="Arial" panose="020B0604020202020204" pitchFamily="34" charset="0"/>
              <a:buChar char="•"/>
            </a:pPr>
            <a:r>
              <a:rPr lang="ar-SA" sz="3600" b="1" dirty="0"/>
              <a:t>لا تكن نسخة عن الآخرين. </a:t>
            </a:r>
          </a:p>
          <a:p>
            <a:pPr marL="342900" indent="-342900" algn="r" rtl="1" fontAlgn="base">
              <a:buFont typeface="Arial" panose="020B0604020202020204" pitchFamily="34" charset="0"/>
              <a:buChar char="•"/>
            </a:pPr>
            <a:r>
              <a:rPr lang="ar-SA" sz="3600" b="1" dirty="0"/>
              <a:t>لا تبخل عند الاستثمار ببناء هويتك التجارية.</a:t>
            </a:r>
          </a:p>
          <a:p>
            <a:pPr marL="342900" indent="-342900" algn="r" rtl="1" fontAlgn="base">
              <a:buFont typeface="Arial" panose="020B0604020202020204" pitchFamily="34" charset="0"/>
              <a:buChar char="•"/>
            </a:pPr>
            <a:endParaRPr lang="ar-SA" sz="3600" b="1" dirty="0"/>
          </a:p>
        </p:txBody>
      </p:sp>
      <p:sp>
        <p:nvSpPr>
          <p:cNvPr id="4" name="TextBox 3">
            <a:extLst>
              <a:ext uri="{FF2B5EF4-FFF2-40B4-BE49-F238E27FC236}">
                <a16:creationId xmlns:a16="http://schemas.microsoft.com/office/drawing/2014/main" id="{2D35C6C8-58F6-B741-841F-4540043CA167}"/>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85655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5" name="TextBox 4">
            <a:extLst>
              <a:ext uri="{FF2B5EF4-FFF2-40B4-BE49-F238E27FC236}">
                <a16:creationId xmlns:a16="http://schemas.microsoft.com/office/drawing/2014/main" id="{AC418AA9-03EF-AD4E-91F8-DF942934E7F5}"/>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pic>
        <p:nvPicPr>
          <p:cNvPr id="6" name="Picture 2">
            <a:extLst>
              <a:ext uri="{FF2B5EF4-FFF2-40B4-BE49-F238E27FC236}">
                <a16:creationId xmlns:a16="http://schemas.microsoft.com/office/drawing/2014/main" id="{DC08A7A5-2229-4F44-A4E1-248B88FF39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61" b="9869"/>
          <a:stretch/>
        </p:blipFill>
        <p:spPr bwMode="auto">
          <a:xfrm>
            <a:off x="2138018" y="244034"/>
            <a:ext cx="9894955" cy="55659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32EA80-4212-1B4C-AA82-31C63EC39F87}"/>
              </a:ext>
            </a:extLst>
          </p:cNvPr>
          <p:cNvSpPr txBox="1"/>
          <p:nvPr/>
        </p:nvSpPr>
        <p:spPr>
          <a:xfrm>
            <a:off x="3234588" y="4409518"/>
            <a:ext cx="8341186" cy="604505"/>
          </a:xfrm>
          <a:prstGeom prst="rect">
            <a:avLst/>
          </a:prstGeom>
          <a:solidFill>
            <a:schemeClr val="bg1"/>
          </a:solidFill>
        </p:spPr>
        <p:txBody>
          <a:bodyPr vert="horz" lIns="91440" tIns="45720" rIns="91440" bIns="45720" rtlCol="0" anchor="ctr">
            <a:normAutofit/>
          </a:bodyPr>
          <a:lstStyle/>
          <a:p>
            <a:pPr algn="ctr" rtl="1">
              <a:lnSpc>
                <a:spcPct val="90000"/>
              </a:lnSpc>
              <a:spcBef>
                <a:spcPct val="0"/>
              </a:spcBef>
              <a:spcAft>
                <a:spcPts val="600"/>
              </a:spcAft>
            </a:pPr>
            <a:r>
              <a:rPr lang="en-US" sz="3600" b="1" kern="1200" dirty="0" err="1">
                <a:solidFill>
                  <a:schemeClr val="tx1">
                    <a:lumMod val="85000"/>
                    <a:lumOff val="15000"/>
                  </a:schemeClr>
                </a:solidFill>
                <a:latin typeface="+mj-lt"/>
                <a:ea typeface="+mj-ea"/>
                <a:cs typeface="+mj-cs"/>
              </a:rPr>
              <a:t>العلامة</a:t>
            </a:r>
            <a:r>
              <a:rPr lang="en-US" sz="3600" b="1" kern="1200" dirty="0">
                <a:solidFill>
                  <a:schemeClr val="tx1">
                    <a:lumMod val="85000"/>
                    <a:lumOff val="15000"/>
                  </a:schemeClr>
                </a:solidFill>
                <a:latin typeface="+mj-lt"/>
                <a:ea typeface="+mj-ea"/>
                <a:cs typeface="+mj-cs"/>
              </a:rPr>
              <a:t> </a:t>
            </a:r>
            <a:r>
              <a:rPr lang="en-US" sz="3600" b="1" kern="1200" dirty="0" err="1">
                <a:solidFill>
                  <a:schemeClr val="tx1">
                    <a:lumMod val="85000"/>
                    <a:lumOff val="15000"/>
                  </a:schemeClr>
                </a:solidFill>
                <a:latin typeface="+mj-lt"/>
                <a:ea typeface="+mj-ea"/>
                <a:cs typeface="+mj-cs"/>
              </a:rPr>
              <a:t>التجارية</a:t>
            </a:r>
            <a:r>
              <a:rPr lang="en-US" sz="3600" b="1" kern="1200" dirty="0">
                <a:solidFill>
                  <a:schemeClr val="tx1">
                    <a:lumMod val="85000"/>
                    <a:lumOff val="15000"/>
                  </a:schemeClr>
                </a:solidFill>
                <a:latin typeface="+mj-lt"/>
                <a:ea typeface="+mj-ea"/>
                <a:cs typeface="+mj-cs"/>
              </a:rPr>
              <a:t>  Brand </a:t>
            </a:r>
          </a:p>
        </p:txBody>
      </p:sp>
    </p:spTree>
    <p:extLst>
      <p:ext uri="{BB962C8B-B14F-4D97-AF65-F5344CB8AC3E}">
        <p14:creationId xmlns:p14="http://schemas.microsoft.com/office/powerpoint/2010/main" val="274292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2" name="TextBox 1">
            <a:extLst>
              <a:ext uri="{FF2B5EF4-FFF2-40B4-BE49-F238E27FC236}">
                <a16:creationId xmlns:a16="http://schemas.microsoft.com/office/drawing/2014/main" id="{8A73EB17-9950-334D-884D-9885788A7606}"/>
              </a:ext>
            </a:extLst>
          </p:cNvPr>
          <p:cNvSpPr txBox="1"/>
          <p:nvPr/>
        </p:nvSpPr>
        <p:spPr>
          <a:xfrm>
            <a:off x="3133250" y="675861"/>
            <a:ext cx="8396141" cy="707886"/>
          </a:xfrm>
          <a:prstGeom prst="rect">
            <a:avLst/>
          </a:prstGeom>
          <a:noFill/>
        </p:spPr>
        <p:txBody>
          <a:bodyPr wrap="square" rtlCol="0">
            <a:spAutoFit/>
          </a:bodyPr>
          <a:lstStyle/>
          <a:p>
            <a:pPr algn="r" rtl="1"/>
            <a:r>
              <a:rPr lang="ar-SA" sz="4000" b="1" dirty="0"/>
              <a:t>ما هو صنع الهوية التجارية؟ </a:t>
            </a:r>
            <a:r>
              <a:rPr lang="en-US" sz="4000" b="1" dirty="0"/>
              <a:t>Branding</a:t>
            </a:r>
          </a:p>
        </p:txBody>
      </p:sp>
      <p:sp>
        <p:nvSpPr>
          <p:cNvPr id="3" name="TextBox 2">
            <a:extLst>
              <a:ext uri="{FF2B5EF4-FFF2-40B4-BE49-F238E27FC236}">
                <a16:creationId xmlns:a16="http://schemas.microsoft.com/office/drawing/2014/main" id="{2FF06CA3-31F2-2C45-A0D4-781134CA07BE}"/>
              </a:ext>
            </a:extLst>
          </p:cNvPr>
          <p:cNvSpPr txBox="1"/>
          <p:nvPr/>
        </p:nvSpPr>
        <p:spPr>
          <a:xfrm>
            <a:off x="5954695" y="1566223"/>
            <a:ext cx="5744817" cy="4832092"/>
          </a:xfrm>
          <a:prstGeom prst="rect">
            <a:avLst/>
          </a:prstGeom>
          <a:noFill/>
        </p:spPr>
        <p:txBody>
          <a:bodyPr wrap="square" rtlCol="0">
            <a:spAutoFit/>
          </a:bodyPr>
          <a:lstStyle/>
          <a:p>
            <a:pPr algn="r" rtl="1"/>
            <a:r>
              <a:rPr lang="ar-SA" sz="2800" b="1" dirty="0"/>
              <a:t>هي عملية مستمرة لربط علامتك التجارية </a:t>
            </a:r>
            <a:r>
              <a:rPr lang="en-US" sz="2800" b="1" dirty="0"/>
              <a:t> Brand</a:t>
            </a:r>
          </a:p>
          <a:p>
            <a:pPr algn="r" rtl="1"/>
            <a:r>
              <a:rPr lang="ar-SA" sz="2800" b="1" dirty="0"/>
              <a:t>بهوية مميزة وبناء تصور إيجابي في ذهن الجمهور حول علامتك التجارية وربطها بالقيم التي ينطلق منها مشروعك والوعود التي تلتزم بتقديمها لهم. من خلال هذه العملية أستطيع بناء وعي حول مشروعي وجذب عملاء جدد وزيادة ولاء العملاء الحاليين. بمعنى آخر هي استراتيجية تهدف لخلق ألفة بين الجمهور والعلامة التجارية وتحفزهم  للوثوق بها واختيارها دوناً عن باقي العلامات الأخرى. </a:t>
            </a:r>
            <a:endParaRPr lang="en-US" sz="2800" b="1" dirty="0"/>
          </a:p>
        </p:txBody>
      </p:sp>
      <p:pic>
        <p:nvPicPr>
          <p:cNvPr id="2050" name="Picture 2">
            <a:extLst>
              <a:ext uri="{FF2B5EF4-FFF2-40B4-BE49-F238E27FC236}">
                <a16:creationId xmlns:a16="http://schemas.microsoft.com/office/drawing/2014/main" id="{D38307A2-50A9-1948-9E36-80AD3195A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599" y="2494629"/>
            <a:ext cx="4912127" cy="29752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418AA9-03EF-AD4E-91F8-DF942934E7F5}"/>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2" name="TextBox 1">
            <a:extLst>
              <a:ext uri="{FF2B5EF4-FFF2-40B4-BE49-F238E27FC236}">
                <a16:creationId xmlns:a16="http://schemas.microsoft.com/office/drawing/2014/main" id="{8A73EB17-9950-334D-884D-9885788A7606}"/>
              </a:ext>
            </a:extLst>
          </p:cNvPr>
          <p:cNvSpPr txBox="1"/>
          <p:nvPr/>
        </p:nvSpPr>
        <p:spPr>
          <a:xfrm>
            <a:off x="3133250" y="675861"/>
            <a:ext cx="8396141" cy="707886"/>
          </a:xfrm>
          <a:prstGeom prst="rect">
            <a:avLst/>
          </a:prstGeom>
          <a:noFill/>
        </p:spPr>
        <p:txBody>
          <a:bodyPr wrap="square" rtlCol="0">
            <a:spAutoFit/>
          </a:bodyPr>
          <a:lstStyle/>
          <a:p>
            <a:pPr algn="r" rtl="1"/>
            <a:r>
              <a:rPr lang="en-US" sz="4000" b="1" dirty="0" err="1"/>
              <a:t>ع</a:t>
            </a:r>
            <a:r>
              <a:rPr lang="ar-SA" sz="4000" b="1" dirty="0"/>
              <a:t>ناصر الهوية التجارية</a:t>
            </a:r>
            <a:endParaRPr lang="en-US" sz="4000" b="1" dirty="0"/>
          </a:p>
        </p:txBody>
      </p:sp>
      <p:sp>
        <p:nvSpPr>
          <p:cNvPr id="3" name="TextBox 2">
            <a:extLst>
              <a:ext uri="{FF2B5EF4-FFF2-40B4-BE49-F238E27FC236}">
                <a16:creationId xmlns:a16="http://schemas.microsoft.com/office/drawing/2014/main" id="{2FF06CA3-31F2-2C45-A0D4-781134CA07BE}"/>
              </a:ext>
            </a:extLst>
          </p:cNvPr>
          <p:cNvSpPr txBox="1"/>
          <p:nvPr/>
        </p:nvSpPr>
        <p:spPr>
          <a:xfrm>
            <a:off x="2360429" y="1523691"/>
            <a:ext cx="9339084" cy="461665"/>
          </a:xfrm>
          <a:prstGeom prst="rect">
            <a:avLst/>
          </a:prstGeom>
          <a:noFill/>
        </p:spPr>
        <p:txBody>
          <a:bodyPr wrap="square" rtlCol="0">
            <a:spAutoFit/>
          </a:bodyPr>
          <a:lstStyle/>
          <a:p>
            <a:pPr algn="r" rtl="1"/>
            <a:r>
              <a:rPr lang="ar-SA" sz="2400" b="1" dirty="0"/>
              <a:t>يشمل صنع الهوية التجارية عناصر متعددة</a:t>
            </a:r>
          </a:p>
        </p:txBody>
      </p:sp>
      <p:pic>
        <p:nvPicPr>
          <p:cNvPr id="4098" name="Picture 2">
            <a:extLst>
              <a:ext uri="{FF2B5EF4-FFF2-40B4-BE49-F238E27FC236}">
                <a16:creationId xmlns:a16="http://schemas.microsoft.com/office/drawing/2014/main" id="{0C2AD321-8FED-614B-90F7-B78C5F47A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152" y="1914301"/>
            <a:ext cx="6679313" cy="47598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D46F37-1E69-8645-9A77-3F1CBF07306E}"/>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77216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2" name="TextBox 1">
            <a:extLst>
              <a:ext uri="{FF2B5EF4-FFF2-40B4-BE49-F238E27FC236}">
                <a16:creationId xmlns:a16="http://schemas.microsoft.com/office/drawing/2014/main" id="{8A73EB17-9950-334D-884D-9885788A7606}"/>
              </a:ext>
            </a:extLst>
          </p:cNvPr>
          <p:cNvSpPr txBox="1"/>
          <p:nvPr/>
        </p:nvSpPr>
        <p:spPr>
          <a:xfrm>
            <a:off x="2984394" y="1400694"/>
            <a:ext cx="8396141" cy="300213"/>
          </a:xfrm>
          <a:prstGeom prst="rect">
            <a:avLst/>
          </a:prstGeom>
          <a:noFill/>
        </p:spPr>
        <p:txBody>
          <a:bodyPr wrap="square" rtlCol="0">
            <a:spAutoFit/>
          </a:bodyPr>
          <a:lstStyle/>
          <a:p>
            <a:pPr algn="r" rtl="1"/>
            <a:r>
              <a:rPr lang="ar-SA" sz="4000" b="1" dirty="0"/>
              <a:t>العلامة التجارية </a:t>
            </a:r>
            <a:r>
              <a:rPr lang="en-US" sz="4000" b="1" dirty="0"/>
              <a:t>:Brand</a:t>
            </a:r>
          </a:p>
        </p:txBody>
      </p:sp>
      <p:sp>
        <p:nvSpPr>
          <p:cNvPr id="3" name="TextBox 2">
            <a:extLst>
              <a:ext uri="{FF2B5EF4-FFF2-40B4-BE49-F238E27FC236}">
                <a16:creationId xmlns:a16="http://schemas.microsoft.com/office/drawing/2014/main" id="{2FF06CA3-31F2-2C45-A0D4-781134CA07BE}"/>
              </a:ext>
            </a:extLst>
          </p:cNvPr>
          <p:cNvSpPr txBox="1"/>
          <p:nvPr/>
        </p:nvSpPr>
        <p:spPr>
          <a:xfrm>
            <a:off x="3349255" y="2390323"/>
            <a:ext cx="8201401" cy="1200329"/>
          </a:xfrm>
          <a:prstGeom prst="rect">
            <a:avLst/>
          </a:prstGeom>
          <a:noFill/>
        </p:spPr>
        <p:txBody>
          <a:bodyPr wrap="square" rtlCol="0">
            <a:spAutoFit/>
          </a:bodyPr>
          <a:lstStyle/>
          <a:p>
            <a:pPr algn="r" rtl="1"/>
            <a:r>
              <a:rPr lang="ar-SA" sz="3600" b="1" dirty="0"/>
              <a:t>علامتك التجارية هي الصورة التي تُميز بها مشروعك التجاري وما تقدمه من منتجات أو خدمات.</a:t>
            </a:r>
          </a:p>
        </p:txBody>
      </p:sp>
      <p:sp>
        <p:nvSpPr>
          <p:cNvPr id="6" name="TextBox 5">
            <a:extLst>
              <a:ext uri="{FF2B5EF4-FFF2-40B4-BE49-F238E27FC236}">
                <a16:creationId xmlns:a16="http://schemas.microsoft.com/office/drawing/2014/main" id="{AD593870-B1C6-6C4A-AEE1-1D281CC4A5DE}"/>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212812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pic>
        <p:nvPicPr>
          <p:cNvPr id="6146" name="Picture 2">
            <a:extLst>
              <a:ext uri="{FF2B5EF4-FFF2-40B4-BE49-F238E27FC236}">
                <a16:creationId xmlns:a16="http://schemas.microsoft.com/office/drawing/2014/main" id="{836571C8-A9FF-4447-BB73-731A90D30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587" y="635400"/>
            <a:ext cx="10009413" cy="558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73A24F-98D3-B343-8051-E4C92A36D4A0}"/>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2" name="TextBox 1">
            <a:extLst>
              <a:ext uri="{FF2B5EF4-FFF2-40B4-BE49-F238E27FC236}">
                <a16:creationId xmlns:a16="http://schemas.microsoft.com/office/drawing/2014/main" id="{525348A1-56C0-2E46-9A75-B6523E72377D}"/>
              </a:ext>
            </a:extLst>
          </p:cNvPr>
          <p:cNvSpPr txBox="1"/>
          <p:nvPr/>
        </p:nvSpPr>
        <p:spPr>
          <a:xfrm>
            <a:off x="2351410" y="317601"/>
            <a:ext cx="9612617" cy="1938992"/>
          </a:xfrm>
          <a:prstGeom prst="rect">
            <a:avLst/>
          </a:prstGeom>
          <a:noFill/>
        </p:spPr>
        <p:txBody>
          <a:bodyPr wrap="square" rtlCol="0">
            <a:spAutoFit/>
          </a:bodyPr>
          <a:lstStyle/>
          <a:p>
            <a:pPr algn="ctr" rtl="1"/>
            <a:r>
              <a:rPr lang="ar-SA" sz="6000" b="1" dirty="0"/>
              <a:t>موضع العلامة التجارية  </a:t>
            </a:r>
            <a:r>
              <a:rPr lang="en-US" sz="6000" b="1" dirty="0"/>
              <a:t>Positioning</a:t>
            </a:r>
          </a:p>
        </p:txBody>
      </p:sp>
      <p:pic>
        <p:nvPicPr>
          <p:cNvPr id="7170" name="Picture 2">
            <a:extLst>
              <a:ext uri="{FF2B5EF4-FFF2-40B4-BE49-F238E27FC236}">
                <a16:creationId xmlns:a16="http://schemas.microsoft.com/office/drawing/2014/main" id="{7B957503-706D-FC4B-AC4E-6A00A3181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679" y="2024247"/>
            <a:ext cx="2809506" cy="2809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3452D2-8965-EA41-95D6-A623447BE74F}"/>
              </a:ext>
            </a:extLst>
          </p:cNvPr>
          <p:cNvSpPr txBox="1"/>
          <p:nvPr/>
        </p:nvSpPr>
        <p:spPr>
          <a:xfrm>
            <a:off x="4114800" y="2256593"/>
            <a:ext cx="7575694" cy="5463034"/>
          </a:xfrm>
          <a:prstGeom prst="rect">
            <a:avLst/>
          </a:prstGeom>
          <a:noFill/>
        </p:spPr>
        <p:txBody>
          <a:bodyPr wrap="square" rtlCol="0">
            <a:spAutoFit/>
          </a:bodyPr>
          <a:lstStyle/>
          <a:p>
            <a:pPr algn="r" rtl="1">
              <a:spcBef>
                <a:spcPts val="1000"/>
              </a:spcBef>
            </a:pPr>
            <a:r>
              <a:rPr lang="ar-SA" sz="3600" dirty="0">
                <a:latin typeface="Roboto" panose="02000000000000000000" pitchFamily="2" charset="0"/>
              </a:rPr>
              <a:t>هو العمل على أن يحتل المشروع مكاناً مميزاً في ذهن الجمهور.  </a:t>
            </a:r>
            <a:endParaRPr lang="ar-SA" sz="3600" dirty="0"/>
          </a:p>
          <a:p>
            <a:pPr algn="r" rtl="1">
              <a:spcBef>
                <a:spcPts val="1000"/>
              </a:spcBef>
            </a:pPr>
            <a:r>
              <a:rPr lang="ar-SA" sz="3600" dirty="0">
                <a:solidFill>
                  <a:srgbClr val="1155CC"/>
                </a:solidFill>
                <a:latin typeface="Roboto" panose="02000000000000000000" pitchFamily="2" charset="0"/>
              </a:rPr>
              <a:t> ما هي القيمة المختلفة التي ستقدمها لجمهورك؟</a:t>
            </a:r>
            <a:endParaRPr lang="ar-SA" sz="3600" dirty="0"/>
          </a:p>
          <a:p>
            <a:pPr algn="r" rtl="1">
              <a:spcBef>
                <a:spcPts val="1000"/>
              </a:spcBef>
            </a:pPr>
            <a:r>
              <a:rPr lang="ar-SA" sz="3600" dirty="0">
                <a:solidFill>
                  <a:srgbClr val="1155CC"/>
                </a:solidFill>
                <a:latin typeface="Roboto" panose="02000000000000000000" pitchFamily="2" charset="0"/>
              </a:rPr>
              <a:t> ما هي الحلول التي يقدمها مشروعك لمشاكل أو ثغرات قائمة بالفعل في السوق الذي تنوي دخوله؟</a:t>
            </a:r>
            <a:endParaRPr lang="ar-SA" sz="3600" dirty="0"/>
          </a:p>
          <a:p>
            <a:pPr algn="r" rtl="1">
              <a:spcBef>
                <a:spcPts val="1000"/>
              </a:spcBef>
            </a:pPr>
            <a:r>
              <a:rPr lang="ar-SA" sz="3600" dirty="0">
                <a:solidFill>
                  <a:srgbClr val="1155CC"/>
                </a:solidFill>
                <a:latin typeface="Roboto" panose="02000000000000000000" pitchFamily="2" charset="0"/>
              </a:rPr>
              <a:t> ولماذا سيختار الجمهور منتجك أو خدماتك كل مرة؟ </a:t>
            </a:r>
            <a:endParaRPr lang="ar-SA" sz="3600" dirty="0"/>
          </a:p>
          <a:p>
            <a:br>
              <a:rPr lang="ar-SA" sz="3600" dirty="0"/>
            </a:br>
            <a:endParaRPr lang="ar-SA" sz="3600" b="1" dirty="0"/>
          </a:p>
        </p:txBody>
      </p:sp>
      <p:sp>
        <p:nvSpPr>
          <p:cNvPr id="6" name="TextBox 5">
            <a:extLst>
              <a:ext uri="{FF2B5EF4-FFF2-40B4-BE49-F238E27FC236}">
                <a16:creationId xmlns:a16="http://schemas.microsoft.com/office/drawing/2014/main" id="{65EB69B6-2BD4-1C4D-B7A8-EC2E346A8FDE}"/>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extLst>
      <p:ext uri="{BB962C8B-B14F-4D97-AF65-F5344CB8AC3E}">
        <p14:creationId xmlns:p14="http://schemas.microsoft.com/office/powerpoint/2010/main" val="396693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2" name="TextBox 1">
            <a:extLst>
              <a:ext uri="{FF2B5EF4-FFF2-40B4-BE49-F238E27FC236}">
                <a16:creationId xmlns:a16="http://schemas.microsoft.com/office/drawing/2014/main" id="{74F3066D-CA5F-544A-BF1C-948E55D455D4}"/>
              </a:ext>
            </a:extLst>
          </p:cNvPr>
          <p:cNvSpPr txBox="1"/>
          <p:nvPr/>
        </p:nvSpPr>
        <p:spPr>
          <a:xfrm>
            <a:off x="4126809" y="753537"/>
            <a:ext cx="7564584" cy="1938992"/>
          </a:xfrm>
          <a:prstGeom prst="rect">
            <a:avLst/>
          </a:prstGeom>
          <a:noFill/>
        </p:spPr>
        <p:txBody>
          <a:bodyPr wrap="square" rtlCol="0">
            <a:spAutoFit/>
          </a:bodyPr>
          <a:lstStyle/>
          <a:p>
            <a:pPr algn="ctr"/>
            <a:r>
              <a:rPr lang="ar-SA" sz="6000" b="1" dirty="0"/>
              <a:t>وعد العلامة التجارية  </a:t>
            </a:r>
            <a:r>
              <a:rPr lang="en-US" sz="6000" b="1" dirty="0"/>
              <a:t>Promise</a:t>
            </a:r>
            <a:r>
              <a:rPr lang="ar-SA" sz="6000" b="1" dirty="0"/>
              <a:t> </a:t>
            </a:r>
            <a:endParaRPr lang="en-US" sz="6000" b="1" dirty="0"/>
          </a:p>
        </p:txBody>
      </p:sp>
      <p:pic>
        <p:nvPicPr>
          <p:cNvPr id="8194" name="Picture 2">
            <a:extLst>
              <a:ext uri="{FF2B5EF4-FFF2-40B4-BE49-F238E27FC236}">
                <a16:creationId xmlns:a16="http://schemas.microsoft.com/office/drawing/2014/main" id="{F3A0C3AD-B358-A445-B789-D6A277BFE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572" y="1562229"/>
            <a:ext cx="2664932" cy="2664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17C711-1446-C941-AC1A-79E46DD31F2B}"/>
              </a:ext>
            </a:extLst>
          </p:cNvPr>
          <p:cNvSpPr txBox="1"/>
          <p:nvPr/>
        </p:nvSpPr>
        <p:spPr>
          <a:xfrm>
            <a:off x="4965404" y="3145236"/>
            <a:ext cx="6725089" cy="4160113"/>
          </a:xfrm>
          <a:prstGeom prst="rect">
            <a:avLst/>
          </a:prstGeom>
          <a:noFill/>
        </p:spPr>
        <p:txBody>
          <a:bodyPr wrap="square" rtlCol="0">
            <a:spAutoFit/>
          </a:bodyPr>
          <a:lstStyle/>
          <a:p>
            <a:pPr algn="r" rtl="1">
              <a:spcBef>
                <a:spcPts val="1000"/>
              </a:spcBef>
            </a:pPr>
            <a:r>
              <a:rPr lang="ar-SA" sz="2800" dirty="0">
                <a:latin typeface="Roboto" panose="02000000000000000000" pitchFamily="2" charset="0"/>
              </a:rPr>
              <a:t>وجود وعود ثابتة  يتم الإيفاء بها في كل مرة يحفز في ذهن الجمهور صورة ثابتة ومستمرة عن علامتك التجارية ويدفعهم للرجوع لها في كل مرة لأنهم واثقين من أنها ستفي بتوقعاتهم.</a:t>
            </a:r>
            <a:endParaRPr lang="ar-SA" sz="2800" dirty="0"/>
          </a:p>
          <a:p>
            <a:pPr algn="r" rtl="1">
              <a:spcBef>
                <a:spcPts val="1000"/>
              </a:spcBef>
            </a:pPr>
            <a:r>
              <a:rPr lang="ar-SA" sz="2800" dirty="0">
                <a:solidFill>
                  <a:srgbClr val="1155CC"/>
                </a:solidFill>
                <a:latin typeface="Roboto" panose="02000000000000000000" pitchFamily="2" charset="0"/>
              </a:rPr>
              <a:t>ما هو الوعد الذي تتعهد بالوفاء به في كل مرة يتعامل معك الجمهور؟</a:t>
            </a:r>
            <a:endParaRPr lang="ar-SA" sz="2800" dirty="0"/>
          </a:p>
          <a:p>
            <a:br>
              <a:rPr lang="ar-SA" sz="2800" dirty="0"/>
            </a:br>
            <a:endParaRPr lang="ar-SA" sz="6000" b="1" dirty="0"/>
          </a:p>
        </p:txBody>
      </p:sp>
      <p:sp>
        <p:nvSpPr>
          <p:cNvPr id="6" name="TextBox 5">
            <a:extLst>
              <a:ext uri="{FF2B5EF4-FFF2-40B4-BE49-F238E27FC236}">
                <a16:creationId xmlns:a16="http://schemas.microsoft.com/office/drawing/2014/main" id="{D2B75E0D-5481-DC48-99ED-413FF1B05C0A}"/>
              </a:ext>
            </a:extLst>
          </p:cNvPr>
          <p:cNvSpPr txBox="1"/>
          <p:nvPr/>
        </p:nvSpPr>
        <p:spPr>
          <a:xfrm>
            <a:off x="1928813" y="6275412"/>
            <a:ext cx="2047019" cy="338554"/>
          </a:xfrm>
          <a:prstGeom prst="rect">
            <a:avLst/>
          </a:prstGeom>
          <a:noFill/>
        </p:spPr>
        <p:txBody>
          <a:bodyPr wrap="square" rtlCol="0">
            <a:spAutoFit/>
          </a:bodyPr>
          <a:lstStyle/>
          <a:p>
            <a:pPr algn="ctr" rtl="1"/>
            <a:r>
              <a:rPr lang="ar-SA" sz="1600" b="1" dirty="0">
                <a:solidFill>
                  <a:schemeClr val="bg1">
                    <a:lumMod val="50000"/>
                  </a:schemeClr>
                </a:solidFill>
              </a:rPr>
              <a:t>إعداد: </a:t>
            </a:r>
            <a:r>
              <a:rPr lang="ar-SA" sz="1600" b="1" dirty="0" err="1">
                <a:solidFill>
                  <a:schemeClr val="bg1">
                    <a:lumMod val="50000"/>
                  </a:schemeClr>
                </a:solidFill>
              </a:rPr>
              <a:t>أ</a:t>
            </a:r>
            <a:r>
              <a:rPr lang="ar-SA" sz="1600" b="1" dirty="0">
                <a:solidFill>
                  <a:schemeClr val="bg1">
                    <a:lumMod val="50000"/>
                  </a:schemeClr>
                </a:solidFill>
              </a:rPr>
              <a:t>. طارق ثابت</a:t>
            </a:r>
            <a:endParaRPr lang="en-US" sz="1600" b="1" dirty="0">
              <a:solidFill>
                <a:schemeClr val="bg1">
                  <a:lumMod val="50000"/>
                </a:schemeClr>
              </a:solidFil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1093</Words>
  <Application>Microsoft Macintosh PowerPoint</Application>
  <PresentationFormat>Widescreen</PresentationFormat>
  <Paragraphs>95</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Roboto</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Tala Abu Eid</dc:creator>
  <cp:lastModifiedBy>Tarek Thabet</cp:lastModifiedBy>
  <cp:revision>8</cp:revision>
  <dcterms:created xsi:type="dcterms:W3CDTF">2022-02-09T16:34:09Z</dcterms:created>
  <dcterms:modified xsi:type="dcterms:W3CDTF">2022-03-17T16:50:48Z</dcterms:modified>
</cp:coreProperties>
</file>