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7"/>
  </p:notesMasterIdLst>
  <p:sldIdLst>
    <p:sldId id="256" r:id="rId3"/>
    <p:sldId id="257" r:id="rId4"/>
    <p:sldId id="262" r:id="rId5"/>
    <p:sldId id="322" r:id="rId6"/>
    <p:sldId id="336" r:id="rId7"/>
    <p:sldId id="323" r:id="rId8"/>
    <p:sldId id="263" r:id="rId9"/>
    <p:sldId id="264" r:id="rId10"/>
    <p:sldId id="277" r:id="rId11"/>
    <p:sldId id="266" r:id="rId12"/>
    <p:sldId id="337" r:id="rId13"/>
    <p:sldId id="338" r:id="rId14"/>
    <p:sldId id="278" r:id="rId15"/>
    <p:sldId id="339" r:id="rId16"/>
    <p:sldId id="279" r:id="rId17"/>
    <p:sldId id="334" r:id="rId18"/>
    <p:sldId id="340" r:id="rId19"/>
    <p:sldId id="286" r:id="rId20"/>
    <p:sldId id="341" r:id="rId21"/>
    <p:sldId id="342" r:id="rId22"/>
    <p:sldId id="343" r:id="rId23"/>
    <p:sldId id="344" r:id="rId24"/>
    <p:sldId id="345" r:id="rId25"/>
    <p:sldId id="347" r:id="rId26"/>
    <p:sldId id="348" r:id="rId27"/>
    <p:sldId id="349" r:id="rId28"/>
    <p:sldId id="350" r:id="rId29"/>
    <p:sldId id="352" r:id="rId30"/>
    <p:sldId id="353" r:id="rId31"/>
    <p:sldId id="354" r:id="rId32"/>
    <p:sldId id="355" r:id="rId33"/>
    <p:sldId id="356" r:id="rId34"/>
    <p:sldId id="357" r:id="rId35"/>
    <p:sldId id="358" r:id="rId36"/>
    <p:sldId id="359" r:id="rId37"/>
    <p:sldId id="360" r:id="rId38"/>
    <p:sldId id="362" r:id="rId39"/>
    <p:sldId id="363" r:id="rId40"/>
    <p:sldId id="364" r:id="rId41"/>
    <p:sldId id="365" r:id="rId42"/>
    <p:sldId id="366" r:id="rId43"/>
    <p:sldId id="367" r:id="rId44"/>
    <p:sldId id="368" r:id="rId45"/>
    <p:sldId id="321"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gwDxFaaUu95mfUNsIMP4P3tkfZ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6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69"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B1FB6-51D0-4E31-ABA4-56F601AA1D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C1D2F4-8279-4BE9-8E69-64DB08881520}">
      <dgm:prSet phldrT="[Text]" custT="1"/>
      <dgm:spPr>
        <a:xfrm>
          <a:off x="0" y="234"/>
          <a:ext cx="4618355" cy="41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r" rtl="1">
            <a:buFont typeface="Simplified Arabic" panose="02020603050405020304" pitchFamily="18" charset="-78"/>
            <a:buNone/>
          </a:pPr>
          <a:r>
            <a:rPr lang="ar-SA" sz="2200" b="1">
              <a:solidFill>
                <a:sysClr val="window" lastClr="FFFFFF"/>
              </a:solidFill>
              <a:latin typeface="Calibri"/>
              <a:ea typeface="+mn-ea"/>
              <a:cs typeface="Arial" panose="020B0604020202020204" pitchFamily="34" charset="0"/>
            </a:rPr>
            <a:t>مخاطبة احتياجات وتفضيلات العملاء وصولا لرضاهم</a:t>
          </a:r>
          <a:endParaRPr lang="en-US" sz="2200" b="1">
            <a:solidFill>
              <a:sysClr val="window" lastClr="FFFFFF"/>
            </a:solidFill>
            <a:latin typeface="Calibri"/>
            <a:ea typeface="+mn-ea"/>
            <a:cs typeface="+mn-cs"/>
          </a:endParaRPr>
        </a:p>
      </dgm:t>
    </dgm:pt>
    <dgm:pt modelId="{07661696-911C-41C3-BB8B-3A51C38E6898}" type="parTrans" cxnId="{0A0438EB-74D2-4012-8500-05A3DB0D9DA6}">
      <dgm:prSet/>
      <dgm:spPr/>
      <dgm:t>
        <a:bodyPr/>
        <a:lstStyle/>
        <a:p>
          <a:pPr algn="r"/>
          <a:endParaRPr lang="en-US" sz="2200" b="1"/>
        </a:p>
      </dgm:t>
    </dgm:pt>
    <dgm:pt modelId="{05F55CC7-1C38-40D9-8B13-36A4DA42B622}" type="sibTrans" cxnId="{0A0438EB-74D2-4012-8500-05A3DB0D9DA6}">
      <dgm:prSet/>
      <dgm:spPr/>
      <dgm:t>
        <a:bodyPr/>
        <a:lstStyle/>
        <a:p>
          <a:pPr algn="r"/>
          <a:endParaRPr lang="en-US" sz="2200" b="1"/>
        </a:p>
      </dgm:t>
    </dgm:pt>
    <dgm:pt modelId="{43DEDB69-F3F6-427E-9DD2-BC8AAB11AD4C}">
      <dgm:prSet custT="1"/>
      <dgm:spPr>
        <a:xfrm>
          <a:off x="0" y="475435"/>
          <a:ext cx="4618355" cy="41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r">
            <a:buFont typeface="Simplified Arabic" panose="02020603050405020304" pitchFamily="18" charset="-78"/>
            <a:buNone/>
          </a:pPr>
          <a:r>
            <a:rPr lang="ar-SA" sz="2200" b="1">
              <a:solidFill>
                <a:sysClr val="window" lastClr="FFFFFF"/>
              </a:solidFill>
              <a:latin typeface="Calibri"/>
              <a:ea typeface="+mn-ea"/>
              <a:cs typeface="Arial" panose="020B0604020202020204" pitchFamily="34" charset="0"/>
            </a:rPr>
            <a:t>الحرص على تخفيض تكاليف الإنتاج مما يرفع من القدرات التنافسية</a:t>
          </a:r>
          <a:endParaRPr lang="en-US" sz="2200" b="1">
            <a:solidFill>
              <a:sysClr val="window" lastClr="FFFFFF"/>
            </a:solidFill>
            <a:latin typeface="Calibri"/>
            <a:ea typeface="+mn-ea"/>
            <a:cs typeface="+mn-cs"/>
          </a:endParaRPr>
        </a:p>
      </dgm:t>
    </dgm:pt>
    <dgm:pt modelId="{A8143337-1BA8-4019-8DDF-76DCFB053282}" type="parTrans" cxnId="{93477E11-F74C-426F-82C2-E8464C8B258C}">
      <dgm:prSet/>
      <dgm:spPr/>
      <dgm:t>
        <a:bodyPr/>
        <a:lstStyle/>
        <a:p>
          <a:pPr algn="r"/>
          <a:endParaRPr lang="en-US" sz="2200" b="1"/>
        </a:p>
      </dgm:t>
    </dgm:pt>
    <dgm:pt modelId="{CD6634D0-EB96-4163-9013-00685A54B6B0}" type="sibTrans" cxnId="{93477E11-F74C-426F-82C2-E8464C8B258C}">
      <dgm:prSet/>
      <dgm:spPr/>
      <dgm:t>
        <a:bodyPr/>
        <a:lstStyle/>
        <a:p>
          <a:pPr algn="r"/>
          <a:endParaRPr lang="en-US" sz="2200" b="1"/>
        </a:p>
      </dgm:t>
    </dgm:pt>
    <dgm:pt modelId="{23133F06-2CE7-4A97-A4B2-86D8BB9DDADA}">
      <dgm:prSet custT="1"/>
      <dgm:spPr>
        <a:xfrm>
          <a:off x="0" y="950635"/>
          <a:ext cx="4618355" cy="41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r">
            <a:buFont typeface="Simplified Arabic" panose="02020603050405020304" pitchFamily="18" charset="-78"/>
            <a:buNone/>
          </a:pPr>
          <a:r>
            <a:rPr lang="ar-SA" sz="2200" b="1" dirty="0">
              <a:solidFill>
                <a:sysClr val="window" lastClr="FFFFFF"/>
              </a:solidFill>
              <a:latin typeface="Calibri"/>
              <a:ea typeface="+mn-ea"/>
              <a:cs typeface="Arial" panose="020B0604020202020204" pitchFamily="34" charset="0"/>
            </a:rPr>
            <a:t>السعي الى تحقيق الجودة للسلع والخدمات بما يوافق المواصفات الوطنية والدولية</a:t>
          </a:r>
          <a:endParaRPr lang="en-US" sz="2200" b="1" dirty="0">
            <a:solidFill>
              <a:sysClr val="window" lastClr="FFFFFF"/>
            </a:solidFill>
            <a:latin typeface="Calibri"/>
            <a:ea typeface="+mn-ea"/>
            <a:cs typeface="+mn-cs"/>
          </a:endParaRPr>
        </a:p>
      </dgm:t>
    </dgm:pt>
    <dgm:pt modelId="{2A741838-3461-40ED-9AD4-3CCBAB8640B7}" type="parTrans" cxnId="{60C906AF-390A-4A05-B0AE-B14912D452F1}">
      <dgm:prSet/>
      <dgm:spPr/>
      <dgm:t>
        <a:bodyPr/>
        <a:lstStyle/>
        <a:p>
          <a:pPr algn="r"/>
          <a:endParaRPr lang="en-US" sz="2200" b="1"/>
        </a:p>
      </dgm:t>
    </dgm:pt>
    <dgm:pt modelId="{9C2B1996-0E37-46C6-A478-FBA8617B0246}" type="sibTrans" cxnId="{60C906AF-390A-4A05-B0AE-B14912D452F1}">
      <dgm:prSet/>
      <dgm:spPr/>
      <dgm:t>
        <a:bodyPr/>
        <a:lstStyle/>
        <a:p>
          <a:pPr algn="r"/>
          <a:endParaRPr lang="en-US" sz="2200" b="1"/>
        </a:p>
      </dgm:t>
    </dgm:pt>
    <dgm:pt modelId="{FFF6BD15-0A40-4A6F-AF43-55FC97C871D3}">
      <dgm:prSet custT="1"/>
      <dgm:spPr>
        <a:xfrm>
          <a:off x="0" y="950635"/>
          <a:ext cx="4618355" cy="41184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r">
            <a:buFont typeface="Simplified Arabic" panose="02020603050405020304" pitchFamily="18" charset="-78"/>
            <a:buNone/>
          </a:pPr>
          <a:r>
            <a:rPr lang="ar-SA" sz="2200" b="1" dirty="0">
              <a:solidFill>
                <a:sysClr val="window" lastClr="FFFFFF"/>
              </a:solidFill>
              <a:latin typeface="Calibri"/>
              <a:ea typeface="+mn-ea"/>
              <a:cs typeface="+mn-cs"/>
            </a:rPr>
            <a:t>أخرى... اذكر؟</a:t>
          </a:r>
          <a:endParaRPr lang="en-US" sz="2200" b="1" dirty="0">
            <a:solidFill>
              <a:sysClr val="window" lastClr="FFFFFF"/>
            </a:solidFill>
            <a:latin typeface="Calibri"/>
            <a:ea typeface="+mn-ea"/>
            <a:cs typeface="+mn-cs"/>
          </a:endParaRPr>
        </a:p>
      </dgm:t>
    </dgm:pt>
    <dgm:pt modelId="{6CC8A3CF-122A-4914-AC98-AD4000ECB6AF}" type="parTrans" cxnId="{AC3CA70C-2412-4499-879F-A216C9A12CF1}">
      <dgm:prSet/>
      <dgm:spPr/>
      <dgm:t>
        <a:bodyPr/>
        <a:lstStyle/>
        <a:p>
          <a:endParaRPr lang="en-US"/>
        </a:p>
      </dgm:t>
    </dgm:pt>
    <dgm:pt modelId="{179EFCD6-A158-4C78-ABC3-9E7DF4627C92}" type="sibTrans" cxnId="{AC3CA70C-2412-4499-879F-A216C9A12CF1}">
      <dgm:prSet/>
      <dgm:spPr/>
      <dgm:t>
        <a:bodyPr/>
        <a:lstStyle/>
        <a:p>
          <a:endParaRPr lang="en-US"/>
        </a:p>
      </dgm:t>
    </dgm:pt>
    <dgm:pt modelId="{C01A692E-F49E-4FC6-AB5D-DF7F9D8089A3}" type="pres">
      <dgm:prSet presAssocID="{369B1FB6-51D0-4E31-ABA4-56F601AA1D15}" presName="linear" presStyleCnt="0">
        <dgm:presLayoutVars>
          <dgm:animLvl val="lvl"/>
          <dgm:resizeHandles val="exact"/>
        </dgm:presLayoutVars>
      </dgm:prSet>
      <dgm:spPr/>
    </dgm:pt>
    <dgm:pt modelId="{2E8490AA-A027-47D1-87CE-865003FC19EE}" type="pres">
      <dgm:prSet presAssocID="{D6C1D2F4-8279-4BE9-8E69-64DB08881520}" presName="parentText" presStyleLbl="node1" presStyleIdx="0" presStyleCnt="4">
        <dgm:presLayoutVars>
          <dgm:chMax val="0"/>
          <dgm:bulletEnabled val="1"/>
        </dgm:presLayoutVars>
      </dgm:prSet>
      <dgm:spPr/>
    </dgm:pt>
    <dgm:pt modelId="{B9A1E5D3-BD8D-4BB1-9231-B29B275524D5}" type="pres">
      <dgm:prSet presAssocID="{05F55CC7-1C38-40D9-8B13-36A4DA42B622}" presName="spacer" presStyleCnt="0"/>
      <dgm:spPr/>
    </dgm:pt>
    <dgm:pt modelId="{65323EEB-4490-4402-9BF8-4C7C754E31B3}" type="pres">
      <dgm:prSet presAssocID="{43DEDB69-F3F6-427E-9DD2-BC8AAB11AD4C}" presName="parentText" presStyleLbl="node1" presStyleIdx="1" presStyleCnt="4">
        <dgm:presLayoutVars>
          <dgm:chMax val="0"/>
          <dgm:bulletEnabled val="1"/>
        </dgm:presLayoutVars>
      </dgm:prSet>
      <dgm:spPr/>
    </dgm:pt>
    <dgm:pt modelId="{BA6DA243-FDE7-4533-A3E6-9DE5513E0B65}" type="pres">
      <dgm:prSet presAssocID="{CD6634D0-EB96-4163-9013-00685A54B6B0}" presName="spacer" presStyleCnt="0"/>
      <dgm:spPr/>
    </dgm:pt>
    <dgm:pt modelId="{64F24050-C1ED-4FD0-906C-5D44FABB4B39}" type="pres">
      <dgm:prSet presAssocID="{23133F06-2CE7-4A97-A4B2-86D8BB9DDADA}" presName="parentText" presStyleLbl="node1" presStyleIdx="2" presStyleCnt="4">
        <dgm:presLayoutVars>
          <dgm:chMax val="0"/>
          <dgm:bulletEnabled val="1"/>
        </dgm:presLayoutVars>
      </dgm:prSet>
      <dgm:spPr/>
    </dgm:pt>
    <dgm:pt modelId="{0AFF3FC1-3EF9-4622-AF26-253F3802AADC}" type="pres">
      <dgm:prSet presAssocID="{9C2B1996-0E37-46C6-A478-FBA8617B0246}" presName="spacer" presStyleCnt="0"/>
      <dgm:spPr/>
    </dgm:pt>
    <dgm:pt modelId="{A1538914-EE83-43EB-A91C-B6EC04BA9429}" type="pres">
      <dgm:prSet presAssocID="{FFF6BD15-0A40-4A6F-AF43-55FC97C871D3}" presName="parentText" presStyleLbl="node1" presStyleIdx="3" presStyleCnt="4">
        <dgm:presLayoutVars>
          <dgm:chMax val="0"/>
          <dgm:bulletEnabled val="1"/>
        </dgm:presLayoutVars>
      </dgm:prSet>
      <dgm:spPr>
        <a:prstGeom prst="roundRect">
          <a:avLst/>
        </a:prstGeom>
      </dgm:spPr>
    </dgm:pt>
  </dgm:ptLst>
  <dgm:cxnLst>
    <dgm:cxn modelId="{AC3CA70C-2412-4499-879F-A216C9A12CF1}" srcId="{369B1FB6-51D0-4E31-ABA4-56F601AA1D15}" destId="{FFF6BD15-0A40-4A6F-AF43-55FC97C871D3}" srcOrd="3" destOrd="0" parTransId="{6CC8A3CF-122A-4914-AC98-AD4000ECB6AF}" sibTransId="{179EFCD6-A158-4C78-ABC3-9E7DF4627C92}"/>
    <dgm:cxn modelId="{93477E11-F74C-426F-82C2-E8464C8B258C}" srcId="{369B1FB6-51D0-4E31-ABA4-56F601AA1D15}" destId="{43DEDB69-F3F6-427E-9DD2-BC8AAB11AD4C}" srcOrd="1" destOrd="0" parTransId="{A8143337-1BA8-4019-8DDF-76DCFB053282}" sibTransId="{CD6634D0-EB96-4163-9013-00685A54B6B0}"/>
    <dgm:cxn modelId="{BC875741-9EEF-4E25-BA89-30771758D9F9}" type="presOf" srcId="{369B1FB6-51D0-4E31-ABA4-56F601AA1D15}" destId="{C01A692E-F49E-4FC6-AB5D-DF7F9D8089A3}" srcOrd="0" destOrd="0" presId="urn:microsoft.com/office/officeart/2005/8/layout/vList2"/>
    <dgm:cxn modelId="{64BC2998-856A-438C-8E0F-51D16FEA3531}" type="presOf" srcId="{43DEDB69-F3F6-427E-9DD2-BC8AAB11AD4C}" destId="{65323EEB-4490-4402-9BF8-4C7C754E31B3}" srcOrd="0" destOrd="0" presId="urn:microsoft.com/office/officeart/2005/8/layout/vList2"/>
    <dgm:cxn modelId="{60C906AF-390A-4A05-B0AE-B14912D452F1}" srcId="{369B1FB6-51D0-4E31-ABA4-56F601AA1D15}" destId="{23133F06-2CE7-4A97-A4B2-86D8BB9DDADA}" srcOrd="2" destOrd="0" parTransId="{2A741838-3461-40ED-9AD4-3CCBAB8640B7}" sibTransId="{9C2B1996-0E37-46C6-A478-FBA8617B0246}"/>
    <dgm:cxn modelId="{9BD7EAD8-9492-4896-9589-5FD664E3125B}" type="presOf" srcId="{D6C1D2F4-8279-4BE9-8E69-64DB08881520}" destId="{2E8490AA-A027-47D1-87CE-865003FC19EE}" srcOrd="0" destOrd="0" presId="urn:microsoft.com/office/officeart/2005/8/layout/vList2"/>
    <dgm:cxn modelId="{741C92DC-146C-4DC2-B29A-4BC5C49F17C8}" type="presOf" srcId="{23133F06-2CE7-4A97-A4B2-86D8BB9DDADA}" destId="{64F24050-C1ED-4FD0-906C-5D44FABB4B39}" srcOrd="0" destOrd="0" presId="urn:microsoft.com/office/officeart/2005/8/layout/vList2"/>
    <dgm:cxn modelId="{331AE5DC-4E54-476D-807D-B080850E5E16}" type="presOf" srcId="{FFF6BD15-0A40-4A6F-AF43-55FC97C871D3}" destId="{A1538914-EE83-43EB-A91C-B6EC04BA9429}" srcOrd="0" destOrd="0" presId="urn:microsoft.com/office/officeart/2005/8/layout/vList2"/>
    <dgm:cxn modelId="{0A0438EB-74D2-4012-8500-05A3DB0D9DA6}" srcId="{369B1FB6-51D0-4E31-ABA4-56F601AA1D15}" destId="{D6C1D2F4-8279-4BE9-8E69-64DB08881520}" srcOrd="0" destOrd="0" parTransId="{07661696-911C-41C3-BB8B-3A51C38E6898}" sibTransId="{05F55CC7-1C38-40D9-8B13-36A4DA42B622}"/>
    <dgm:cxn modelId="{6F77DFB1-CBF1-4E1D-8565-06DFE0E7506D}" type="presParOf" srcId="{C01A692E-F49E-4FC6-AB5D-DF7F9D8089A3}" destId="{2E8490AA-A027-47D1-87CE-865003FC19EE}" srcOrd="0" destOrd="0" presId="urn:microsoft.com/office/officeart/2005/8/layout/vList2"/>
    <dgm:cxn modelId="{C4745E36-FA70-4269-9A14-C95DA6F3CE5E}" type="presParOf" srcId="{C01A692E-F49E-4FC6-AB5D-DF7F9D8089A3}" destId="{B9A1E5D3-BD8D-4BB1-9231-B29B275524D5}" srcOrd="1" destOrd="0" presId="urn:microsoft.com/office/officeart/2005/8/layout/vList2"/>
    <dgm:cxn modelId="{89C1321C-2E67-4A78-8DDF-335A8191B588}" type="presParOf" srcId="{C01A692E-F49E-4FC6-AB5D-DF7F9D8089A3}" destId="{65323EEB-4490-4402-9BF8-4C7C754E31B3}" srcOrd="2" destOrd="0" presId="urn:microsoft.com/office/officeart/2005/8/layout/vList2"/>
    <dgm:cxn modelId="{10383EEE-2C3B-481C-BC26-8A5A734A62AF}" type="presParOf" srcId="{C01A692E-F49E-4FC6-AB5D-DF7F9D8089A3}" destId="{BA6DA243-FDE7-4533-A3E6-9DE5513E0B65}" srcOrd="3" destOrd="0" presId="urn:microsoft.com/office/officeart/2005/8/layout/vList2"/>
    <dgm:cxn modelId="{37E1EB6F-90E0-422F-8C00-8257E3E12BB0}" type="presParOf" srcId="{C01A692E-F49E-4FC6-AB5D-DF7F9D8089A3}" destId="{64F24050-C1ED-4FD0-906C-5D44FABB4B39}" srcOrd="4" destOrd="0" presId="urn:microsoft.com/office/officeart/2005/8/layout/vList2"/>
    <dgm:cxn modelId="{005E19AB-A39A-4D0D-9602-6D0136375FA9}" type="presParOf" srcId="{C01A692E-F49E-4FC6-AB5D-DF7F9D8089A3}" destId="{0AFF3FC1-3EF9-4622-AF26-253F3802AADC}" srcOrd="5" destOrd="0" presId="urn:microsoft.com/office/officeart/2005/8/layout/vList2"/>
    <dgm:cxn modelId="{949B8F80-CD6A-4471-A812-EE2AC6BA7DFE}" type="presParOf" srcId="{C01A692E-F49E-4FC6-AB5D-DF7F9D8089A3}" destId="{A1538914-EE83-43EB-A91C-B6EC04BA942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48FAD-7032-4015-9943-ACD3C956BFB3}"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04DC5117-EE46-47CA-85DF-8F5585536CAB}">
      <dgm:prSet phldrT="[Text]"/>
      <dgm:spPr/>
      <dgm:t>
        <a:bodyPr/>
        <a:lstStyle/>
        <a:p>
          <a:pPr algn="r"/>
          <a:r>
            <a:rPr lang="ar-SA" b="1" dirty="0"/>
            <a:t>أولا: القدرات الإدارية قدرة المنشأة على إدارة مرحلة التصميم وإدارة مراحل دورة حياة المنتج ومواجهة المخاطر التي تظهر خلالها. </a:t>
          </a:r>
          <a:endParaRPr lang="en-US" b="1" dirty="0"/>
        </a:p>
      </dgm:t>
    </dgm:pt>
    <dgm:pt modelId="{76032626-9915-4191-9254-708342AEC70B}" type="parTrans" cxnId="{08EE55B5-AABF-4B61-B759-BC943361B60E}">
      <dgm:prSet/>
      <dgm:spPr/>
      <dgm:t>
        <a:bodyPr/>
        <a:lstStyle/>
        <a:p>
          <a:pPr algn="r"/>
          <a:endParaRPr lang="en-US" b="1"/>
        </a:p>
      </dgm:t>
    </dgm:pt>
    <dgm:pt modelId="{5C7EECF2-8D80-4ECB-A75F-DB6D17532E8D}" type="sibTrans" cxnId="{08EE55B5-AABF-4B61-B759-BC943361B60E}">
      <dgm:prSet/>
      <dgm:spPr/>
      <dgm:t>
        <a:bodyPr/>
        <a:lstStyle/>
        <a:p>
          <a:pPr algn="r"/>
          <a:endParaRPr lang="en-US" b="1"/>
        </a:p>
      </dgm:t>
    </dgm:pt>
    <dgm:pt modelId="{F24DF34B-788C-49FF-8F71-FEA27E4C581D}">
      <dgm:prSet/>
      <dgm:spPr/>
      <dgm:t>
        <a:bodyPr/>
        <a:lstStyle/>
        <a:p>
          <a:pPr algn="r"/>
          <a:r>
            <a:rPr lang="ar-SA" b="1"/>
            <a:t>ثانيا: القدرات المالية وتعني قدرة المنشأة على تغطية تكاليف تصميم المنتج واختباره، وانتاجه واطلاقه في السوق ومدى تحقيق العائد المتوقع من عملية بيعه.</a:t>
          </a:r>
          <a:endParaRPr lang="en-US" b="1"/>
        </a:p>
      </dgm:t>
    </dgm:pt>
    <dgm:pt modelId="{F6AE25E7-736D-4685-BD64-2C661C86B1E4}" type="parTrans" cxnId="{2FE11005-0FC4-4B08-8C79-B74690A821F6}">
      <dgm:prSet/>
      <dgm:spPr/>
      <dgm:t>
        <a:bodyPr/>
        <a:lstStyle/>
        <a:p>
          <a:pPr algn="r"/>
          <a:endParaRPr lang="en-US" b="1"/>
        </a:p>
      </dgm:t>
    </dgm:pt>
    <dgm:pt modelId="{04323C89-8E93-439A-916E-E52EC2902865}" type="sibTrans" cxnId="{2FE11005-0FC4-4B08-8C79-B74690A821F6}">
      <dgm:prSet/>
      <dgm:spPr/>
      <dgm:t>
        <a:bodyPr/>
        <a:lstStyle/>
        <a:p>
          <a:pPr algn="r"/>
          <a:endParaRPr lang="en-US" b="1"/>
        </a:p>
      </dgm:t>
    </dgm:pt>
    <dgm:pt modelId="{5F19DE2A-A7B4-47CB-BBCF-A6E80577E83C}">
      <dgm:prSet/>
      <dgm:spPr/>
      <dgm:t>
        <a:bodyPr/>
        <a:lstStyle/>
        <a:p>
          <a:pPr algn="r"/>
          <a:r>
            <a:rPr lang="ar-SA" b="1"/>
            <a:t>ثالثا: القدرات التسويقية قدرة المنشأة على توفير الدراسات، ذات العلاقة باستراتيجيات المنتج المناسبة للأسواق التي يستهدفها، ويلبي احتياجاتها، بالإضافة الى الاستراتيجيات اللازمة لمواجهة المنافسة.</a:t>
          </a:r>
          <a:endParaRPr lang="en-US" b="1"/>
        </a:p>
      </dgm:t>
    </dgm:pt>
    <dgm:pt modelId="{85BDAFC5-81E1-4239-A0F0-58282D2E42E5}" type="parTrans" cxnId="{187764AA-173C-437F-9C79-38DEF81F5B48}">
      <dgm:prSet/>
      <dgm:spPr/>
      <dgm:t>
        <a:bodyPr/>
        <a:lstStyle/>
        <a:p>
          <a:pPr algn="r"/>
          <a:endParaRPr lang="en-US" b="1"/>
        </a:p>
      </dgm:t>
    </dgm:pt>
    <dgm:pt modelId="{8217E927-816F-48A4-BBF9-D5D0561DA615}" type="sibTrans" cxnId="{187764AA-173C-437F-9C79-38DEF81F5B48}">
      <dgm:prSet/>
      <dgm:spPr/>
      <dgm:t>
        <a:bodyPr/>
        <a:lstStyle/>
        <a:p>
          <a:pPr algn="r"/>
          <a:endParaRPr lang="en-US" b="1"/>
        </a:p>
      </dgm:t>
    </dgm:pt>
    <dgm:pt modelId="{4A86B17E-82D5-4FAC-B28B-3D34D5D00F1C}">
      <dgm:prSet/>
      <dgm:spPr/>
      <dgm:t>
        <a:bodyPr/>
        <a:lstStyle/>
        <a:p>
          <a:pPr algn="r"/>
          <a:r>
            <a:rPr lang="ar-SA" b="1"/>
            <a:t>رابعا: القدرات الفنية قدرة المنشأة على انتاج المنتج لطرحه في السوق بشكل حقيقي بناء على الدراسات التسويقية والتصميم النهائي للمنتج.</a:t>
          </a:r>
          <a:endParaRPr lang="en-US" b="1"/>
        </a:p>
      </dgm:t>
    </dgm:pt>
    <dgm:pt modelId="{A4D8312C-96EA-412B-A393-1487A49B138E}" type="parTrans" cxnId="{D09A8E74-5CB3-4375-B910-180E4788EFF7}">
      <dgm:prSet/>
      <dgm:spPr/>
      <dgm:t>
        <a:bodyPr/>
        <a:lstStyle/>
        <a:p>
          <a:pPr algn="r"/>
          <a:endParaRPr lang="en-US" b="1"/>
        </a:p>
      </dgm:t>
    </dgm:pt>
    <dgm:pt modelId="{248F46A6-3996-40FC-A4AD-A178D06F1ED9}" type="sibTrans" cxnId="{D09A8E74-5CB3-4375-B910-180E4788EFF7}">
      <dgm:prSet/>
      <dgm:spPr/>
      <dgm:t>
        <a:bodyPr/>
        <a:lstStyle/>
        <a:p>
          <a:pPr algn="r"/>
          <a:endParaRPr lang="en-US" b="1"/>
        </a:p>
      </dgm:t>
    </dgm:pt>
    <dgm:pt modelId="{783D7A6D-33DF-4FDF-A938-7BC885CAF754}" type="pres">
      <dgm:prSet presAssocID="{B1C48FAD-7032-4015-9943-ACD3C956BFB3}" presName="Name0" presStyleCnt="0">
        <dgm:presLayoutVars>
          <dgm:chMax val="7"/>
          <dgm:chPref val="7"/>
          <dgm:dir/>
        </dgm:presLayoutVars>
      </dgm:prSet>
      <dgm:spPr/>
    </dgm:pt>
    <dgm:pt modelId="{EE3DC7F3-67F8-46F2-93F2-687682E86DF2}" type="pres">
      <dgm:prSet presAssocID="{B1C48FAD-7032-4015-9943-ACD3C956BFB3}" presName="Name1" presStyleCnt="0"/>
      <dgm:spPr/>
    </dgm:pt>
    <dgm:pt modelId="{CA16DAB9-1C5A-4ADD-90F4-3C7E937E779D}" type="pres">
      <dgm:prSet presAssocID="{B1C48FAD-7032-4015-9943-ACD3C956BFB3}" presName="cycle" presStyleCnt="0"/>
      <dgm:spPr/>
    </dgm:pt>
    <dgm:pt modelId="{08E5A67D-264C-4C44-8D68-B72EBB1C17FE}" type="pres">
      <dgm:prSet presAssocID="{B1C48FAD-7032-4015-9943-ACD3C956BFB3}" presName="srcNode" presStyleLbl="node1" presStyleIdx="0" presStyleCnt="4"/>
      <dgm:spPr/>
    </dgm:pt>
    <dgm:pt modelId="{D5CA9396-C5E0-410E-868D-8FB9F60F5446}" type="pres">
      <dgm:prSet presAssocID="{B1C48FAD-7032-4015-9943-ACD3C956BFB3}" presName="conn" presStyleLbl="parChTrans1D2" presStyleIdx="0" presStyleCnt="1"/>
      <dgm:spPr/>
    </dgm:pt>
    <dgm:pt modelId="{B83E823D-A717-4D4D-98DC-5B71764D8F15}" type="pres">
      <dgm:prSet presAssocID="{B1C48FAD-7032-4015-9943-ACD3C956BFB3}" presName="extraNode" presStyleLbl="node1" presStyleIdx="0" presStyleCnt="4"/>
      <dgm:spPr/>
    </dgm:pt>
    <dgm:pt modelId="{82080AF9-F66E-41D7-9234-545F265C7893}" type="pres">
      <dgm:prSet presAssocID="{B1C48FAD-7032-4015-9943-ACD3C956BFB3}" presName="dstNode" presStyleLbl="node1" presStyleIdx="0" presStyleCnt="4"/>
      <dgm:spPr/>
    </dgm:pt>
    <dgm:pt modelId="{D9B4D346-89B5-4E11-97BC-3017FFE22582}" type="pres">
      <dgm:prSet presAssocID="{04DC5117-EE46-47CA-85DF-8F5585536CAB}" presName="text_1" presStyleLbl="node1" presStyleIdx="0" presStyleCnt="4">
        <dgm:presLayoutVars>
          <dgm:bulletEnabled val="1"/>
        </dgm:presLayoutVars>
      </dgm:prSet>
      <dgm:spPr/>
    </dgm:pt>
    <dgm:pt modelId="{49690157-CF28-4C53-89EC-C14D73DC1D01}" type="pres">
      <dgm:prSet presAssocID="{04DC5117-EE46-47CA-85DF-8F5585536CAB}" presName="accent_1" presStyleCnt="0"/>
      <dgm:spPr/>
    </dgm:pt>
    <dgm:pt modelId="{62399C42-9867-4B58-A799-10C0F44C6385}" type="pres">
      <dgm:prSet presAssocID="{04DC5117-EE46-47CA-85DF-8F5585536CAB}" presName="accentRepeatNode" presStyleLbl="solidFgAcc1" presStyleIdx="0" presStyleCnt="4"/>
      <dgm:spPr/>
    </dgm:pt>
    <dgm:pt modelId="{3A00ED68-F7DB-4BD9-8C1B-7CCF06B470DD}" type="pres">
      <dgm:prSet presAssocID="{F24DF34B-788C-49FF-8F71-FEA27E4C581D}" presName="text_2" presStyleLbl="node1" presStyleIdx="1" presStyleCnt="4">
        <dgm:presLayoutVars>
          <dgm:bulletEnabled val="1"/>
        </dgm:presLayoutVars>
      </dgm:prSet>
      <dgm:spPr/>
    </dgm:pt>
    <dgm:pt modelId="{B3B1D966-B237-40FC-9C37-5D0AE53CF8F1}" type="pres">
      <dgm:prSet presAssocID="{F24DF34B-788C-49FF-8F71-FEA27E4C581D}" presName="accent_2" presStyleCnt="0"/>
      <dgm:spPr/>
    </dgm:pt>
    <dgm:pt modelId="{F9C5A5C5-C583-42B7-ACBD-9B058B666277}" type="pres">
      <dgm:prSet presAssocID="{F24DF34B-788C-49FF-8F71-FEA27E4C581D}" presName="accentRepeatNode" presStyleLbl="solidFgAcc1" presStyleIdx="1" presStyleCnt="4"/>
      <dgm:spPr/>
    </dgm:pt>
    <dgm:pt modelId="{F8B638C9-EAB9-4399-B970-2D91F7169E05}" type="pres">
      <dgm:prSet presAssocID="{5F19DE2A-A7B4-47CB-BBCF-A6E80577E83C}" presName="text_3" presStyleLbl="node1" presStyleIdx="2" presStyleCnt="4">
        <dgm:presLayoutVars>
          <dgm:bulletEnabled val="1"/>
        </dgm:presLayoutVars>
      </dgm:prSet>
      <dgm:spPr/>
    </dgm:pt>
    <dgm:pt modelId="{EB1BB67E-8DFA-4B30-AFA8-6C0E85BC9872}" type="pres">
      <dgm:prSet presAssocID="{5F19DE2A-A7B4-47CB-BBCF-A6E80577E83C}" presName="accent_3" presStyleCnt="0"/>
      <dgm:spPr/>
    </dgm:pt>
    <dgm:pt modelId="{2208D09D-A91C-4E26-A64D-35B4F85BA428}" type="pres">
      <dgm:prSet presAssocID="{5F19DE2A-A7B4-47CB-BBCF-A6E80577E83C}" presName="accentRepeatNode" presStyleLbl="solidFgAcc1" presStyleIdx="2" presStyleCnt="4"/>
      <dgm:spPr/>
    </dgm:pt>
    <dgm:pt modelId="{BAC1F5E8-4CC5-4BB7-B9F2-DCB0C6899C02}" type="pres">
      <dgm:prSet presAssocID="{4A86B17E-82D5-4FAC-B28B-3D34D5D00F1C}" presName="text_4" presStyleLbl="node1" presStyleIdx="3" presStyleCnt="4">
        <dgm:presLayoutVars>
          <dgm:bulletEnabled val="1"/>
        </dgm:presLayoutVars>
      </dgm:prSet>
      <dgm:spPr/>
    </dgm:pt>
    <dgm:pt modelId="{D268CACF-F9DF-49F8-96F6-BAF98477B95A}" type="pres">
      <dgm:prSet presAssocID="{4A86B17E-82D5-4FAC-B28B-3D34D5D00F1C}" presName="accent_4" presStyleCnt="0"/>
      <dgm:spPr/>
    </dgm:pt>
    <dgm:pt modelId="{A991A26F-F815-404F-9F7F-D9FB3CDEFEAD}" type="pres">
      <dgm:prSet presAssocID="{4A86B17E-82D5-4FAC-B28B-3D34D5D00F1C}" presName="accentRepeatNode" presStyleLbl="solidFgAcc1" presStyleIdx="3" presStyleCnt="4"/>
      <dgm:spPr/>
    </dgm:pt>
  </dgm:ptLst>
  <dgm:cxnLst>
    <dgm:cxn modelId="{2FE11005-0FC4-4B08-8C79-B74690A821F6}" srcId="{B1C48FAD-7032-4015-9943-ACD3C956BFB3}" destId="{F24DF34B-788C-49FF-8F71-FEA27E4C581D}" srcOrd="1" destOrd="0" parTransId="{F6AE25E7-736D-4685-BD64-2C661C86B1E4}" sibTransId="{04323C89-8E93-439A-916E-E52EC2902865}"/>
    <dgm:cxn modelId="{9F06AC33-1DE4-4CB8-BD77-50275C80AC12}" type="presOf" srcId="{4A86B17E-82D5-4FAC-B28B-3D34D5D00F1C}" destId="{BAC1F5E8-4CC5-4BB7-B9F2-DCB0C6899C02}" srcOrd="0" destOrd="0" presId="urn:microsoft.com/office/officeart/2008/layout/VerticalCurvedList"/>
    <dgm:cxn modelId="{5217DA40-D6EA-4692-81D5-767F448C5D90}" type="presOf" srcId="{5C7EECF2-8D80-4ECB-A75F-DB6D17532E8D}" destId="{D5CA9396-C5E0-410E-868D-8FB9F60F5446}" srcOrd="0" destOrd="0" presId="urn:microsoft.com/office/officeart/2008/layout/VerticalCurvedList"/>
    <dgm:cxn modelId="{3C13E362-943A-467C-B5AF-84591453B58E}" type="presOf" srcId="{5F19DE2A-A7B4-47CB-BBCF-A6E80577E83C}" destId="{F8B638C9-EAB9-4399-B970-2D91F7169E05}" srcOrd="0" destOrd="0" presId="urn:microsoft.com/office/officeart/2008/layout/VerticalCurvedList"/>
    <dgm:cxn modelId="{D09A8E74-5CB3-4375-B910-180E4788EFF7}" srcId="{B1C48FAD-7032-4015-9943-ACD3C956BFB3}" destId="{4A86B17E-82D5-4FAC-B28B-3D34D5D00F1C}" srcOrd="3" destOrd="0" parTransId="{A4D8312C-96EA-412B-A393-1487A49B138E}" sibTransId="{248F46A6-3996-40FC-A4AD-A178D06F1ED9}"/>
    <dgm:cxn modelId="{9131BC81-E3A5-4E20-9030-4A81E1E1575D}" type="presOf" srcId="{F24DF34B-788C-49FF-8F71-FEA27E4C581D}" destId="{3A00ED68-F7DB-4BD9-8C1B-7CCF06B470DD}" srcOrd="0" destOrd="0" presId="urn:microsoft.com/office/officeart/2008/layout/VerticalCurvedList"/>
    <dgm:cxn modelId="{FB6CBA88-4644-4E7E-A25F-8A07E60F2F94}" type="presOf" srcId="{B1C48FAD-7032-4015-9943-ACD3C956BFB3}" destId="{783D7A6D-33DF-4FDF-A938-7BC885CAF754}" srcOrd="0" destOrd="0" presId="urn:microsoft.com/office/officeart/2008/layout/VerticalCurvedList"/>
    <dgm:cxn modelId="{E38E7A93-D369-4636-A53C-A0C6F5A9F8D7}" type="presOf" srcId="{04DC5117-EE46-47CA-85DF-8F5585536CAB}" destId="{D9B4D346-89B5-4E11-97BC-3017FFE22582}" srcOrd="0" destOrd="0" presId="urn:microsoft.com/office/officeart/2008/layout/VerticalCurvedList"/>
    <dgm:cxn modelId="{187764AA-173C-437F-9C79-38DEF81F5B48}" srcId="{B1C48FAD-7032-4015-9943-ACD3C956BFB3}" destId="{5F19DE2A-A7B4-47CB-BBCF-A6E80577E83C}" srcOrd="2" destOrd="0" parTransId="{85BDAFC5-81E1-4239-A0F0-58282D2E42E5}" sibTransId="{8217E927-816F-48A4-BBF9-D5D0561DA615}"/>
    <dgm:cxn modelId="{08EE55B5-AABF-4B61-B759-BC943361B60E}" srcId="{B1C48FAD-7032-4015-9943-ACD3C956BFB3}" destId="{04DC5117-EE46-47CA-85DF-8F5585536CAB}" srcOrd="0" destOrd="0" parTransId="{76032626-9915-4191-9254-708342AEC70B}" sibTransId="{5C7EECF2-8D80-4ECB-A75F-DB6D17532E8D}"/>
    <dgm:cxn modelId="{AA027B9A-60AD-4D8D-98D2-102293DD1D88}" type="presParOf" srcId="{783D7A6D-33DF-4FDF-A938-7BC885CAF754}" destId="{EE3DC7F3-67F8-46F2-93F2-687682E86DF2}" srcOrd="0" destOrd="0" presId="urn:microsoft.com/office/officeart/2008/layout/VerticalCurvedList"/>
    <dgm:cxn modelId="{9E120517-913F-423D-A853-290C5DB9EA54}" type="presParOf" srcId="{EE3DC7F3-67F8-46F2-93F2-687682E86DF2}" destId="{CA16DAB9-1C5A-4ADD-90F4-3C7E937E779D}" srcOrd="0" destOrd="0" presId="urn:microsoft.com/office/officeart/2008/layout/VerticalCurvedList"/>
    <dgm:cxn modelId="{3AC7C307-E78D-4CA2-A1C0-C1F0F3F35CC5}" type="presParOf" srcId="{CA16DAB9-1C5A-4ADD-90F4-3C7E937E779D}" destId="{08E5A67D-264C-4C44-8D68-B72EBB1C17FE}" srcOrd="0" destOrd="0" presId="urn:microsoft.com/office/officeart/2008/layout/VerticalCurvedList"/>
    <dgm:cxn modelId="{48E0526B-27F6-4CA9-8C7E-A81ED1F88469}" type="presParOf" srcId="{CA16DAB9-1C5A-4ADD-90F4-3C7E937E779D}" destId="{D5CA9396-C5E0-410E-868D-8FB9F60F5446}" srcOrd="1" destOrd="0" presId="urn:microsoft.com/office/officeart/2008/layout/VerticalCurvedList"/>
    <dgm:cxn modelId="{F152D850-BC80-4464-BEE6-569E13DB6AD2}" type="presParOf" srcId="{CA16DAB9-1C5A-4ADD-90F4-3C7E937E779D}" destId="{B83E823D-A717-4D4D-98DC-5B71764D8F15}" srcOrd="2" destOrd="0" presId="urn:microsoft.com/office/officeart/2008/layout/VerticalCurvedList"/>
    <dgm:cxn modelId="{BDD87F26-9E09-4BDD-A519-C4E447FF3331}" type="presParOf" srcId="{CA16DAB9-1C5A-4ADD-90F4-3C7E937E779D}" destId="{82080AF9-F66E-41D7-9234-545F265C7893}" srcOrd="3" destOrd="0" presId="urn:microsoft.com/office/officeart/2008/layout/VerticalCurvedList"/>
    <dgm:cxn modelId="{9B946CCB-A1AF-4B6F-A68E-004329B2EE21}" type="presParOf" srcId="{EE3DC7F3-67F8-46F2-93F2-687682E86DF2}" destId="{D9B4D346-89B5-4E11-97BC-3017FFE22582}" srcOrd="1" destOrd="0" presId="urn:microsoft.com/office/officeart/2008/layout/VerticalCurvedList"/>
    <dgm:cxn modelId="{F97AB8CE-5C27-4C17-B43E-3D7CB59B9F1B}" type="presParOf" srcId="{EE3DC7F3-67F8-46F2-93F2-687682E86DF2}" destId="{49690157-CF28-4C53-89EC-C14D73DC1D01}" srcOrd="2" destOrd="0" presId="urn:microsoft.com/office/officeart/2008/layout/VerticalCurvedList"/>
    <dgm:cxn modelId="{3133F6FA-6F8B-4739-9D1D-4B5DE688CB90}" type="presParOf" srcId="{49690157-CF28-4C53-89EC-C14D73DC1D01}" destId="{62399C42-9867-4B58-A799-10C0F44C6385}" srcOrd="0" destOrd="0" presId="urn:microsoft.com/office/officeart/2008/layout/VerticalCurvedList"/>
    <dgm:cxn modelId="{56494658-9F69-4864-B80E-9A8ADDD79ABA}" type="presParOf" srcId="{EE3DC7F3-67F8-46F2-93F2-687682E86DF2}" destId="{3A00ED68-F7DB-4BD9-8C1B-7CCF06B470DD}" srcOrd="3" destOrd="0" presId="urn:microsoft.com/office/officeart/2008/layout/VerticalCurvedList"/>
    <dgm:cxn modelId="{C4A29D4F-7E28-4B91-9324-1255B60EDF52}" type="presParOf" srcId="{EE3DC7F3-67F8-46F2-93F2-687682E86DF2}" destId="{B3B1D966-B237-40FC-9C37-5D0AE53CF8F1}" srcOrd="4" destOrd="0" presId="urn:microsoft.com/office/officeart/2008/layout/VerticalCurvedList"/>
    <dgm:cxn modelId="{C90D085C-7CEF-4982-947A-B53D37845B7E}" type="presParOf" srcId="{B3B1D966-B237-40FC-9C37-5D0AE53CF8F1}" destId="{F9C5A5C5-C583-42B7-ACBD-9B058B666277}" srcOrd="0" destOrd="0" presId="urn:microsoft.com/office/officeart/2008/layout/VerticalCurvedList"/>
    <dgm:cxn modelId="{DCBC300B-A08C-4ECA-91F7-325D891CA0F0}" type="presParOf" srcId="{EE3DC7F3-67F8-46F2-93F2-687682E86DF2}" destId="{F8B638C9-EAB9-4399-B970-2D91F7169E05}" srcOrd="5" destOrd="0" presId="urn:microsoft.com/office/officeart/2008/layout/VerticalCurvedList"/>
    <dgm:cxn modelId="{32FE09FC-0C33-4EAA-A2B8-7108A6F1931C}" type="presParOf" srcId="{EE3DC7F3-67F8-46F2-93F2-687682E86DF2}" destId="{EB1BB67E-8DFA-4B30-AFA8-6C0E85BC9872}" srcOrd="6" destOrd="0" presId="urn:microsoft.com/office/officeart/2008/layout/VerticalCurvedList"/>
    <dgm:cxn modelId="{DA3E7425-BAD9-4BD2-8478-8C616AE38085}" type="presParOf" srcId="{EB1BB67E-8DFA-4B30-AFA8-6C0E85BC9872}" destId="{2208D09D-A91C-4E26-A64D-35B4F85BA428}" srcOrd="0" destOrd="0" presId="urn:microsoft.com/office/officeart/2008/layout/VerticalCurvedList"/>
    <dgm:cxn modelId="{3216A880-4063-4892-AB80-2961D5C9D9DF}" type="presParOf" srcId="{EE3DC7F3-67F8-46F2-93F2-687682E86DF2}" destId="{BAC1F5E8-4CC5-4BB7-B9F2-DCB0C6899C02}" srcOrd="7" destOrd="0" presId="urn:microsoft.com/office/officeart/2008/layout/VerticalCurvedList"/>
    <dgm:cxn modelId="{669C7984-07F0-4C7B-98F5-B699EE5E8BF3}" type="presParOf" srcId="{EE3DC7F3-67F8-46F2-93F2-687682E86DF2}" destId="{D268CACF-F9DF-49F8-96F6-BAF98477B95A}" srcOrd="8" destOrd="0" presId="urn:microsoft.com/office/officeart/2008/layout/VerticalCurvedList"/>
    <dgm:cxn modelId="{52888F36-1FB9-4B0A-9F59-B03C80E0EC98}" type="presParOf" srcId="{D268CACF-F9DF-49F8-96F6-BAF98477B95A}" destId="{A991A26F-F815-404F-9F7F-D9FB3CDEFEA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490AA-A027-47D1-87CE-865003FC19EE}">
      <dsp:nvSpPr>
        <dsp:cNvPr id="0" name=""/>
        <dsp:cNvSpPr/>
      </dsp:nvSpPr>
      <dsp:spPr>
        <a:xfrm>
          <a:off x="0" y="6107"/>
          <a:ext cx="7627767" cy="842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Font typeface="Simplified Arabic" panose="02020603050405020304" pitchFamily="18" charset="-78"/>
            <a:buNone/>
          </a:pPr>
          <a:r>
            <a:rPr lang="ar-SA" sz="2200" b="1" kern="1200">
              <a:solidFill>
                <a:sysClr val="window" lastClr="FFFFFF"/>
              </a:solidFill>
              <a:latin typeface="Calibri"/>
              <a:ea typeface="+mn-ea"/>
              <a:cs typeface="Arial" panose="020B0604020202020204" pitchFamily="34" charset="0"/>
            </a:rPr>
            <a:t>مخاطبة احتياجات وتفضيلات العملاء وصولا لرضاهم</a:t>
          </a:r>
          <a:endParaRPr lang="en-US" sz="2200" b="1" kern="1200">
            <a:solidFill>
              <a:sysClr val="window" lastClr="FFFFFF"/>
            </a:solidFill>
            <a:latin typeface="Calibri"/>
            <a:ea typeface="+mn-ea"/>
            <a:cs typeface="+mn-cs"/>
          </a:endParaRPr>
        </a:p>
      </dsp:txBody>
      <dsp:txXfrm>
        <a:off x="41123" y="47230"/>
        <a:ext cx="7545521" cy="760154"/>
      </dsp:txXfrm>
    </dsp:sp>
    <dsp:sp modelId="{65323EEB-4490-4402-9BF8-4C7C754E31B3}">
      <dsp:nvSpPr>
        <dsp:cNvPr id="0" name=""/>
        <dsp:cNvSpPr/>
      </dsp:nvSpPr>
      <dsp:spPr>
        <a:xfrm>
          <a:off x="0" y="978108"/>
          <a:ext cx="7627767" cy="842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Font typeface="Simplified Arabic" panose="02020603050405020304" pitchFamily="18" charset="-78"/>
            <a:buNone/>
          </a:pPr>
          <a:r>
            <a:rPr lang="ar-SA" sz="2200" b="1" kern="1200">
              <a:solidFill>
                <a:sysClr val="window" lastClr="FFFFFF"/>
              </a:solidFill>
              <a:latin typeface="Calibri"/>
              <a:ea typeface="+mn-ea"/>
              <a:cs typeface="Arial" panose="020B0604020202020204" pitchFamily="34" charset="0"/>
            </a:rPr>
            <a:t>الحرص على تخفيض تكاليف الإنتاج مما يرفع من القدرات التنافسية</a:t>
          </a:r>
          <a:endParaRPr lang="en-US" sz="2200" b="1" kern="1200">
            <a:solidFill>
              <a:sysClr val="window" lastClr="FFFFFF"/>
            </a:solidFill>
            <a:latin typeface="Calibri"/>
            <a:ea typeface="+mn-ea"/>
            <a:cs typeface="+mn-cs"/>
          </a:endParaRPr>
        </a:p>
      </dsp:txBody>
      <dsp:txXfrm>
        <a:off x="41123" y="1019231"/>
        <a:ext cx="7545521" cy="760154"/>
      </dsp:txXfrm>
    </dsp:sp>
    <dsp:sp modelId="{64F24050-C1ED-4FD0-906C-5D44FABB4B39}">
      <dsp:nvSpPr>
        <dsp:cNvPr id="0" name=""/>
        <dsp:cNvSpPr/>
      </dsp:nvSpPr>
      <dsp:spPr>
        <a:xfrm>
          <a:off x="0" y="1950108"/>
          <a:ext cx="7627767" cy="842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Font typeface="Simplified Arabic" panose="02020603050405020304" pitchFamily="18" charset="-78"/>
            <a:buNone/>
          </a:pPr>
          <a:r>
            <a:rPr lang="ar-SA" sz="2200" b="1" kern="1200" dirty="0">
              <a:solidFill>
                <a:sysClr val="window" lastClr="FFFFFF"/>
              </a:solidFill>
              <a:latin typeface="Calibri"/>
              <a:ea typeface="+mn-ea"/>
              <a:cs typeface="Arial" panose="020B0604020202020204" pitchFamily="34" charset="0"/>
            </a:rPr>
            <a:t>السعي الى تحقيق الجودة للسلع والخدمات بما يوافق المواصفات الوطنية والدولية</a:t>
          </a:r>
          <a:endParaRPr lang="en-US" sz="2200" b="1" kern="1200" dirty="0">
            <a:solidFill>
              <a:sysClr val="window" lastClr="FFFFFF"/>
            </a:solidFill>
            <a:latin typeface="Calibri"/>
            <a:ea typeface="+mn-ea"/>
            <a:cs typeface="+mn-cs"/>
          </a:endParaRPr>
        </a:p>
      </dsp:txBody>
      <dsp:txXfrm>
        <a:off x="41123" y="1991231"/>
        <a:ext cx="7545521" cy="760154"/>
      </dsp:txXfrm>
    </dsp:sp>
    <dsp:sp modelId="{A1538914-EE83-43EB-A91C-B6EC04BA9429}">
      <dsp:nvSpPr>
        <dsp:cNvPr id="0" name=""/>
        <dsp:cNvSpPr/>
      </dsp:nvSpPr>
      <dsp:spPr>
        <a:xfrm>
          <a:off x="0" y="2922108"/>
          <a:ext cx="7627767" cy="842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Font typeface="Simplified Arabic" panose="02020603050405020304" pitchFamily="18" charset="-78"/>
            <a:buNone/>
          </a:pPr>
          <a:r>
            <a:rPr lang="ar-SA" sz="2200" b="1" kern="1200" dirty="0">
              <a:solidFill>
                <a:sysClr val="window" lastClr="FFFFFF"/>
              </a:solidFill>
              <a:latin typeface="Calibri"/>
              <a:ea typeface="+mn-ea"/>
              <a:cs typeface="+mn-cs"/>
            </a:rPr>
            <a:t>أخرى... اذكر؟</a:t>
          </a:r>
          <a:endParaRPr lang="en-US" sz="2200" b="1" kern="1200" dirty="0">
            <a:solidFill>
              <a:sysClr val="window" lastClr="FFFFFF"/>
            </a:solidFill>
            <a:latin typeface="Calibri"/>
            <a:ea typeface="+mn-ea"/>
            <a:cs typeface="+mn-cs"/>
          </a:endParaRPr>
        </a:p>
      </dsp:txBody>
      <dsp:txXfrm>
        <a:off x="41123" y="2963231"/>
        <a:ext cx="7545521" cy="76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A9396-C5E0-410E-868D-8FB9F60F5446}">
      <dsp:nvSpPr>
        <dsp:cNvPr id="0" name=""/>
        <dsp:cNvSpPr/>
      </dsp:nvSpPr>
      <dsp:spPr>
        <a:xfrm>
          <a:off x="-5610789" y="-858935"/>
          <a:ext cx="6680289" cy="6680289"/>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B4D346-89B5-4E11-97BC-3017FFE22582}">
      <dsp:nvSpPr>
        <dsp:cNvPr id="0" name=""/>
        <dsp:cNvSpPr/>
      </dsp:nvSpPr>
      <dsp:spPr>
        <a:xfrm>
          <a:off x="559858" y="381510"/>
          <a:ext cx="7826397" cy="76341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5963" tIns="43180" rIns="43180" bIns="43180" numCol="1" spcCol="1270" anchor="ctr" anchorCtr="0">
          <a:noAutofit/>
        </a:bodyPr>
        <a:lstStyle/>
        <a:p>
          <a:pPr marL="0" lvl="0" indent="0" algn="r" defTabSz="755650">
            <a:lnSpc>
              <a:spcPct val="90000"/>
            </a:lnSpc>
            <a:spcBef>
              <a:spcPct val="0"/>
            </a:spcBef>
            <a:spcAft>
              <a:spcPct val="35000"/>
            </a:spcAft>
            <a:buNone/>
          </a:pPr>
          <a:r>
            <a:rPr lang="ar-SA" sz="1700" b="1" kern="1200" dirty="0"/>
            <a:t>أولا: القدرات الإدارية قدرة المنشأة على إدارة مرحلة التصميم وإدارة مراحل دورة حياة المنتج ومواجهة المخاطر التي تظهر خلالها. </a:t>
          </a:r>
          <a:endParaRPr lang="en-US" sz="1700" b="1" kern="1200" dirty="0"/>
        </a:p>
      </dsp:txBody>
      <dsp:txXfrm>
        <a:off x="559858" y="381510"/>
        <a:ext cx="7826397" cy="763418"/>
      </dsp:txXfrm>
    </dsp:sp>
    <dsp:sp modelId="{62399C42-9867-4B58-A799-10C0F44C6385}">
      <dsp:nvSpPr>
        <dsp:cNvPr id="0" name=""/>
        <dsp:cNvSpPr/>
      </dsp:nvSpPr>
      <dsp:spPr>
        <a:xfrm>
          <a:off x="82721" y="286083"/>
          <a:ext cx="954272" cy="95427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A00ED68-F7DB-4BD9-8C1B-7CCF06B470DD}">
      <dsp:nvSpPr>
        <dsp:cNvPr id="0" name=""/>
        <dsp:cNvSpPr/>
      </dsp:nvSpPr>
      <dsp:spPr>
        <a:xfrm>
          <a:off x="997543" y="1526836"/>
          <a:ext cx="7388712" cy="76341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5963" tIns="43180" rIns="43180" bIns="43180" numCol="1" spcCol="1270" anchor="ctr" anchorCtr="0">
          <a:noAutofit/>
        </a:bodyPr>
        <a:lstStyle/>
        <a:p>
          <a:pPr marL="0" lvl="0" indent="0" algn="r" defTabSz="755650">
            <a:lnSpc>
              <a:spcPct val="90000"/>
            </a:lnSpc>
            <a:spcBef>
              <a:spcPct val="0"/>
            </a:spcBef>
            <a:spcAft>
              <a:spcPct val="35000"/>
            </a:spcAft>
            <a:buNone/>
          </a:pPr>
          <a:r>
            <a:rPr lang="ar-SA" sz="1700" b="1" kern="1200"/>
            <a:t>ثانيا: القدرات المالية وتعني قدرة المنشأة على تغطية تكاليف تصميم المنتج واختباره، وانتاجه واطلاقه في السوق ومدى تحقيق العائد المتوقع من عملية بيعه.</a:t>
          </a:r>
          <a:endParaRPr lang="en-US" sz="1700" b="1" kern="1200"/>
        </a:p>
      </dsp:txBody>
      <dsp:txXfrm>
        <a:off x="997543" y="1526836"/>
        <a:ext cx="7388712" cy="763418"/>
      </dsp:txXfrm>
    </dsp:sp>
    <dsp:sp modelId="{F9C5A5C5-C583-42B7-ACBD-9B058B666277}">
      <dsp:nvSpPr>
        <dsp:cNvPr id="0" name=""/>
        <dsp:cNvSpPr/>
      </dsp:nvSpPr>
      <dsp:spPr>
        <a:xfrm>
          <a:off x="520407" y="1431409"/>
          <a:ext cx="954272" cy="95427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8B638C9-EAB9-4399-B970-2D91F7169E05}">
      <dsp:nvSpPr>
        <dsp:cNvPr id="0" name=""/>
        <dsp:cNvSpPr/>
      </dsp:nvSpPr>
      <dsp:spPr>
        <a:xfrm>
          <a:off x="997543" y="2672162"/>
          <a:ext cx="7388712" cy="76341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5963" tIns="43180" rIns="43180" bIns="43180" numCol="1" spcCol="1270" anchor="ctr" anchorCtr="0">
          <a:noAutofit/>
        </a:bodyPr>
        <a:lstStyle/>
        <a:p>
          <a:pPr marL="0" lvl="0" indent="0" algn="r" defTabSz="755650">
            <a:lnSpc>
              <a:spcPct val="90000"/>
            </a:lnSpc>
            <a:spcBef>
              <a:spcPct val="0"/>
            </a:spcBef>
            <a:spcAft>
              <a:spcPct val="35000"/>
            </a:spcAft>
            <a:buNone/>
          </a:pPr>
          <a:r>
            <a:rPr lang="ar-SA" sz="1700" b="1" kern="1200"/>
            <a:t>ثالثا: القدرات التسويقية قدرة المنشأة على توفير الدراسات، ذات العلاقة باستراتيجيات المنتج المناسبة للأسواق التي يستهدفها، ويلبي احتياجاتها، بالإضافة الى الاستراتيجيات اللازمة لمواجهة المنافسة.</a:t>
          </a:r>
          <a:endParaRPr lang="en-US" sz="1700" b="1" kern="1200"/>
        </a:p>
      </dsp:txBody>
      <dsp:txXfrm>
        <a:off x="997543" y="2672162"/>
        <a:ext cx="7388712" cy="763418"/>
      </dsp:txXfrm>
    </dsp:sp>
    <dsp:sp modelId="{2208D09D-A91C-4E26-A64D-35B4F85BA428}">
      <dsp:nvSpPr>
        <dsp:cNvPr id="0" name=""/>
        <dsp:cNvSpPr/>
      </dsp:nvSpPr>
      <dsp:spPr>
        <a:xfrm>
          <a:off x="520407" y="2576735"/>
          <a:ext cx="954272" cy="95427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AC1F5E8-4CC5-4BB7-B9F2-DCB0C6899C02}">
      <dsp:nvSpPr>
        <dsp:cNvPr id="0" name=""/>
        <dsp:cNvSpPr/>
      </dsp:nvSpPr>
      <dsp:spPr>
        <a:xfrm>
          <a:off x="559858" y="3817488"/>
          <a:ext cx="7826397" cy="76341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5963" tIns="43180" rIns="43180" bIns="43180" numCol="1" spcCol="1270" anchor="ctr" anchorCtr="0">
          <a:noAutofit/>
        </a:bodyPr>
        <a:lstStyle/>
        <a:p>
          <a:pPr marL="0" lvl="0" indent="0" algn="r" defTabSz="755650">
            <a:lnSpc>
              <a:spcPct val="90000"/>
            </a:lnSpc>
            <a:spcBef>
              <a:spcPct val="0"/>
            </a:spcBef>
            <a:spcAft>
              <a:spcPct val="35000"/>
            </a:spcAft>
            <a:buNone/>
          </a:pPr>
          <a:r>
            <a:rPr lang="ar-SA" sz="1700" b="1" kern="1200"/>
            <a:t>رابعا: القدرات الفنية قدرة المنشأة على انتاج المنتج لطرحه في السوق بشكل حقيقي بناء على الدراسات التسويقية والتصميم النهائي للمنتج.</a:t>
          </a:r>
          <a:endParaRPr lang="en-US" sz="1700" b="1" kern="1200"/>
        </a:p>
      </dsp:txBody>
      <dsp:txXfrm>
        <a:off x="559858" y="3817488"/>
        <a:ext cx="7826397" cy="763418"/>
      </dsp:txXfrm>
    </dsp:sp>
    <dsp:sp modelId="{A991A26F-F815-404F-9F7F-D9FB3CDEFEAD}">
      <dsp:nvSpPr>
        <dsp:cNvPr id="0" name=""/>
        <dsp:cNvSpPr/>
      </dsp:nvSpPr>
      <dsp:spPr>
        <a:xfrm>
          <a:off x="82721" y="3722061"/>
          <a:ext cx="954272" cy="95427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021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00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375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960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126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400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59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692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2237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435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700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1317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185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5165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161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592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810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901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8541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65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638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266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892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099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6416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016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1197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7514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4221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033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90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966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4664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903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7382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957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48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64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43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85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55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24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 name="Google Shape;1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6" name="Google Shape;96;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8" name="Google Shape;108;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4" name="Google Shape;114;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1" name="Google Shape;12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0" name="Google Shape;1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5" name="Google Shape;135;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2" name="Google Shape;142;p29"/>
          <p:cNvSpPr>
            <a:spLocks noGrp="1"/>
          </p:cNvSpPr>
          <p:nvPr>
            <p:ph type="pic" idx="2"/>
          </p:nvPr>
        </p:nvSpPr>
        <p:spPr>
          <a:xfrm>
            <a:off x="5183188" y="987425"/>
            <a:ext cx="6172200" cy="4873625"/>
          </a:xfrm>
          <a:prstGeom prst="rect">
            <a:avLst/>
          </a:prstGeom>
          <a:noFill/>
          <a:ln>
            <a:noFill/>
          </a:ln>
        </p:spPr>
      </p:sp>
      <p:sp>
        <p:nvSpPr>
          <p:cNvPr id="143" name="Google Shape;143;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 name="Google Shape;2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9" name="Google Shape;149;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5" name="Google Shape;155;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0" name="Google Shape;4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hyperlink" Target="mailto:aymi80@yahoo.com"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2" name="TextBox 1">
            <a:extLst>
              <a:ext uri="{FF2B5EF4-FFF2-40B4-BE49-F238E27FC236}">
                <a16:creationId xmlns:a16="http://schemas.microsoft.com/office/drawing/2014/main" id="{5D210FFB-E046-4D5A-BCED-6382DAAC222F}"/>
              </a:ext>
            </a:extLst>
          </p:cNvPr>
          <p:cNvSpPr txBox="1"/>
          <p:nvPr/>
        </p:nvSpPr>
        <p:spPr>
          <a:xfrm>
            <a:off x="3563420" y="3616502"/>
            <a:ext cx="5065160" cy="2584297"/>
          </a:xfrm>
          <a:prstGeom prst="rect">
            <a:avLst/>
          </a:prstGeom>
          <a:noFill/>
        </p:spPr>
        <p:txBody>
          <a:bodyPr wrap="square" rtlCol="0">
            <a:spAutoFit/>
          </a:bodyPr>
          <a:lstStyle/>
          <a:p>
            <a:pPr algn="ctr"/>
            <a:r>
              <a:rPr lang="ar-SA" sz="3000" b="1" dirty="0"/>
              <a:t>البرنامج التدريبي</a:t>
            </a:r>
          </a:p>
          <a:p>
            <a:pPr marL="0" marR="0" algn="ctr" rtl="1">
              <a:lnSpc>
                <a:spcPct val="115000"/>
              </a:lnSpc>
              <a:spcBef>
                <a:spcPts val="0"/>
              </a:spcBef>
              <a:spcAft>
                <a:spcPts val="1000"/>
              </a:spcAft>
            </a:pPr>
            <a:r>
              <a:rPr lang="ar-SA" sz="3200" b="1" dirty="0">
                <a:effectLst/>
                <a:latin typeface="Calibri" panose="020F0502020204030204" pitchFamily="34" charset="0"/>
                <a:ea typeface="Calibri" panose="020F0502020204030204" pitchFamily="34" charset="0"/>
                <a:cs typeface="Arial" panose="020B0604020202020204" pitchFamily="34" charset="0"/>
              </a:rPr>
              <a:t>تصميم المنتج، وتحديد متطلبات تنفيذه</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ctr"/>
            <a:endParaRPr lang="ar-SA" sz="3000" b="1" dirty="0"/>
          </a:p>
          <a:p>
            <a:pPr algn="ctr"/>
            <a:r>
              <a:rPr lang="ar-SA" sz="2000" b="1" dirty="0"/>
              <a:t>اعداد: أ. ايمن الميمي</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itle 1">
            <a:extLst>
              <a:ext uri="{FF2B5EF4-FFF2-40B4-BE49-F238E27FC236}">
                <a16:creationId xmlns:a16="http://schemas.microsoft.com/office/drawing/2014/main" id="{EB963C3D-4AD4-40A9-8540-7BC173D361B9}"/>
              </a:ext>
            </a:extLst>
          </p:cNvPr>
          <p:cNvSpPr txBox="1">
            <a:spLocks/>
          </p:cNvSpPr>
          <p:nvPr/>
        </p:nvSpPr>
        <p:spPr>
          <a:xfrm>
            <a:off x="3359649" y="228600"/>
            <a:ext cx="8351175" cy="71596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solidFill>
                  <a:schemeClr val="tx1"/>
                </a:solidFill>
                <a:cs typeface="+mj-cs"/>
              </a:rPr>
              <a:t>الفرق بين تصميم السلعة وتصميم الخدمة</a:t>
            </a:r>
            <a:endParaRPr lang="en-US" sz="4000" b="1" dirty="0">
              <a:solidFill>
                <a:schemeClr val="tx1"/>
              </a:solidFill>
              <a:cs typeface="+mj-cs"/>
            </a:endParaRPr>
          </a:p>
        </p:txBody>
      </p:sp>
      <p:sp>
        <p:nvSpPr>
          <p:cNvPr id="6" name="TextBox 5">
            <a:extLst>
              <a:ext uri="{FF2B5EF4-FFF2-40B4-BE49-F238E27FC236}">
                <a16:creationId xmlns:a16="http://schemas.microsoft.com/office/drawing/2014/main" id="{DC26482A-BF1D-49CC-973C-6CA29E628EB9}"/>
              </a:ext>
            </a:extLst>
          </p:cNvPr>
          <p:cNvSpPr txBox="1"/>
          <p:nvPr/>
        </p:nvSpPr>
        <p:spPr>
          <a:xfrm>
            <a:off x="3032591" y="2260315"/>
            <a:ext cx="8351175" cy="3236784"/>
          </a:xfrm>
          <a:prstGeom prst="rect">
            <a:avLst/>
          </a:prstGeom>
          <a:noFill/>
        </p:spPr>
        <p:txBody>
          <a:bodyPr wrap="square" rtlCol="0">
            <a:spAutoFit/>
          </a:bodyPr>
          <a:lstStyle/>
          <a:p>
            <a:pPr marL="0" marR="0" algn="ctr" rtl="1">
              <a:lnSpc>
                <a:spcPct val="115000"/>
              </a:lnSpc>
              <a:spcBef>
                <a:spcPts val="0"/>
              </a:spcBef>
              <a:spcAft>
                <a:spcPts val="1000"/>
              </a:spcAft>
            </a:pPr>
            <a:r>
              <a:rPr lang="ar-SA" sz="3500" dirty="0">
                <a:effectLst/>
                <a:latin typeface="Calibri" panose="020F0502020204030204" pitchFamily="34" charset="0"/>
                <a:ea typeface="Calibri" panose="020F0502020204030204" pitchFamily="34" charset="0"/>
                <a:cs typeface="Arial" panose="020B0604020202020204" pitchFamily="34" charset="0"/>
              </a:rPr>
              <a:t>يتم التركيز في تصميم </a:t>
            </a:r>
            <a:r>
              <a:rPr lang="ar-SA" sz="3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الخدمة على العوامل غير الملموسة بشكل أكبر من تصميم المنتج، ويصعب في حالة الخدمة تحديد وتصحيح الأخطاء قبل ان يكتشفها العميل، كون انتاج الخدمة واستهلاكها في نفس الوقت</a:t>
            </a:r>
            <a:endParaRPr lang="en-US" sz="3500" dirty="0">
              <a:effectLst/>
              <a:latin typeface="Calibri" panose="020F0502020204030204" pitchFamily="34" charset="0"/>
              <a:ea typeface="Calibri" panose="020F0502020204030204" pitchFamily="34" charset="0"/>
              <a:cs typeface="Arial" panose="020B0604020202020204" pitchFamily="34" charset="0"/>
            </a:endParaRPr>
          </a:p>
          <a:p>
            <a:pPr algn="ctr" rtl="1"/>
            <a:endParaRPr lang="en-US" sz="3500" dirty="0">
              <a:solidFill>
                <a:schemeClr val="tx1"/>
              </a:solidFill>
              <a:latin typeface="+mj-lt"/>
            </a:endParaRPr>
          </a:p>
        </p:txBody>
      </p:sp>
    </p:spTree>
    <p:extLst>
      <p:ext uri="{BB962C8B-B14F-4D97-AF65-F5344CB8AC3E}">
        <p14:creationId xmlns:p14="http://schemas.microsoft.com/office/powerpoint/2010/main" val="182226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itle 1">
            <a:extLst>
              <a:ext uri="{FF2B5EF4-FFF2-40B4-BE49-F238E27FC236}">
                <a16:creationId xmlns:a16="http://schemas.microsoft.com/office/drawing/2014/main" id="{EB963C3D-4AD4-40A9-8540-7BC173D361B9}"/>
              </a:ext>
            </a:extLst>
          </p:cNvPr>
          <p:cNvSpPr txBox="1">
            <a:spLocks/>
          </p:cNvSpPr>
          <p:nvPr/>
        </p:nvSpPr>
        <p:spPr>
          <a:xfrm>
            <a:off x="3359649" y="228600"/>
            <a:ext cx="8351175" cy="71596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solidFill>
                  <a:schemeClr val="tx1"/>
                </a:solidFill>
                <a:cs typeface="+mj-cs"/>
              </a:rPr>
              <a:t>اعتبارات عند تصميم الخدمة</a:t>
            </a:r>
            <a:endParaRPr lang="en-US" sz="4000" b="1" dirty="0">
              <a:solidFill>
                <a:schemeClr val="tx1"/>
              </a:solidFill>
              <a:cs typeface="+mj-cs"/>
            </a:endParaRPr>
          </a:p>
        </p:txBody>
      </p:sp>
      <p:sp>
        <p:nvSpPr>
          <p:cNvPr id="6" name="TextBox 5">
            <a:extLst>
              <a:ext uri="{FF2B5EF4-FFF2-40B4-BE49-F238E27FC236}">
                <a16:creationId xmlns:a16="http://schemas.microsoft.com/office/drawing/2014/main" id="{DC26482A-BF1D-49CC-973C-6CA29E628EB9}"/>
              </a:ext>
            </a:extLst>
          </p:cNvPr>
          <p:cNvSpPr txBox="1"/>
          <p:nvPr/>
        </p:nvSpPr>
        <p:spPr>
          <a:xfrm>
            <a:off x="3032591" y="2260315"/>
            <a:ext cx="8351175" cy="2708434"/>
          </a:xfrm>
          <a:prstGeom prst="rect">
            <a:avLst/>
          </a:prstGeom>
          <a:noFill/>
        </p:spPr>
        <p:txBody>
          <a:bodyPr wrap="square" rtlCol="0">
            <a:spAutoFit/>
          </a:bodyPr>
          <a:lstStyle/>
          <a:p>
            <a:pPr marL="342900" marR="0" lvl="0" indent="-342900" algn="r" rtl="1">
              <a:spcBef>
                <a:spcPts val="1200"/>
              </a:spcBef>
              <a:spcAft>
                <a:spcPts val="0"/>
              </a:spcAft>
              <a:buFont typeface="Wingdings" panose="05000000000000000000" pitchFamily="2" charset="2"/>
              <a:buChar char=""/>
            </a:pPr>
            <a:r>
              <a:rPr lang="ar-SA" sz="35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تصميم عملية تقديم الخدمة</a:t>
            </a:r>
            <a:endParaRPr lang="en-US" sz="35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1200"/>
              </a:spcBef>
              <a:spcAft>
                <a:spcPts val="0"/>
              </a:spcAft>
              <a:buFont typeface="Wingdings" panose="05000000000000000000" pitchFamily="2" charset="2"/>
              <a:buChar char=""/>
            </a:pPr>
            <a:r>
              <a:rPr lang="ar-SA" sz="3500" b="1" dirty="0">
                <a:effectLst/>
                <a:latin typeface="Calibri" panose="020F0502020204030204" pitchFamily="34" charset="0"/>
                <a:ea typeface="Calibri" panose="020F0502020204030204" pitchFamily="34" charset="0"/>
                <a:cs typeface="Arial" panose="020B0604020202020204" pitchFamily="34" charset="0"/>
              </a:rPr>
              <a:t>تدريب مقدمي الخدمة</a:t>
            </a:r>
          </a:p>
          <a:p>
            <a:pPr marL="342900" marR="0" lvl="0" indent="-342900" algn="r" rtl="1">
              <a:spcBef>
                <a:spcPts val="1200"/>
              </a:spcBef>
              <a:spcAft>
                <a:spcPts val="0"/>
              </a:spcAft>
              <a:buFont typeface="Wingdings" panose="05000000000000000000" pitchFamily="2" charset="2"/>
              <a:buChar char=""/>
            </a:pPr>
            <a:r>
              <a:rPr lang="ar-SA" sz="35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تطوير العلاقة مع العميل</a:t>
            </a:r>
          </a:p>
          <a:p>
            <a:pPr marL="342900" marR="0" lvl="0" indent="-342900" algn="r" rtl="1">
              <a:spcBef>
                <a:spcPts val="1200"/>
              </a:spcBef>
              <a:spcAft>
                <a:spcPts val="0"/>
              </a:spcAft>
              <a:buFont typeface="Wingdings" panose="05000000000000000000" pitchFamily="2" charset="2"/>
              <a:buChar char=""/>
            </a:pPr>
            <a:r>
              <a:rPr lang="ar-SA" sz="35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تنميط الخدمة او تخصيصها</a:t>
            </a:r>
            <a:endParaRPr lang="en-US" sz="3500" dirty="0">
              <a:solidFill>
                <a:schemeClr val="tx1"/>
              </a:solidFill>
              <a:latin typeface="+mj-lt"/>
            </a:endParaRPr>
          </a:p>
        </p:txBody>
      </p:sp>
    </p:spTree>
    <p:extLst>
      <p:ext uri="{BB962C8B-B14F-4D97-AF65-F5344CB8AC3E}">
        <p14:creationId xmlns:p14="http://schemas.microsoft.com/office/powerpoint/2010/main" val="359157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itle 1">
            <a:extLst>
              <a:ext uri="{FF2B5EF4-FFF2-40B4-BE49-F238E27FC236}">
                <a16:creationId xmlns:a16="http://schemas.microsoft.com/office/drawing/2014/main" id="{EB963C3D-4AD4-40A9-8540-7BC173D361B9}"/>
              </a:ext>
            </a:extLst>
          </p:cNvPr>
          <p:cNvSpPr txBox="1">
            <a:spLocks/>
          </p:cNvSpPr>
          <p:nvPr/>
        </p:nvSpPr>
        <p:spPr>
          <a:xfrm>
            <a:off x="3359649" y="228600"/>
            <a:ext cx="8351175" cy="71596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solidFill>
                  <a:schemeClr val="tx1"/>
                </a:solidFill>
                <a:cs typeface="+mj-cs"/>
              </a:rPr>
              <a:t>التوجهات الحديثة نحو تصميم السلعة او الخدمة</a:t>
            </a:r>
            <a:endParaRPr lang="en-US" sz="4000" b="1" dirty="0">
              <a:solidFill>
                <a:schemeClr val="tx1"/>
              </a:solidFill>
              <a:cs typeface="+mj-cs"/>
            </a:endParaRPr>
          </a:p>
        </p:txBody>
      </p:sp>
      <p:sp>
        <p:nvSpPr>
          <p:cNvPr id="6" name="TextBox 5">
            <a:extLst>
              <a:ext uri="{FF2B5EF4-FFF2-40B4-BE49-F238E27FC236}">
                <a16:creationId xmlns:a16="http://schemas.microsoft.com/office/drawing/2014/main" id="{DC26482A-BF1D-49CC-973C-6CA29E628EB9}"/>
              </a:ext>
            </a:extLst>
          </p:cNvPr>
          <p:cNvSpPr txBox="1"/>
          <p:nvPr/>
        </p:nvSpPr>
        <p:spPr>
          <a:xfrm>
            <a:off x="2681555" y="2260315"/>
            <a:ext cx="8702211" cy="2631490"/>
          </a:xfrm>
          <a:prstGeom prst="rect">
            <a:avLst/>
          </a:prstGeom>
          <a:noFill/>
        </p:spPr>
        <p:txBody>
          <a:bodyPr wrap="square" rtlCol="0">
            <a:spAutoFit/>
          </a:bodyPr>
          <a:lstStyle/>
          <a:p>
            <a:pPr marL="342900" marR="0" lvl="0" indent="-342900" algn="r" rtl="1">
              <a:spcBef>
                <a:spcPts val="1200"/>
              </a:spcBef>
              <a:spcAft>
                <a:spcPts val="0"/>
              </a:spcAft>
              <a:buFont typeface="Wingdings" panose="05000000000000000000" pitchFamily="2" charset="2"/>
              <a:buChar char=""/>
            </a:pPr>
            <a:r>
              <a:rPr lang="ar-SA" sz="25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التركيز على رضا العميل  وتلبية احتياجاته</a:t>
            </a:r>
          </a:p>
          <a:p>
            <a:pPr marL="342900" marR="0" lvl="0" indent="-342900" algn="r" rtl="1">
              <a:spcBef>
                <a:spcPts val="1200"/>
              </a:spcBef>
              <a:spcAft>
                <a:spcPts val="0"/>
              </a:spcAft>
              <a:buFont typeface="Wingdings" panose="05000000000000000000" pitchFamily="2" charset="2"/>
              <a:buChar char=""/>
            </a:pPr>
            <a:r>
              <a:rPr lang="ar-SA" sz="25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2.	الاهتمام بإدارة الجودة الشاملة</a:t>
            </a:r>
          </a:p>
          <a:p>
            <a:pPr marL="342900" marR="0" lvl="0" indent="-342900" algn="r" rtl="1">
              <a:spcBef>
                <a:spcPts val="1200"/>
              </a:spcBef>
              <a:spcAft>
                <a:spcPts val="0"/>
              </a:spcAft>
              <a:buFont typeface="Wingdings" panose="05000000000000000000" pitchFamily="2" charset="2"/>
              <a:buChar char=""/>
            </a:pPr>
            <a:r>
              <a:rPr lang="ar-SA" sz="25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3.	تخفيض الزمن المطلوب لإطلاق منتج جديد او خدمة جديدة</a:t>
            </a:r>
          </a:p>
          <a:p>
            <a:pPr marL="342900" marR="0" lvl="0" indent="-342900" algn="r" rtl="1">
              <a:spcBef>
                <a:spcPts val="1200"/>
              </a:spcBef>
              <a:spcAft>
                <a:spcPts val="0"/>
              </a:spcAft>
              <a:buFont typeface="Wingdings" panose="05000000000000000000" pitchFamily="2" charset="2"/>
              <a:buChar char=""/>
            </a:pPr>
            <a:r>
              <a:rPr lang="ar-SA" sz="25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4.	الحرص على تخفيض تكلفة الخدمة او السلعة وان تكون ذات كفاءة عالية</a:t>
            </a:r>
          </a:p>
          <a:p>
            <a:pPr marL="342900" marR="0" lvl="0" indent="-342900" algn="r" rtl="1">
              <a:spcBef>
                <a:spcPts val="1200"/>
              </a:spcBef>
              <a:spcAft>
                <a:spcPts val="0"/>
              </a:spcAft>
              <a:buFont typeface="Wingdings" panose="05000000000000000000" pitchFamily="2" charset="2"/>
              <a:buChar char=""/>
            </a:pPr>
            <a:r>
              <a:rPr lang="ar-SA" sz="25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الاهتمام بان يكون المنتج صديقا للبيئة</a:t>
            </a:r>
          </a:p>
        </p:txBody>
      </p:sp>
    </p:spTree>
    <p:extLst>
      <p:ext uri="{BB962C8B-B14F-4D97-AF65-F5344CB8AC3E}">
        <p14:creationId xmlns:p14="http://schemas.microsoft.com/office/powerpoint/2010/main" val="135618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905376"/>
          </a:xfrm>
          <a:prstGeom prst="rect">
            <a:avLst/>
          </a:prstGeom>
          <a:noFill/>
        </p:spPr>
        <p:txBody>
          <a:bodyPr wrap="square">
            <a:spAutoFit/>
          </a:bodyPr>
          <a:lstStyle/>
          <a:p>
            <a:pPr marR="0" lvl="0" algn="r" rtl="1">
              <a:lnSpc>
                <a:spcPct val="115000"/>
              </a:lnSpc>
              <a:spcBef>
                <a:spcPts val="2400"/>
              </a:spcBef>
              <a:spcAft>
                <a:spcPts val="0"/>
              </a:spcAft>
            </a:pPr>
            <a:r>
              <a:rPr lang="en-US" sz="5000" b="1" kern="0" dirty="0">
                <a:solidFill>
                  <a:srgbClr val="365F91"/>
                </a:solidFill>
                <a:effectLst/>
                <a:latin typeface="Cambria" panose="02040503050406030204" pitchFamily="18" charset="0"/>
                <a:ea typeface="Times New Roman" panose="02020603050405020304" pitchFamily="18" charset="0"/>
                <a:cs typeface="+mj-cs"/>
              </a:rPr>
              <a:t>4</a:t>
            </a:r>
            <a:r>
              <a:rPr lang="ar-SA" sz="5000" b="1" dirty="0">
                <a:solidFill>
                  <a:srgbClr val="365F91"/>
                </a:solidFill>
                <a:latin typeface="Cambria" panose="02040503050406030204" pitchFamily="18" charset="0"/>
                <a:ea typeface="Times New Roman" panose="02020603050405020304" pitchFamily="18" charset="0"/>
                <a:cs typeface="+mj-cs"/>
              </a:rPr>
              <a:t>. </a:t>
            </a:r>
            <a:r>
              <a:rPr lang="ar-SA" sz="5000" b="1" kern="0" dirty="0">
                <a:solidFill>
                  <a:srgbClr val="365F91"/>
                </a:solidFill>
                <a:effectLst/>
                <a:latin typeface="Cambria" panose="02040503050406030204" pitchFamily="18" charset="0"/>
                <a:ea typeface="Times New Roman" panose="02020603050405020304" pitchFamily="18" charset="0"/>
                <a:cs typeface="+mj-cs"/>
              </a:rPr>
              <a:t>لماذا تصميم المنتج؟</a:t>
            </a:r>
            <a:endParaRPr lang="en-US" sz="5000" b="1" kern="0" dirty="0">
              <a:solidFill>
                <a:srgbClr val="365F91"/>
              </a:solidFill>
              <a:effectLst/>
              <a:latin typeface="Cambria" panose="02040503050406030204" pitchFamily="18" charset="0"/>
              <a:ea typeface="Times New Roman" panose="02020603050405020304" pitchFamily="18" charset="0"/>
              <a:cs typeface="+mj-cs"/>
            </a:endParaRPr>
          </a:p>
        </p:txBody>
      </p:sp>
    </p:spTree>
    <p:extLst>
      <p:ext uri="{BB962C8B-B14F-4D97-AF65-F5344CB8AC3E}">
        <p14:creationId xmlns:p14="http://schemas.microsoft.com/office/powerpoint/2010/main" val="3884379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itle 1">
            <a:extLst>
              <a:ext uri="{FF2B5EF4-FFF2-40B4-BE49-F238E27FC236}">
                <a16:creationId xmlns:a16="http://schemas.microsoft.com/office/drawing/2014/main" id="{EB963C3D-4AD4-40A9-8540-7BC173D361B9}"/>
              </a:ext>
            </a:extLst>
          </p:cNvPr>
          <p:cNvSpPr txBox="1">
            <a:spLocks/>
          </p:cNvSpPr>
          <p:nvPr/>
        </p:nvSpPr>
        <p:spPr>
          <a:xfrm>
            <a:off x="3359649" y="228600"/>
            <a:ext cx="8351175" cy="71596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solidFill>
                  <a:schemeClr val="tx1"/>
                </a:solidFill>
                <a:cs typeface="+mj-cs"/>
              </a:rPr>
              <a:t>لماذا تصميم المنتج؟</a:t>
            </a:r>
            <a:endParaRPr lang="en-US" sz="4000" b="1" dirty="0">
              <a:solidFill>
                <a:schemeClr val="tx1"/>
              </a:solidFill>
              <a:cs typeface="+mj-cs"/>
            </a:endParaRPr>
          </a:p>
        </p:txBody>
      </p:sp>
      <p:sp>
        <p:nvSpPr>
          <p:cNvPr id="6" name="TextBox 5">
            <a:extLst>
              <a:ext uri="{FF2B5EF4-FFF2-40B4-BE49-F238E27FC236}">
                <a16:creationId xmlns:a16="http://schemas.microsoft.com/office/drawing/2014/main" id="{DC26482A-BF1D-49CC-973C-6CA29E628EB9}"/>
              </a:ext>
            </a:extLst>
          </p:cNvPr>
          <p:cNvSpPr txBox="1"/>
          <p:nvPr/>
        </p:nvSpPr>
        <p:spPr>
          <a:xfrm>
            <a:off x="4345969" y="2260315"/>
            <a:ext cx="7037797" cy="3330399"/>
          </a:xfrm>
          <a:prstGeom prst="rect">
            <a:avLst/>
          </a:prstGeom>
          <a:noFill/>
        </p:spPr>
        <p:txBody>
          <a:bodyPr wrap="square" rtlCol="0">
            <a:spAutoFit/>
          </a:bodyPr>
          <a:lstStyle/>
          <a:p>
            <a:pPr marL="0" marR="0" algn="just" rtl="1">
              <a:lnSpc>
                <a:spcPct val="115000"/>
              </a:lnSpc>
              <a:spcBef>
                <a:spcPts val="0"/>
              </a:spcBef>
              <a:spcAft>
                <a:spcPts val="1000"/>
              </a:spcAft>
            </a:pPr>
            <a:r>
              <a:rPr lang="ar-SA" sz="2500" b="1" dirty="0">
                <a:effectLst/>
                <a:latin typeface="Calibri" panose="020F0502020204030204" pitchFamily="34" charset="0"/>
                <a:ea typeface="Calibri" panose="020F0502020204030204" pitchFamily="34" charset="0"/>
                <a:cs typeface="Arial" panose="020B0604020202020204" pitchFamily="34" charset="0"/>
              </a:rPr>
              <a:t>أولا: تعزيز المكانة التنافسية للمنشأة</a:t>
            </a:r>
          </a:p>
          <a:p>
            <a:pPr marL="0" marR="0" algn="just" rtl="1">
              <a:lnSpc>
                <a:spcPct val="115000"/>
              </a:lnSpc>
              <a:spcBef>
                <a:spcPts val="0"/>
              </a:spcBef>
              <a:spcAft>
                <a:spcPts val="1000"/>
              </a:spcAft>
            </a:pPr>
            <a:r>
              <a:rPr lang="ar-SA" sz="2500" b="1" dirty="0">
                <a:effectLst/>
                <a:latin typeface="Calibri" panose="020F0502020204030204" pitchFamily="34" charset="0"/>
                <a:ea typeface="Calibri" panose="020F0502020204030204" pitchFamily="34" charset="0"/>
                <a:cs typeface="Arial" panose="020B0604020202020204" pitchFamily="34" charset="0"/>
              </a:rPr>
              <a:t>ثانيا: زيادة مبيعات وأرباح المنشأة</a:t>
            </a:r>
            <a:endParaRPr lang="en-US" sz="25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SA" sz="2500" b="1" dirty="0">
                <a:effectLst/>
                <a:latin typeface="Calibri" panose="020F0502020204030204" pitchFamily="34" charset="0"/>
                <a:ea typeface="Calibri" panose="020F0502020204030204" pitchFamily="34" charset="0"/>
                <a:cs typeface="Arial" panose="020B0604020202020204" pitchFamily="34" charset="0"/>
              </a:rPr>
              <a:t>ثالثا: الحفاظ على رضا العملاء</a:t>
            </a:r>
          </a:p>
          <a:p>
            <a:pPr marL="0" marR="0" algn="just" rtl="1">
              <a:lnSpc>
                <a:spcPct val="115000"/>
              </a:lnSpc>
              <a:spcBef>
                <a:spcPts val="0"/>
              </a:spcBef>
              <a:spcAft>
                <a:spcPts val="1000"/>
              </a:spcAft>
            </a:pPr>
            <a:r>
              <a:rPr lang="ar-SA" sz="2500" b="1" dirty="0">
                <a:effectLst/>
                <a:latin typeface="Calibri" panose="020F0502020204030204" pitchFamily="34" charset="0"/>
                <a:ea typeface="Calibri" panose="020F0502020204030204" pitchFamily="34" charset="0"/>
                <a:cs typeface="Arial" panose="020B0604020202020204" pitchFamily="34" charset="0"/>
              </a:rPr>
              <a:t>رابعا: الانسجام مع الضوابط القانونية والمهنية</a:t>
            </a:r>
          </a:p>
          <a:p>
            <a:pPr marL="0" marR="0" algn="just" rtl="1">
              <a:lnSpc>
                <a:spcPct val="115000"/>
              </a:lnSpc>
              <a:spcBef>
                <a:spcPts val="0"/>
              </a:spcBef>
              <a:spcAft>
                <a:spcPts val="1000"/>
              </a:spcAft>
            </a:pPr>
            <a:r>
              <a:rPr lang="ar-SA" sz="2500" b="1" dirty="0">
                <a:effectLst/>
                <a:latin typeface="Calibri" panose="020F0502020204030204" pitchFamily="34" charset="0"/>
                <a:ea typeface="Calibri" panose="020F0502020204030204" pitchFamily="34" charset="0"/>
                <a:cs typeface="Arial" panose="020B0604020202020204" pitchFamily="34" charset="0"/>
              </a:rPr>
              <a:t>خامسا: التعامل مع متطلبات دورة حياة المنتج</a:t>
            </a:r>
            <a:endParaRPr lang="en-US" sz="25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500" b="1" dirty="0">
                <a:effectLst/>
                <a:ea typeface="Calibri" panose="020F0502020204030204" pitchFamily="34" charset="0"/>
                <a:cs typeface="Arial" panose="020B0604020202020204" pitchFamily="34" charset="0"/>
              </a:rPr>
              <a:t>سادسا: الانسجام مع تغيرات في التكاليف والتشغيل</a:t>
            </a:r>
            <a:endParaRPr lang="ar-SA" sz="25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151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1790234"/>
          </a:xfrm>
          <a:prstGeom prst="rect">
            <a:avLst/>
          </a:prstGeom>
          <a:noFill/>
        </p:spPr>
        <p:txBody>
          <a:bodyPr wrap="square">
            <a:spAutoFit/>
          </a:bodyPr>
          <a:lstStyle/>
          <a:p>
            <a:pPr marR="0" lvl="0" algn="r" rtl="1">
              <a:lnSpc>
                <a:spcPct val="115000"/>
              </a:lnSpc>
              <a:spcBef>
                <a:spcPts val="2400"/>
              </a:spcBef>
              <a:spcAft>
                <a:spcPts val="0"/>
              </a:spcAft>
            </a:pPr>
            <a:r>
              <a:rPr lang="ar-SA" sz="5000" b="1" dirty="0">
                <a:solidFill>
                  <a:srgbClr val="365F91"/>
                </a:solidFill>
                <a:latin typeface="Cambria" panose="02040503050406030204" pitchFamily="18" charset="0"/>
                <a:ea typeface="Times New Roman" panose="02020603050405020304" pitchFamily="18" charset="0"/>
                <a:cs typeface="+mj-cs"/>
              </a:rPr>
              <a:t> </a:t>
            </a:r>
            <a:r>
              <a:rPr lang="ar-SA" sz="5000" b="1" kern="0" dirty="0">
                <a:solidFill>
                  <a:srgbClr val="365F91"/>
                </a:solidFill>
                <a:effectLst/>
                <a:latin typeface="Cambria" panose="02040503050406030204" pitchFamily="18" charset="0"/>
                <a:ea typeface="Times New Roman" panose="02020603050405020304" pitchFamily="18" charset="0"/>
                <a:cs typeface="+mj-cs"/>
              </a:rPr>
              <a:t>5.	</a:t>
            </a:r>
            <a:r>
              <a:rPr lang="ar-SA" sz="5000" b="1" dirty="0">
                <a:solidFill>
                  <a:srgbClr val="365F91"/>
                </a:solidFill>
                <a:latin typeface="Cambria" panose="02040503050406030204" pitchFamily="18" charset="0"/>
                <a:ea typeface="Times New Roman" panose="02020603050405020304" pitchFamily="18" charset="0"/>
                <a:cs typeface="+mj-cs"/>
              </a:rPr>
              <a:t>العوامل المؤثرة على تصميم وتطوير المنتج</a:t>
            </a:r>
            <a:endParaRPr lang="en-US" sz="5000" b="1" kern="0" dirty="0">
              <a:solidFill>
                <a:srgbClr val="365F91"/>
              </a:solidFill>
              <a:effectLst/>
              <a:latin typeface="Cambria" panose="02040503050406030204" pitchFamily="18" charset="0"/>
              <a:ea typeface="Times New Roman" panose="02020603050405020304" pitchFamily="18" charset="0"/>
              <a:cs typeface="+mj-cs"/>
            </a:endParaRPr>
          </a:p>
        </p:txBody>
      </p:sp>
    </p:spTree>
    <p:extLst>
      <p:ext uri="{BB962C8B-B14F-4D97-AF65-F5344CB8AC3E}">
        <p14:creationId xmlns:p14="http://schemas.microsoft.com/office/powerpoint/2010/main" val="255761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العوامل المؤثرة على تصميم وتطوير المنتج</a:t>
            </a:r>
          </a:p>
        </p:txBody>
      </p:sp>
      <p:sp>
        <p:nvSpPr>
          <p:cNvPr id="10" name="TextBox 9">
            <a:extLst>
              <a:ext uri="{FF2B5EF4-FFF2-40B4-BE49-F238E27FC236}">
                <a16:creationId xmlns:a16="http://schemas.microsoft.com/office/drawing/2014/main" id="{E9066CBB-9464-46D5-A509-91E7B8354719}"/>
              </a:ext>
            </a:extLst>
          </p:cNvPr>
          <p:cNvSpPr txBox="1"/>
          <p:nvPr/>
        </p:nvSpPr>
        <p:spPr>
          <a:xfrm>
            <a:off x="2987639" y="2128971"/>
            <a:ext cx="8107167" cy="4170372"/>
          </a:xfrm>
          <a:prstGeom prst="rect">
            <a:avLst/>
          </a:prstGeom>
          <a:noFill/>
        </p:spPr>
        <p:txBody>
          <a:bodyPr wrap="square">
            <a:spAutoFit/>
          </a:bodyPr>
          <a:lstStyle/>
          <a:p>
            <a:pPr marL="0" marR="0" algn="just" rtl="1">
              <a:spcBef>
                <a:spcPts val="1200"/>
              </a:spcBef>
              <a:spcAft>
                <a:spcPts val="0"/>
              </a:spcAft>
            </a:pPr>
            <a:r>
              <a:rPr lang="ar-SA" sz="25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أولا: عوامل خارجية</a:t>
            </a:r>
          </a:p>
          <a:p>
            <a:pPr marL="0" marR="0" algn="just" rtl="1">
              <a:spcBef>
                <a:spcPts val="1200"/>
              </a:spcBef>
              <a:spcAft>
                <a:spcPts val="0"/>
              </a:spcAft>
            </a:pPr>
            <a:r>
              <a:rPr lang="ar-SA" sz="2500" dirty="0">
                <a:effectLst/>
                <a:latin typeface="Calibri" panose="020F0502020204030204" pitchFamily="34" charset="0"/>
                <a:ea typeface="Calibri" panose="020F0502020204030204" pitchFamily="34" charset="0"/>
                <a:cs typeface="Arial" panose="020B0604020202020204" pitchFamily="34" charset="0"/>
              </a:rPr>
              <a:t> ذات علاقة بالبيئة الخارجية للمنشأة مثل</a:t>
            </a:r>
            <a:r>
              <a:rPr lang="en-US" sz="2500" dirty="0">
                <a:effectLst/>
                <a:latin typeface="Arial" panose="020B0604020202020204" pitchFamily="34" charset="0"/>
                <a:ea typeface="Calibri" panose="020F0502020204030204" pitchFamily="34" charset="0"/>
                <a:cs typeface="Arial" panose="020B0604020202020204" pitchFamily="34" charset="0"/>
              </a:rPr>
              <a:t>:</a:t>
            </a:r>
            <a:endParaRPr lang="ar-SA" sz="2500" dirty="0">
              <a:effectLst/>
              <a:latin typeface="Arial" panose="020B0604020202020204" pitchFamily="34" charset="0"/>
              <a:ea typeface="Calibri" panose="020F0502020204030204" pitchFamily="34" charset="0"/>
              <a:cs typeface="Arial" panose="020B0604020202020204" pitchFamily="34" charset="0"/>
            </a:endParaRPr>
          </a:p>
          <a:p>
            <a:pPr marL="0" marR="0" algn="just" rtl="1">
              <a:spcBef>
                <a:spcPts val="1200"/>
              </a:spcBef>
              <a:spcAft>
                <a:spcPts val="0"/>
              </a:spcAft>
            </a:pPr>
            <a:r>
              <a:rPr lang="ar-SA" sz="2500" b="1" dirty="0">
                <a:latin typeface="Arial" panose="020B0604020202020204" pitchFamily="34" charset="0"/>
                <a:ea typeface="Calibri" panose="020F0502020204030204" pitchFamily="34" charset="0"/>
                <a:cs typeface="Arial" panose="020B0604020202020204" pitchFamily="34" charset="0"/>
              </a:rPr>
              <a:t>ا</a:t>
            </a:r>
            <a:r>
              <a:rPr lang="ar-SA" sz="2500" b="1" dirty="0">
                <a:effectLst/>
                <a:latin typeface="Arial" panose="020B0604020202020204" pitchFamily="34" charset="0"/>
                <a:ea typeface="Calibri" panose="020F0502020204030204" pitchFamily="34" charset="0"/>
                <a:cs typeface="Arial" panose="020B0604020202020204" pitchFamily="34" charset="0"/>
              </a:rPr>
              <a:t>لعوامل التسويقية</a:t>
            </a:r>
            <a:r>
              <a:rPr lang="ar-SA" sz="2500" dirty="0">
                <a:effectLst/>
                <a:latin typeface="Arial" panose="020B0604020202020204" pitchFamily="34" charset="0"/>
                <a:ea typeface="Calibri" panose="020F0502020204030204" pitchFamily="34" charset="0"/>
                <a:cs typeface="Arial" panose="020B0604020202020204" pitchFamily="34" charset="0"/>
              </a:rPr>
              <a:t> كسرعة تغير الاذواق والعادات الشرائية للفئات المستهدفة، تفوق المنافسين وقدرتهم على انتاج المنتج، طبيعة السوق الذي سيباع فيه المنتج من حيث الموقع والحجم ودرجة المنافسة، إضافة الى القدرة الشرائية للفئات المستهدفة. </a:t>
            </a:r>
          </a:p>
          <a:p>
            <a:pPr marL="0" marR="0" algn="just" rtl="1">
              <a:spcBef>
                <a:spcPts val="1200"/>
              </a:spcBef>
              <a:spcAft>
                <a:spcPts val="0"/>
              </a:spcAft>
            </a:pPr>
            <a:r>
              <a:rPr lang="ar-SA" sz="2500" dirty="0">
                <a:effectLst/>
                <a:latin typeface="Arial" panose="020B0604020202020204" pitchFamily="34" charset="0"/>
                <a:ea typeface="Calibri" panose="020F0502020204030204" pitchFamily="34" charset="0"/>
                <a:cs typeface="Arial" panose="020B0604020202020204" pitchFamily="34" charset="0"/>
              </a:rPr>
              <a:t>العو</a:t>
            </a:r>
            <a:r>
              <a:rPr lang="ar-SA" sz="2500" b="1" dirty="0">
                <a:effectLst/>
                <a:latin typeface="Arial" panose="020B0604020202020204" pitchFamily="34" charset="0"/>
                <a:ea typeface="Calibri" panose="020F0502020204030204" pitchFamily="34" charset="0"/>
                <a:cs typeface="Arial" panose="020B0604020202020204" pitchFamily="34" charset="0"/>
              </a:rPr>
              <a:t>امل قانونية</a:t>
            </a:r>
            <a:r>
              <a:rPr lang="ar-SA" sz="2500" dirty="0">
                <a:effectLst/>
                <a:latin typeface="Arial" panose="020B0604020202020204" pitchFamily="34" charset="0"/>
                <a:ea typeface="Calibri" panose="020F0502020204030204" pitchFamily="34" charset="0"/>
                <a:cs typeface="Arial" panose="020B0604020202020204" pitchFamily="34" charset="0"/>
              </a:rPr>
              <a:t> ذات علاقة بالقوانين والأنظمة السائدة والتي تحكم عمل المنشأة ومطابقة المنتج للمواصفة الوطنية او الدولية. </a:t>
            </a:r>
          </a:p>
          <a:p>
            <a:pPr marL="0" marR="0" algn="just" rtl="1">
              <a:spcBef>
                <a:spcPts val="1200"/>
              </a:spcBef>
              <a:spcAft>
                <a:spcPts val="0"/>
              </a:spcAft>
            </a:pPr>
            <a:r>
              <a:rPr lang="ar-SA" sz="2500" b="1" dirty="0">
                <a:effectLst/>
                <a:latin typeface="Arial" panose="020B0604020202020204" pitchFamily="34" charset="0"/>
                <a:ea typeface="Calibri" panose="020F0502020204030204" pitchFamily="34" charset="0"/>
                <a:cs typeface="Arial" panose="020B0604020202020204" pitchFamily="34" charset="0"/>
              </a:rPr>
              <a:t>عوامل بيئية</a:t>
            </a:r>
            <a:r>
              <a:rPr lang="ar-SA" sz="2500" dirty="0">
                <a:effectLst/>
                <a:latin typeface="Arial" panose="020B0604020202020204" pitchFamily="34" charset="0"/>
                <a:ea typeface="Calibri" panose="020F0502020204030204" pitchFamily="34" charset="0"/>
                <a:cs typeface="Arial" panose="020B0604020202020204" pitchFamily="34" charset="0"/>
              </a:rPr>
              <a:t> كالقيود على الانتاج دون تلويث البيئة.</a:t>
            </a:r>
            <a:endParaRPr lang="en-US" sz="25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العوامل المؤثرة على تصميم وتطوير المنتج</a:t>
            </a:r>
          </a:p>
        </p:txBody>
      </p:sp>
      <p:sp>
        <p:nvSpPr>
          <p:cNvPr id="10" name="TextBox 9">
            <a:extLst>
              <a:ext uri="{FF2B5EF4-FFF2-40B4-BE49-F238E27FC236}">
                <a16:creationId xmlns:a16="http://schemas.microsoft.com/office/drawing/2014/main" id="{E9066CBB-9464-46D5-A509-91E7B8354719}"/>
              </a:ext>
            </a:extLst>
          </p:cNvPr>
          <p:cNvSpPr txBox="1"/>
          <p:nvPr/>
        </p:nvSpPr>
        <p:spPr>
          <a:xfrm>
            <a:off x="2661007" y="2026229"/>
            <a:ext cx="8926531" cy="2862322"/>
          </a:xfrm>
          <a:prstGeom prst="rect">
            <a:avLst/>
          </a:prstGeom>
          <a:noFill/>
        </p:spPr>
        <p:txBody>
          <a:bodyPr wrap="square">
            <a:spAutoFit/>
          </a:bodyPr>
          <a:lstStyle/>
          <a:p>
            <a:pPr marL="0" marR="0" algn="just" rtl="1">
              <a:spcBef>
                <a:spcPts val="1200"/>
              </a:spcBef>
              <a:spcAft>
                <a:spcPts val="0"/>
              </a:spcAft>
            </a:pPr>
            <a:r>
              <a:rPr lang="ar-SA" sz="25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ثانيا: عوامل الداخلية</a:t>
            </a:r>
            <a:endParaRPr lang="ar-SA" sz="25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marR="0" algn="just" rtl="1">
              <a:spcBef>
                <a:spcPts val="1200"/>
              </a:spcBef>
              <a:spcAft>
                <a:spcPts val="0"/>
              </a:spcAft>
            </a:pPr>
            <a:r>
              <a:rPr lang="ar-SA" sz="2500" dirty="0">
                <a:effectLst/>
                <a:latin typeface="Calibri" panose="020F0502020204030204" pitchFamily="34" charset="0"/>
                <a:ea typeface="Calibri" panose="020F0502020204030204" pitchFamily="34" charset="0"/>
                <a:cs typeface="Arial" panose="020B0604020202020204" pitchFamily="34" charset="0"/>
              </a:rPr>
              <a:t>فهي تلك العوامل ذات العلاقة </a:t>
            </a:r>
          </a:p>
          <a:p>
            <a:pPr marL="0" marR="0" algn="just" rtl="1">
              <a:spcBef>
                <a:spcPts val="1200"/>
              </a:spcBef>
              <a:spcAft>
                <a:spcPts val="0"/>
              </a:spcAft>
            </a:pPr>
            <a:r>
              <a:rPr lang="ar-SA" sz="2500" b="1" dirty="0">
                <a:effectLst/>
                <a:latin typeface="Calibri" panose="020F0502020204030204" pitchFamily="34" charset="0"/>
                <a:ea typeface="Calibri" panose="020F0502020204030204" pitchFamily="34" charset="0"/>
                <a:cs typeface="Arial" panose="020B0604020202020204" pitchFamily="34" charset="0"/>
              </a:rPr>
              <a:t>قدرات المنشأة </a:t>
            </a:r>
            <a:r>
              <a:rPr lang="ar-SA" sz="2500" dirty="0">
                <a:effectLst/>
                <a:latin typeface="Calibri" panose="020F0502020204030204" pitchFamily="34" charset="0"/>
                <a:ea typeface="Calibri" panose="020F0502020204030204" pitchFamily="34" charset="0"/>
                <a:cs typeface="Arial" panose="020B0604020202020204" pitchFamily="34" charset="0"/>
              </a:rPr>
              <a:t>على توفير المدخلات والتكنولوجيا والعمليات الفنية، لإنتاج المنتج حسب المواصفات التسويقية المحددة</a:t>
            </a:r>
          </a:p>
          <a:p>
            <a:pPr marL="0" marR="0" algn="just" rtl="1">
              <a:spcBef>
                <a:spcPts val="1200"/>
              </a:spcBef>
              <a:spcAft>
                <a:spcPts val="0"/>
              </a:spcAft>
            </a:pPr>
            <a:r>
              <a:rPr lang="ar-SA" sz="2500" b="1" dirty="0">
                <a:effectLst/>
                <a:latin typeface="Calibri" panose="020F0502020204030204" pitchFamily="34" charset="0"/>
                <a:ea typeface="Calibri" panose="020F0502020204030204" pitchFamily="34" charset="0"/>
                <a:cs typeface="Arial" panose="020B0604020202020204" pitchFamily="34" charset="0"/>
              </a:rPr>
              <a:t>القدرات المالية</a:t>
            </a:r>
            <a:r>
              <a:rPr lang="ar-SA" sz="2500" dirty="0">
                <a:effectLst/>
                <a:latin typeface="Calibri" panose="020F0502020204030204" pitchFamily="34" charset="0"/>
                <a:ea typeface="Calibri" panose="020F0502020204030204" pitchFamily="34" charset="0"/>
                <a:cs typeface="Arial" panose="020B0604020202020204" pitchFamily="34" charset="0"/>
              </a:rPr>
              <a:t> اللازمة لتصميم وإنتاج المنتج بتكاليف مناسبة، وطبيعة المنتج واستخدامه كسلعة استهلاكية او صناعية.</a:t>
            </a:r>
            <a:endParaRPr lang="en-US" sz="25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712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1927002"/>
          </a:xfrm>
          <a:prstGeom prst="rect">
            <a:avLst/>
          </a:prstGeom>
          <a:noFill/>
        </p:spPr>
        <p:txBody>
          <a:bodyPr wrap="square">
            <a:spAutoFit/>
          </a:bodyPr>
          <a:lstStyle/>
          <a:p>
            <a:pPr marR="0" lvl="0" algn="r" rtl="1">
              <a:lnSpc>
                <a:spcPct val="115000"/>
              </a:lnSpc>
              <a:spcBef>
                <a:spcPts val="2400"/>
              </a:spcBef>
              <a:spcAft>
                <a:spcPts val="0"/>
              </a:spcAft>
            </a:pPr>
            <a:r>
              <a:rPr lang="ar-SA" sz="5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6.	تصميم وتطوير المنتج خلال دورة حياته</a:t>
            </a:r>
          </a:p>
        </p:txBody>
      </p:sp>
    </p:spTree>
    <p:extLst>
      <p:ext uri="{BB962C8B-B14F-4D97-AF65-F5344CB8AC3E}">
        <p14:creationId xmlns:p14="http://schemas.microsoft.com/office/powerpoint/2010/main" val="436208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مراحل دورة حياة المنتج</a:t>
            </a:r>
          </a:p>
        </p:txBody>
      </p:sp>
      <p:sp>
        <p:nvSpPr>
          <p:cNvPr id="7" name="TextBox 6">
            <a:extLst>
              <a:ext uri="{FF2B5EF4-FFF2-40B4-BE49-F238E27FC236}">
                <a16:creationId xmlns:a16="http://schemas.microsoft.com/office/drawing/2014/main" id="{D31BA742-EC1B-47B5-8860-0D245601E9CE}"/>
              </a:ext>
            </a:extLst>
          </p:cNvPr>
          <p:cNvSpPr txBox="1"/>
          <p:nvPr/>
        </p:nvSpPr>
        <p:spPr>
          <a:xfrm>
            <a:off x="1962367" y="1608951"/>
            <a:ext cx="2270590" cy="3993209"/>
          </a:xfrm>
          <a:prstGeom prst="rect">
            <a:avLst/>
          </a:prstGeom>
          <a:noFill/>
        </p:spPr>
        <p:txBody>
          <a:bodyPr wrap="square">
            <a:spAutoFit/>
          </a:bodyPr>
          <a:lstStyle/>
          <a:p>
            <a:pPr marL="0" marR="0" algn="just" rtl="1">
              <a:lnSpc>
                <a:spcPct val="150000"/>
              </a:lnSpc>
              <a:spcBef>
                <a:spcPts val="0"/>
              </a:spcBef>
              <a:spcAft>
                <a:spcPts val="1000"/>
              </a:spcAft>
            </a:pPr>
            <a:r>
              <a:rPr lang="ar-SA" sz="3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مرحلة الاطلاق</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النمو</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النضج</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الاشباع</a:t>
            </a:r>
            <a:endParaRPr lang="ar-SA" sz="30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الهبوط</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Arrow: Striped Right 1">
            <a:extLst>
              <a:ext uri="{FF2B5EF4-FFF2-40B4-BE49-F238E27FC236}">
                <a16:creationId xmlns:a16="http://schemas.microsoft.com/office/drawing/2014/main" id="{05E37CDF-6A4B-4239-B677-285EED6FA9FE}"/>
              </a:ext>
            </a:extLst>
          </p:cNvPr>
          <p:cNvSpPr/>
          <p:nvPr/>
        </p:nvSpPr>
        <p:spPr>
          <a:xfrm>
            <a:off x="4592553" y="1695236"/>
            <a:ext cx="647272"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920248-3513-4C2F-B48C-6A85A9D43D61}"/>
              </a:ext>
            </a:extLst>
          </p:cNvPr>
          <p:cNvCxnSpPr/>
          <p:nvPr/>
        </p:nvCxnSpPr>
        <p:spPr>
          <a:xfrm>
            <a:off x="4335699" y="1828800"/>
            <a:ext cx="0" cy="36370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984349-29ED-4A9C-BA4D-7D48ED969C8F}"/>
              </a:ext>
            </a:extLst>
          </p:cNvPr>
          <p:cNvSpPr txBox="1"/>
          <p:nvPr/>
        </p:nvSpPr>
        <p:spPr>
          <a:xfrm>
            <a:off x="5681612" y="2831718"/>
            <a:ext cx="6185040"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500" dirty="0"/>
              <a:t>يكون المنتج غير معروف حيث بداية حياة المنتج في السوق، وتكون الأولوية في هذه المرحلة التعريف بالمنتج وخلق الوعي بوجوده وتجريبه. حيث </a:t>
            </a:r>
            <a:r>
              <a:rPr lang="ar-SA" sz="2500" dirty="0">
                <a:solidFill>
                  <a:srgbClr val="FF0000"/>
                </a:solidFill>
              </a:rPr>
              <a:t>يتم إعادة تصميمه وتعديله لظهور عيوب ومشاكل عند الاستخدام الفعلي له</a:t>
            </a:r>
            <a:endParaRPr lang="en-US" sz="2500" dirty="0">
              <a:solidFill>
                <a:srgbClr val="FF0000"/>
              </a:solidFill>
            </a:endParaRPr>
          </a:p>
        </p:txBody>
      </p:sp>
      <p:pic>
        <p:nvPicPr>
          <p:cNvPr id="8" name="Picture 7">
            <a:extLst>
              <a:ext uri="{FF2B5EF4-FFF2-40B4-BE49-F238E27FC236}">
                <a16:creationId xmlns:a16="http://schemas.microsoft.com/office/drawing/2014/main" id="{9F52FE87-EB74-48B5-A0C5-460581DE8554}"/>
              </a:ext>
            </a:extLst>
          </p:cNvPr>
          <p:cNvPicPr>
            <a:picLocks noChangeAspect="1"/>
          </p:cNvPicPr>
          <p:nvPr/>
        </p:nvPicPr>
        <p:blipFill>
          <a:blip r:embed="rId3"/>
          <a:stretch>
            <a:fillRect/>
          </a:stretch>
        </p:blipFill>
        <p:spPr>
          <a:xfrm>
            <a:off x="7169169" y="1250183"/>
            <a:ext cx="3209925" cy="1419225"/>
          </a:xfrm>
          <a:prstGeom prst="rect">
            <a:avLst/>
          </a:prstGeom>
        </p:spPr>
      </p:pic>
    </p:spTree>
    <p:extLst>
      <p:ext uri="{BB962C8B-B14F-4D97-AF65-F5344CB8AC3E}">
        <p14:creationId xmlns:p14="http://schemas.microsoft.com/office/powerpoint/2010/main" val="186314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
          <p:cNvSpPr txBox="1"/>
          <p:nvPr/>
        </p:nvSpPr>
        <p:spPr>
          <a:xfrm>
            <a:off x="2952323" y="1012433"/>
            <a:ext cx="191764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4400"/>
              <a:buFont typeface="Calibri"/>
              <a:buNone/>
            </a:pPr>
            <a:endParaRPr sz="4400" b="0" i="0" u="none" strike="noStrike" cap="none">
              <a:solidFill>
                <a:srgbClr val="1F3864"/>
              </a:solidFill>
              <a:latin typeface="Calibri"/>
              <a:ea typeface="Calibri"/>
              <a:cs typeface="Calibri"/>
              <a:sym typeface="Calibri"/>
            </a:endParaRPr>
          </a:p>
        </p:txBody>
      </p:sp>
      <p:sp>
        <p:nvSpPr>
          <p:cNvPr id="4" name="عنوان 1">
            <a:extLst>
              <a:ext uri="{FF2B5EF4-FFF2-40B4-BE49-F238E27FC236}">
                <a16:creationId xmlns:a16="http://schemas.microsoft.com/office/drawing/2014/main" id="{C3BB80A4-D9B6-49DD-A23B-5A888BE3E10A}"/>
              </a:ext>
            </a:extLst>
          </p:cNvPr>
          <p:cNvSpPr txBox="1">
            <a:spLocks/>
          </p:cNvSpPr>
          <p:nvPr/>
        </p:nvSpPr>
        <p:spPr>
          <a:xfrm>
            <a:off x="8146019" y="3498225"/>
            <a:ext cx="3817912" cy="2229119"/>
          </a:xfrm>
          <a:prstGeom prst="rect">
            <a:avLst/>
          </a:prstGeom>
        </p:spPr>
        <p:style>
          <a:lnRef idx="1">
            <a:schemeClr val="accent5"/>
          </a:lnRef>
          <a:fillRef idx="2">
            <a:schemeClr val="accent5"/>
          </a:fillRef>
          <a:effectRef idx="1">
            <a:schemeClr val="accent5"/>
          </a:effectRef>
          <a:fontRef idx="minor">
            <a:schemeClr val="dk1"/>
          </a:fontRef>
        </p:style>
        <p:txBody>
          <a:bodyPr anchor="ctr">
            <a:noAutofit/>
          </a:bodyPr>
          <a:lstStyle/>
          <a:p>
            <a:pPr marL="0" marR="0" algn="ctr" rtl="1">
              <a:lnSpc>
                <a:spcPct val="115000"/>
              </a:lnSpc>
              <a:spcBef>
                <a:spcPts val="0"/>
              </a:spcBef>
              <a:spcAft>
                <a:spcPts val="1000"/>
              </a:spcAft>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يهدف البرنامج التدريبي </a:t>
            </a:r>
            <a:r>
              <a:rPr lang="ar-SA" sz="1800" dirty="0">
                <a:effectLst/>
                <a:ea typeface="Times New Roman" panose="02020603050405020304" pitchFamily="18" charset="0"/>
                <a:cs typeface="Simplified Arabic" panose="02020603050405020304" pitchFamily="18" charset="-78"/>
              </a:rPr>
              <a:t>"</a:t>
            </a:r>
            <a:r>
              <a:rPr lang="ar-SA" sz="1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ea typeface="Times New Roman" panose="02020603050405020304" pitchFamily="18" charset="0"/>
                <a:cs typeface="Simplified Arabic" panose="02020603050405020304" pitchFamily="18" charset="-78"/>
              </a:rPr>
              <a:t>تصميم المنتج، وتحديد متطلبات تنفيذه" الى بناء وتطوير قدرات المشاركين/ات و</a:t>
            </a:r>
            <a:r>
              <a:rPr lang="ar-SA" sz="1800" dirty="0">
                <a:effectLst/>
                <a:latin typeface="Calibri" panose="020F0502020204030204" pitchFamily="34" charset="0"/>
                <a:ea typeface="Times New Roman" panose="02020603050405020304" pitchFamily="18" charset="0"/>
                <a:cs typeface="Arial" panose="020B0604020202020204" pitchFamily="34" charset="0"/>
              </a:rPr>
              <a:t>اكسابهم المهارات التي يحتاجونها في تصميم وتطوير المنتجات بما يساعدهم على الحصول على منتجات جديدة او ادخال تطويرات عليها بما يحقق لها النجاح في السوق.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عنوان 1">
            <a:extLst>
              <a:ext uri="{FF2B5EF4-FFF2-40B4-BE49-F238E27FC236}">
                <a16:creationId xmlns:a16="http://schemas.microsoft.com/office/drawing/2014/main" id="{64648075-80C6-4B32-B0AA-759A64E4FEE3}"/>
              </a:ext>
            </a:extLst>
          </p:cNvPr>
          <p:cNvSpPr txBox="1">
            <a:spLocks/>
          </p:cNvSpPr>
          <p:nvPr/>
        </p:nvSpPr>
        <p:spPr>
          <a:xfrm>
            <a:off x="2802166" y="244241"/>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ar-JO" sz="4000" b="1" dirty="0"/>
              <a:t>أهداف الدورة</a:t>
            </a:r>
            <a:endParaRPr lang="ar-SA" sz="4000" b="1" dirty="0"/>
          </a:p>
        </p:txBody>
      </p:sp>
      <p:graphicFrame>
        <p:nvGraphicFramePr>
          <p:cNvPr id="6" name="Object 5">
            <a:extLst>
              <a:ext uri="{FF2B5EF4-FFF2-40B4-BE49-F238E27FC236}">
                <a16:creationId xmlns:a16="http://schemas.microsoft.com/office/drawing/2014/main" id="{FCF47351-0AF0-473C-B256-11290F31AF3D}"/>
              </a:ext>
            </a:extLst>
          </p:cNvPr>
          <p:cNvGraphicFramePr>
            <a:graphicFrameLocks/>
          </p:cNvGraphicFramePr>
          <p:nvPr>
            <p:extLst>
              <p:ext uri="{D42A27DB-BD31-4B8C-83A1-F6EECF244321}">
                <p14:modId xmlns:p14="http://schemas.microsoft.com/office/powerpoint/2010/main" val="2077509600"/>
              </p:ext>
            </p:extLst>
          </p:nvPr>
        </p:nvGraphicFramePr>
        <p:xfrm>
          <a:off x="5138143" y="1426727"/>
          <a:ext cx="3933937" cy="1422111"/>
        </p:xfrm>
        <a:graphic>
          <a:graphicData uri="http://schemas.openxmlformats.org/presentationml/2006/ole">
            <mc:AlternateContent xmlns:mc="http://schemas.openxmlformats.org/markup-compatibility/2006">
              <mc:Choice xmlns:v="urn:schemas-microsoft-com:vml" Requires="v">
                <p:oleObj spid="_x0000_s1059" name="Clip" r:id="rId5" imgW="5278320" imgH="2390760" progId="">
                  <p:embed/>
                </p:oleObj>
              </mc:Choice>
              <mc:Fallback>
                <p:oleObj name="Clip" r:id="rId5" imgW="5278320" imgH="2390760" progId="">
                  <p:embed/>
                  <p:pic>
                    <p:nvPicPr>
                      <p:cNvPr id="7" name="Object 5">
                        <a:extLst>
                          <a:ext uri="{FF2B5EF4-FFF2-40B4-BE49-F238E27FC236}">
                            <a16:creationId xmlns:a16="http://schemas.microsoft.com/office/drawing/2014/main" id="{87F6DB65-DD40-4E82-BBFC-FAE7F29632E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8143" y="1426727"/>
                        <a:ext cx="3933937" cy="1422111"/>
                      </a:xfrm>
                      <a:prstGeom prst="rect">
                        <a:avLst/>
                      </a:prstGeom>
                      <a:noFill/>
                      <a:ln>
                        <a:noFill/>
                      </a:ln>
                      <a:effectLst/>
                    </p:spPr>
                  </p:pic>
                </p:oleObj>
              </mc:Fallback>
            </mc:AlternateContent>
          </a:graphicData>
        </a:graphic>
      </p:graphicFrame>
      <p:sp>
        <p:nvSpPr>
          <p:cNvPr id="7" name="عنصر نائب للمحتوى 2">
            <a:extLst>
              <a:ext uri="{FF2B5EF4-FFF2-40B4-BE49-F238E27FC236}">
                <a16:creationId xmlns:a16="http://schemas.microsoft.com/office/drawing/2014/main" id="{552D9D7A-8CB7-4310-B858-7C427CD16EDF}"/>
              </a:ext>
            </a:extLst>
          </p:cNvPr>
          <p:cNvSpPr txBox="1">
            <a:spLocks/>
          </p:cNvSpPr>
          <p:nvPr/>
        </p:nvSpPr>
        <p:spPr>
          <a:xfrm>
            <a:off x="2137025" y="2937788"/>
            <a:ext cx="5681609" cy="334999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يشرح مفهوم واهمية تصميم المنتج</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يفرق بين تصميم المنتج وتصميم الخدمة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يستنتج مبررات تصميم المنتجات</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يوضح العوامل المؤثرة على تصميم وتطوير المنتجات</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يناقش تصميم وتطوير المنتج خلال دورة حياته</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يربط مراحل تصميم المنتج بالتفكير التصميمي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يوضح أهمية الابداع في تصميم المنتج</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يستنتج أخطاء تصميم المنتج</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يشرح متطلبات تنفيذ تصميم المنتج</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يتعرف على القدرات المطلوب توفرها في المنشأ’ لتصميم المنتج</a:t>
            </a:r>
            <a:endParaRPr lang="ar-SA" sz="1800" dirty="0">
              <a:latin typeface="Calibri" panose="020F0502020204030204" pitchFamily="34" charset="0"/>
              <a:ea typeface="Calibri" panose="020F0502020204030204" pitchFamily="34" charset="0"/>
              <a:cs typeface="Simplified Arabic" panose="02020603050405020304" pitchFamily="18" charset="-78"/>
            </a:endParaRPr>
          </a:p>
          <a:p>
            <a:pPr marL="342900" marR="0" lvl="0" indent="-342900" algn="r" rtl="1">
              <a:lnSpc>
                <a:spcPct val="115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مراحل دورة حياة المنتج</a:t>
            </a:r>
          </a:p>
        </p:txBody>
      </p:sp>
      <p:sp>
        <p:nvSpPr>
          <p:cNvPr id="7" name="TextBox 6">
            <a:extLst>
              <a:ext uri="{FF2B5EF4-FFF2-40B4-BE49-F238E27FC236}">
                <a16:creationId xmlns:a16="http://schemas.microsoft.com/office/drawing/2014/main" id="{D31BA742-EC1B-47B5-8860-0D245601E9CE}"/>
              </a:ext>
            </a:extLst>
          </p:cNvPr>
          <p:cNvSpPr txBox="1"/>
          <p:nvPr/>
        </p:nvSpPr>
        <p:spPr>
          <a:xfrm>
            <a:off x="1962367" y="1608951"/>
            <a:ext cx="2270590" cy="3993209"/>
          </a:xfrm>
          <a:prstGeom prst="rect">
            <a:avLst/>
          </a:prstGeom>
          <a:noFill/>
        </p:spPr>
        <p:txBody>
          <a:bodyPr wrap="square">
            <a:spAutoFit/>
          </a:bodyPr>
          <a:lstStyle/>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الاطلاق</a:t>
            </a:r>
          </a:p>
          <a:p>
            <a:pPr marL="0" marR="0" algn="just" rtl="1">
              <a:lnSpc>
                <a:spcPct val="150000"/>
              </a:lnSpc>
              <a:spcBef>
                <a:spcPts val="0"/>
              </a:spcBef>
              <a:spcAft>
                <a:spcPts val="1000"/>
              </a:spcAft>
            </a:pPr>
            <a:r>
              <a:rPr lang="ar-SA" sz="3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مرحلة النمو</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النضج</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الاشباع</a:t>
            </a:r>
            <a:endParaRPr lang="ar-SA" sz="30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الهبوط</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Arrow: Striped Right 1">
            <a:extLst>
              <a:ext uri="{FF2B5EF4-FFF2-40B4-BE49-F238E27FC236}">
                <a16:creationId xmlns:a16="http://schemas.microsoft.com/office/drawing/2014/main" id="{05E37CDF-6A4B-4239-B677-285EED6FA9FE}"/>
              </a:ext>
            </a:extLst>
          </p:cNvPr>
          <p:cNvSpPr/>
          <p:nvPr/>
        </p:nvSpPr>
        <p:spPr>
          <a:xfrm>
            <a:off x="4592553" y="2506890"/>
            <a:ext cx="647272"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920248-3513-4C2F-B48C-6A85A9D43D61}"/>
              </a:ext>
            </a:extLst>
          </p:cNvPr>
          <p:cNvCxnSpPr/>
          <p:nvPr/>
        </p:nvCxnSpPr>
        <p:spPr>
          <a:xfrm>
            <a:off x="4335699" y="1828800"/>
            <a:ext cx="0" cy="36370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4746F9D-2D2F-44DB-B267-FBE828EE1080}"/>
              </a:ext>
            </a:extLst>
          </p:cNvPr>
          <p:cNvSpPr txBox="1"/>
          <p:nvPr/>
        </p:nvSpPr>
        <p:spPr>
          <a:xfrm>
            <a:off x="5681612" y="2831718"/>
            <a:ext cx="6185040"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500" dirty="0">
                <a:effectLst/>
                <a:ea typeface="Calibri" panose="020F0502020204030204" pitchFamily="34" charset="0"/>
                <a:cs typeface="Arial" panose="020B0604020202020204" pitchFamily="34" charset="0"/>
              </a:rPr>
              <a:t>تتزايد معرفة المنتج في السوق، وتزداد المبيعات والارباح، وتكون الأولوية تعظيم الحصة السوقية في ظل بروز المنافسون، ويتم </a:t>
            </a:r>
            <a:r>
              <a:rPr lang="ar-SA" sz="2500" dirty="0">
                <a:solidFill>
                  <a:srgbClr val="FF0000"/>
                </a:solidFill>
                <a:effectLst/>
                <a:ea typeface="Calibri" panose="020F0502020204030204" pitchFamily="34" charset="0"/>
                <a:cs typeface="Arial" panose="020B0604020202020204" pitchFamily="34" charset="0"/>
              </a:rPr>
              <a:t>خلال المرحلة العمل على تحسين جودة المنتج واضافة خصائص واشكال جديدة</a:t>
            </a:r>
            <a:r>
              <a:rPr lang="ar-SA" sz="2500" dirty="0">
                <a:effectLst/>
                <a:ea typeface="Calibri" panose="020F0502020204030204" pitchFamily="34" charset="0"/>
                <a:cs typeface="Arial" panose="020B0604020202020204" pitchFamily="34" charset="0"/>
              </a:rPr>
              <a:t> وزيادة كفاءة الإنتاج</a:t>
            </a:r>
            <a:endParaRPr lang="en-US" sz="2500" dirty="0"/>
          </a:p>
        </p:txBody>
      </p:sp>
      <p:pic>
        <p:nvPicPr>
          <p:cNvPr id="2050" name="Picture 2" descr="استراتيجيات دورة حياة المنتج - تجارتنا">
            <a:extLst>
              <a:ext uri="{FF2B5EF4-FFF2-40B4-BE49-F238E27FC236}">
                <a16:creationId xmlns:a16="http://schemas.microsoft.com/office/drawing/2014/main" id="{30FE1F65-BD89-4F9D-9A2B-1DFFD11C9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757" y="1274691"/>
            <a:ext cx="2952749"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768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مراحل دورة حياة المنتج</a:t>
            </a:r>
          </a:p>
        </p:txBody>
      </p:sp>
      <p:sp>
        <p:nvSpPr>
          <p:cNvPr id="7" name="TextBox 6">
            <a:extLst>
              <a:ext uri="{FF2B5EF4-FFF2-40B4-BE49-F238E27FC236}">
                <a16:creationId xmlns:a16="http://schemas.microsoft.com/office/drawing/2014/main" id="{D31BA742-EC1B-47B5-8860-0D245601E9CE}"/>
              </a:ext>
            </a:extLst>
          </p:cNvPr>
          <p:cNvSpPr txBox="1"/>
          <p:nvPr/>
        </p:nvSpPr>
        <p:spPr>
          <a:xfrm>
            <a:off x="1962367" y="1608951"/>
            <a:ext cx="2270590" cy="3993209"/>
          </a:xfrm>
          <a:prstGeom prst="rect">
            <a:avLst/>
          </a:prstGeom>
          <a:noFill/>
        </p:spPr>
        <p:txBody>
          <a:bodyPr wrap="square">
            <a:spAutoFit/>
          </a:bodyPr>
          <a:lstStyle/>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الاطلاق</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النمو</a:t>
            </a:r>
          </a:p>
          <a:p>
            <a:pPr marL="0" marR="0" algn="just" rtl="1">
              <a:lnSpc>
                <a:spcPct val="150000"/>
              </a:lnSpc>
              <a:spcBef>
                <a:spcPts val="0"/>
              </a:spcBef>
              <a:spcAft>
                <a:spcPts val="1000"/>
              </a:spcAft>
            </a:pPr>
            <a:r>
              <a:rPr lang="ar-SA" sz="3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مرحلة النضج</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الاشباع</a:t>
            </a:r>
            <a:endParaRPr lang="ar-SA" sz="30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الهبوط</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Arrow: Striped Right 1">
            <a:extLst>
              <a:ext uri="{FF2B5EF4-FFF2-40B4-BE49-F238E27FC236}">
                <a16:creationId xmlns:a16="http://schemas.microsoft.com/office/drawing/2014/main" id="{05E37CDF-6A4B-4239-B677-285EED6FA9FE}"/>
              </a:ext>
            </a:extLst>
          </p:cNvPr>
          <p:cNvSpPr/>
          <p:nvPr/>
        </p:nvSpPr>
        <p:spPr>
          <a:xfrm>
            <a:off x="4592553" y="3380200"/>
            <a:ext cx="647272"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920248-3513-4C2F-B48C-6A85A9D43D61}"/>
              </a:ext>
            </a:extLst>
          </p:cNvPr>
          <p:cNvCxnSpPr/>
          <p:nvPr/>
        </p:nvCxnSpPr>
        <p:spPr>
          <a:xfrm>
            <a:off x="4335699" y="1828800"/>
            <a:ext cx="0" cy="36370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D22DFA-C169-4CFD-ACEA-A503253D75F0}"/>
              </a:ext>
            </a:extLst>
          </p:cNvPr>
          <p:cNvSpPr txBox="1"/>
          <p:nvPr/>
        </p:nvSpPr>
        <p:spPr>
          <a:xfrm>
            <a:off x="5681612" y="3787213"/>
            <a:ext cx="6185040" cy="240065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500" dirty="0">
                <a:effectLst/>
                <a:ea typeface="Calibri" panose="020F0502020204030204" pitchFamily="34" charset="0"/>
                <a:cs typeface="Arial" panose="020B0604020202020204" pitchFamily="34" charset="0"/>
              </a:rPr>
              <a:t>يزدهر فيها المنتج، محققا حضورا بين سلع المنافسين، وتكون الأولوية تعظيم الأرباح، والحفاظ على الحصة السوقية للمنتج، ورغم ان الأرباح تكون بسقفها الأعلى الا ان معدلات الزيادة في المبيعات والارباح تكون اقل من مرحلة النمو، حيث </a:t>
            </a:r>
            <a:r>
              <a:rPr lang="ar-SA" sz="2500" dirty="0">
                <a:solidFill>
                  <a:srgbClr val="FF0000"/>
                </a:solidFill>
                <a:effectLst/>
                <a:ea typeface="Calibri" panose="020F0502020204030204" pitchFamily="34" charset="0"/>
                <a:cs typeface="Arial" panose="020B0604020202020204" pitchFamily="34" charset="0"/>
              </a:rPr>
              <a:t>يبدأ التفكير بالتحسين أو تقديم منتج جديد </a:t>
            </a:r>
            <a:r>
              <a:rPr lang="ar-SA" sz="2500" dirty="0">
                <a:effectLst/>
                <a:ea typeface="Calibri" panose="020F0502020204030204" pitchFamily="34" charset="0"/>
                <a:cs typeface="Arial" panose="020B0604020202020204" pitchFamily="34" charset="0"/>
              </a:rPr>
              <a:t>واستغلال الطاقة الإنتاجية والحفاظ على حجم المبيعات.</a:t>
            </a:r>
            <a:endParaRPr lang="en-US" sz="2500" dirty="0"/>
          </a:p>
        </p:txBody>
      </p:sp>
      <p:pic>
        <p:nvPicPr>
          <p:cNvPr id="3" name="Picture 2">
            <a:extLst>
              <a:ext uri="{FF2B5EF4-FFF2-40B4-BE49-F238E27FC236}">
                <a16:creationId xmlns:a16="http://schemas.microsoft.com/office/drawing/2014/main" id="{886D7540-EF40-470C-AED2-88FB97B55D18}"/>
              </a:ext>
            </a:extLst>
          </p:cNvPr>
          <p:cNvPicPr>
            <a:picLocks noChangeAspect="1"/>
          </p:cNvPicPr>
          <p:nvPr/>
        </p:nvPicPr>
        <p:blipFill>
          <a:blip r:embed="rId3"/>
          <a:stretch>
            <a:fillRect/>
          </a:stretch>
        </p:blipFill>
        <p:spPr>
          <a:xfrm>
            <a:off x="6952177" y="1729912"/>
            <a:ext cx="3750067" cy="1968785"/>
          </a:xfrm>
          <a:prstGeom prst="rect">
            <a:avLst/>
          </a:prstGeom>
        </p:spPr>
      </p:pic>
    </p:spTree>
    <p:extLst>
      <p:ext uri="{BB962C8B-B14F-4D97-AF65-F5344CB8AC3E}">
        <p14:creationId xmlns:p14="http://schemas.microsoft.com/office/powerpoint/2010/main" val="256547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مراحل دورة حياة المنتج</a:t>
            </a:r>
          </a:p>
        </p:txBody>
      </p:sp>
      <p:sp>
        <p:nvSpPr>
          <p:cNvPr id="7" name="TextBox 6">
            <a:extLst>
              <a:ext uri="{FF2B5EF4-FFF2-40B4-BE49-F238E27FC236}">
                <a16:creationId xmlns:a16="http://schemas.microsoft.com/office/drawing/2014/main" id="{D31BA742-EC1B-47B5-8860-0D245601E9CE}"/>
              </a:ext>
            </a:extLst>
          </p:cNvPr>
          <p:cNvSpPr txBox="1"/>
          <p:nvPr/>
        </p:nvSpPr>
        <p:spPr>
          <a:xfrm>
            <a:off x="1962367" y="1608951"/>
            <a:ext cx="2270590" cy="3993209"/>
          </a:xfrm>
          <a:prstGeom prst="rect">
            <a:avLst/>
          </a:prstGeom>
          <a:noFill/>
        </p:spPr>
        <p:txBody>
          <a:bodyPr wrap="square">
            <a:spAutoFit/>
          </a:bodyPr>
          <a:lstStyle/>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الاطلاق</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النمو</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النضج</a:t>
            </a:r>
          </a:p>
          <a:p>
            <a:pPr marL="0" marR="0" algn="just" rtl="1">
              <a:lnSpc>
                <a:spcPct val="150000"/>
              </a:lnSpc>
              <a:spcBef>
                <a:spcPts val="0"/>
              </a:spcBef>
              <a:spcAft>
                <a:spcPts val="1000"/>
              </a:spcAft>
            </a:pPr>
            <a:r>
              <a:rPr lang="ar-SA" sz="3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مرحلة الاشباع</a:t>
            </a:r>
            <a:endParaRPr lang="ar-SA" sz="30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الهبوط</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Arrow: Striped Right 1">
            <a:extLst>
              <a:ext uri="{FF2B5EF4-FFF2-40B4-BE49-F238E27FC236}">
                <a16:creationId xmlns:a16="http://schemas.microsoft.com/office/drawing/2014/main" id="{05E37CDF-6A4B-4239-B677-285EED6FA9FE}"/>
              </a:ext>
            </a:extLst>
          </p:cNvPr>
          <p:cNvSpPr/>
          <p:nvPr/>
        </p:nvSpPr>
        <p:spPr>
          <a:xfrm>
            <a:off x="4592553" y="4181576"/>
            <a:ext cx="647272"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920248-3513-4C2F-B48C-6A85A9D43D61}"/>
              </a:ext>
            </a:extLst>
          </p:cNvPr>
          <p:cNvCxnSpPr/>
          <p:nvPr/>
        </p:nvCxnSpPr>
        <p:spPr>
          <a:xfrm>
            <a:off x="4335699" y="1828800"/>
            <a:ext cx="0" cy="36370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B651BE9-182B-4D11-BC24-85399FDD9DCC}"/>
              </a:ext>
            </a:extLst>
          </p:cNvPr>
          <p:cNvSpPr txBox="1"/>
          <p:nvPr/>
        </p:nvSpPr>
        <p:spPr>
          <a:xfrm>
            <a:off x="5681612" y="3787213"/>
            <a:ext cx="6185040" cy="240065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500" dirty="0">
                <a:effectLst/>
                <a:ea typeface="Calibri" panose="020F0502020204030204" pitchFamily="34" charset="0"/>
                <a:cs typeface="Arial" panose="020B0604020202020204" pitchFamily="34" charset="0"/>
              </a:rPr>
              <a:t>يصل فيها السوق للإشباع من المنتج، حيث لا يطرأ تغيرا يذكر في حجم المبيعات، ويحقق أرباحا اقل لشدة المنافسة وتخفيض الأسعار، ويظهر أهمية البيع الاستبدالي وهو استبدال الوحدات المستهلكة بجديدة، ويكون امام المنشآت </a:t>
            </a:r>
            <a:r>
              <a:rPr lang="ar-SA" sz="2500" dirty="0">
                <a:solidFill>
                  <a:srgbClr val="FF0000"/>
                </a:solidFill>
                <a:effectLst/>
                <a:ea typeface="Calibri" panose="020F0502020204030204" pitchFamily="34" charset="0"/>
                <a:cs typeface="Arial" panose="020B0604020202020204" pitchFamily="34" charset="0"/>
              </a:rPr>
              <a:t>تحد لإجراء تعديلات على المنتج لبدء دورة حياة جديدة، او الدخول في مرحلة الهبوط</a:t>
            </a:r>
            <a:endParaRPr lang="en-US" sz="2500" dirty="0">
              <a:solidFill>
                <a:srgbClr val="FF0000"/>
              </a:solidFill>
            </a:endParaRPr>
          </a:p>
        </p:txBody>
      </p:sp>
      <p:pic>
        <p:nvPicPr>
          <p:cNvPr id="9" name="Picture 8">
            <a:extLst>
              <a:ext uri="{FF2B5EF4-FFF2-40B4-BE49-F238E27FC236}">
                <a16:creationId xmlns:a16="http://schemas.microsoft.com/office/drawing/2014/main" id="{68B40CAB-BF2A-4EF3-A9C2-C0987E42AB21}"/>
              </a:ext>
            </a:extLst>
          </p:cNvPr>
          <p:cNvPicPr>
            <a:picLocks noChangeAspect="1"/>
          </p:cNvPicPr>
          <p:nvPr/>
        </p:nvPicPr>
        <p:blipFill>
          <a:blip r:embed="rId3"/>
          <a:stretch>
            <a:fillRect/>
          </a:stretch>
        </p:blipFill>
        <p:spPr>
          <a:xfrm>
            <a:off x="7029239" y="1507248"/>
            <a:ext cx="3489786" cy="2140078"/>
          </a:xfrm>
          <a:prstGeom prst="rect">
            <a:avLst/>
          </a:prstGeom>
        </p:spPr>
      </p:pic>
    </p:spTree>
    <p:extLst>
      <p:ext uri="{BB962C8B-B14F-4D97-AF65-F5344CB8AC3E}">
        <p14:creationId xmlns:p14="http://schemas.microsoft.com/office/powerpoint/2010/main" val="993728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مراحل دورة حياة المنتج</a:t>
            </a:r>
          </a:p>
        </p:txBody>
      </p:sp>
      <p:sp>
        <p:nvSpPr>
          <p:cNvPr id="7" name="TextBox 6">
            <a:extLst>
              <a:ext uri="{FF2B5EF4-FFF2-40B4-BE49-F238E27FC236}">
                <a16:creationId xmlns:a16="http://schemas.microsoft.com/office/drawing/2014/main" id="{D31BA742-EC1B-47B5-8860-0D245601E9CE}"/>
              </a:ext>
            </a:extLst>
          </p:cNvPr>
          <p:cNvSpPr txBox="1"/>
          <p:nvPr/>
        </p:nvSpPr>
        <p:spPr>
          <a:xfrm>
            <a:off x="1962367" y="1608951"/>
            <a:ext cx="2270590" cy="3993209"/>
          </a:xfrm>
          <a:prstGeom prst="rect">
            <a:avLst/>
          </a:prstGeom>
          <a:noFill/>
        </p:spPr>
        <p:txBody>
          <a:bodyPr wrap="square">
            <a:spAutoFit/>
          </a:bodyPr>
          <a:lstStyle/>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الاطلاق</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النمو</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النضج</a:t>
            </a:r>
          </a:p>
          <a:p>
            <a:pPr marL="0" marR="0" algn="just" rtl="1">
              <a:lnSpc>
                <a:spcPct val="150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مرحلة الاشباع</a:t>
            </a:r>
            <a:endParaRPr lang="ar-SA" sz="30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3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مرحلة الهبوط</a:t>
            </a:r>
            <a:endParaRPr lang="en-US" sz="3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Arrow: Striped Right 1">
            <a:extLst>
              <a:ext uri="{FF2B5EF4-FFF2-40B4-BE49-F238E27FC236}">
                <a16:creationId xmlns:a16="http://schemas.microsoft.com/office/drawing/2014/main" id="{05E37CDF-6A4B-4239-B677-285EED6FA9FE}"/>
              </a:ext>
            </a:extLst>
          </p:cNvPr>
          <p:cNvSpPr/>
          <p:nvPr/>
        </p:nvSpPr>
        <p:spPr>
          <a:xfrm>
            <a:off x="4592553" y="4952143"/>
            <a:ext cx="647272"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920248-3513-4C2F-B48C-6A85A9D43D61}"/>
              </a:ext>
            </a:extLst>
          </p:cNvPr>
          <p:cNvCxnSpPr/>
          <p:nvPr/>
        </p:nvCxnSpPr>
        <p:spPr>
          <a:xfrm>
            <a:off x="4335699" y="1828800"/>
            <a:ext cx="0" cy="363705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1E4E67B-EEDF-4532-85B5-BAFDEAF75C74}"/>
              </a:ext>
            </a:extLst>
          </p:cNvPr>
          <p:cNvPicPr>
            <a:picLocks noChangeAspect="1"/>
          </p:cNvPicPr>
          <p:nvPr/>
        </p:nvPicPr>
        <p:blipFill>
          <a:blip r:embed="rId3"/>
          <a:stretch>
            <a:fillRect/>
          </a:stretch>
        </p:blipFill>
        <p:spPr>
          <a:xfrm>
            <a:off x="6310776" y="2085654"/>
            <a:ext cx="3918857" cy="2057400"/>
          </a:xfrm>
          <a:prstGeom prst="rect">
            <a:avLst/>
          </a:prstGeom>
        </p:spPr>
      </p:pic>
      <p:sp>
        <p:nvSpPr>
          <p:cNvPr id="8" name="TextBox 7">
            <a:extLst>
              <a:ext uri="{FF2B5EF4-FFF2-40B4-BE49-F238E27FC236}">
                <a16:creationId xmlns:a16="http://schemas.microsoft.com/office/drawing/2014/main" id="{F047CB08-D923-4E37-8633-D6723C1C4BD0}"/>
              </a:ext>
            </a:extLst>
          </p:cNvPr>
          <p:cNvSpPr txBox="1"/>
          <p:nvPr/>
        </p:nvSpPr>
        <p:spPr>
          <a:xfrm>
            <a:off x="5435035" y="4331745"/>
            <a:ext cx="6185040" cy="201593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500" dirty="0">
                <a:effectLst/>
                <a:ea typeface="Calibri" panose="020F0502020204030204" pitchFamily="34" charset="0"/>
                <a:cs typeface="Arial" panose="020B0604020202020204" pitchFamily="34" charset="0"/>
              </a:rPr>
              <a:t>تبدأ المبيعات والارباح من المنتج بالتراجع، ويفقد حضوره في السوق نتيجة تغير أذواق ورغبات المستخدمين، وتظهر منتجات جديدة، فتنخفض مبيعاته تدريجيا او بشكل حاد، وصولا الى سحبه من السوق. ويكون الهدف في هذه المرحلة تخفيف التدهور وخفض النفقات</a:t>
            </a:r>
            <a:endParaRPr lang="en-US" sz="2500" dirty="0"/>
          </a:p>
        </p:txBody>
      </p:sp>
    </p:spTree>
    <p:extLst>
      <p:ext uri="{BB962C8B-B14F-4D97-AF65-F5344CB8AC3E}">
        <p14:creationId xmlns:p14="http://schemas.microsoft.com/office/powerpoint/2010/main" val="189344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1927002"/>
          </a:xfrm>
          <a:prstGeom prst="rect">
            <a:avLst/>
          </a:prstGeom>
          <a:noFill/>
        </p:spPr>
        <p:txBody>
          <a:bodyPr wrap="square">
            <a:spAutoFit/>
          </a:bodyPr>
          <a:lstStyle/>
          <a:p>
            <a:pPr marR="0" lvl="0" algn="r" rtl="1">
              <a:lnSpc>
                <a:spcPct val="115000"/>
              </a:lnSpc>
              <a:spcBef>
                <a:spcPts val="2400"/>
              </a:spcBef>
              <a:spcAft>
                <a:spcPts val="0"/>
              </a:spcAft>
            </a:pPr>
            <a:r>
              <a:rPr lang="ar-SA" sz="5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7.	التفكير التصميمي: التركيز على المستهلك</a:t>
            </a:r>
          </a:p>
        </p:txBody>
      </p:sp>
    </p:spTree>
    <p:extLst>
      <p:ext uri="{BB962C8B-B14F-4D97-AF65-F5344CB8AC3E}">
        <p14:creationId xmlns:p14="http://schemas.microsoft.com/office/powerpoint/2010/main" val="471826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pic>
        <p:nvPicPr>
          <p:cNvPr id="3" name="Picture 2" descr="See the source image">
            <a:extLst>
              <a:ext uri="{FF2B5EF4-FFF2-40B4-BE49-F238E27FC236}">
                <a16:creationId xmlns:a16="http://schemas.microsoft.com/office/drawing/2014/main" id="{EF7B12CB-7B4D-4664-9A35-12DC0F20A3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7023" y="1859623"/>
            <a:ext cx="8636181" cy="2956811"/>
          </a:xfrm>
          <a:prstGeom prst="rect">
            <a:avLst/>
          </a:prstGeom>
          <a:noFill/>
          <a:ln>
            <a:noFill/>
          </a:ln>
        </p:spPr>
      </p:pic>
    </p:spTree>
    <p:extLst>
      <p:ext uri="{BB962C8B-B14F-4D97-AF65-F5344CB8AC3E}">
        <p14:creationId xmlns:p14="http://schemas.microsoft.com/office/powerpoint/2010/main" val="1780532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pic>
        <p:nvPicPr>
          <p:cNvPr id="3074" name="Picture 2" descr="أهمية التعاطف في منهج التصميم المتمحور حول الإنسان - منصّة تعلّم كتابة  تجربة المستخدم بالعربية">
            <a:extLst>
              <a:ext uri="{FF2B5EF4-FFF2-40B4-BE49-F238E27FC236}">
                <a16:creationId xmlns:a16="http://schemas.microsoft.com/office/drawing/2014/main" id="{1C7B4CB3-5F3F-43D2-9588-67C009F49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395" y="780836"/>
            <a:ext cx="4885540" cy="588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03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971356"/>
          </a:xfrm>
          <a:prstGeom prst="rect">
            <a:avLst/>
          </a:prstGeom>
          <a:noFill/>
        </p:spPr>
        <p:txBody>
          <a:bodyPr wrap="square">
            <a:spAutoFit/>
          </a:bodyPr>
          <a:lstStyle/>
          <a:p>
            <a:pPr marR="0" lvl="0" algn="r" rtl="1">
              <a:lnSpc>
                <a:spcPct val="115000"/>
              </a:lnSpc>
              <a:spcBef>
                <a:spcPts val="2400"/>
              </a:spcBef>
              <a:spcAft>
                <a:spcPts val="0"/>
              </a:spcAft>
            </a:pPr>
            <a:r>
              <a:rPr lang="ar-SA" sz="5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8.	مراحل تصميم المنتج</a:t>
            </a:r>
          </a:p>
        </p:txBody>
      </p:sp>
    </p:spTree>
    <p:extLst>
      <p:ext uri="{BB962C8B-B14F-4D97-AF65-F5344CB8AC3E}">
        <p14:creationId xmlns:p14="http://schemas.microsoft.com/office/powerpoint/2010/main" val="212893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1C2F791A-3ADA-4771-A9DB-0B7713738EB1}"/>
              </a:ext>
            </a:extLst>
          </p:cNvPr>
          <p:cNvSpPr txBox="1"/>
          <p:nvPr/>
        </p:nvSpPr>
        <p:spPr>
          <a:xfrm>
            <a:off x="2301410" y="643178"/>
            <a:ext cx="3123345" cy="5544531"/>
          </a:xfrm>
          <a:prstGeom prst="rect">
            <a:avLst/>
          </a:prstGeom>
          <a:noFill/>
        </p:spPr>
        <p:txBody>
          <a:bodyPr wrap="square">
            <a:spAutoFit/>
          </a:bodyPr>
          <a:lstStyle/>
          <a:p>
            <a:pPr marL="0" marR="0" algn="just" rtl="1">
              <a:lnSpc>
                <a:spcPct val="150000"/>
              </a:lnSpc>
              <a:spcBef>
                <a:spcPts val="0"/>
              </a:spcBef>
              <a:spcAft>
                <a:spcPts val="1000"/>
              </a:spcAft>
            </a:pPr>
            <a:r>
              <a:rPr lang="ar-SA" sz="25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توليد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فحص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واختبار مفهوم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استراتيجية التسويق</a:t>
            </a:r>
            <a:endParaRPr lang="ar-SA" sz="25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تحليل الفكرة المختارة</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تطوير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اختبار السوق</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تجهيز المنتج للتداول</a:t>
            </a:r>
            <a:endParaRPr lang="en-US" sz="2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rrow: Striped Right 3">
            <a:extLst>
              <a:ext uri="{FF2B5EF4-FFF2-40B4-BE49-F238E27FC236}">
                <a16:creationId xmlns:a16="http://schemas.microsoft.com/office/drawing/2014/main" id="{F752259E-1A17-41E5-ABAE-F5307D492A98}"/>
              </a:ext>
            </a:extLst>
          </p:cNvPr>
          <p:cNvSpPr/>
          <p:nvPr/>
        </p:nvSpPr>
        <p:spPr>
          <a:xfrm>
            <a:off x="5917862" y="657550"/>
            <a:ext cx="513761"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DFE2F22-B897-4DE6-9159-028FD58D0C9F}"/>
              </a:ext>
            </a:extLst>
          </p:cNvPr>
          <p:cNvCxnSpPr>
            <a:cxnSpLocks/>
          </p:cNvCxnSpPr>
          <p:nvPr/>
        </p:nvCxnSpPr>
        <p:spPr>
          <a:xfrm>
            <a:off x="5527498" y="924674"/>
            <a:ext cx="0" cy="51268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D148EB2-AC53-4AC9-980C-4F9D9C71AC75}"/>
              </a:ext>
            </a:extLst>
          </p:cNvPr>
          <p:cNvSpPr txBox="1"/>
          <p:nvPr/>
        </p:nvSpPr>
        <p:spPr>
          <a:xfrm>
            <a:off x="6664501" y="246835"/>
            <a:ext cx="5376805"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000" dirty="0">
                <a:effectLst/>
                <a:ea typeface="Calibri" panose="020F0502020204030204" pitchFamily="34" charset="0"/>
                <a:cs typeface="Arial" panose="020B0604020202020204" pitchFamily="34" charset="0"/>
              </a:rPr>
              <a:t>يتم البحث عن أفكار يمكن الحصول عليها من عدة مصادر مثل احتياجات الزبائن غير </a:t>
            </a:r>
            <a:r>
              <a:rPr lang="ar-SA" sz="2000" dirty="0" err="1">
                <a:effectLst/>
                <a:ea typeface="Calibri" panose="020F0502020204030204" pitchFamily="34" charset="0"/>
                <a:cs typeface="Arial" panose="020B0604020202020204" pitchFamily="34" charset="0"/>
              </a:rPr>
              <a:t>الملباه</a:t>
            </a:r>
            <a:r>
              <a:rPr lang="ar-SA" sz="2000" dirty="0">
                <a:effectLst/>
                <a:ea typeface="Calibri" panose="020F0502020204030204" pitchFamily="34" charset="0"/>
                <a:cs typeface="Arial" panose="020B0604020202020204" pitchFamily="34" charset="0"/>
              </a:rPr>
              <a:t> وملاحظاتهم، ودراسة تصميمات منتجات المنافسين، والأسواق الخارجية، والموظفين، وقنوات </a:t>
            </a:r>
            <a:r>
              <a:rPr lang="ar-SA" sz="2000" dirty="0" err="1">
                <a:effectLst/>
                <a:ea typeface="Calibri" panose="020F0502020204030204" pitchFamily="34" charset="0"/>
                <a:cs typeface="Arial" panose="020B0604020202020204" pitchFamily="34" charset="0"/>
              </a:rPr>
              <a:t>البيع..الخ</a:t>
            </a:r>
            <a:r>
              <a:rPr lang="ar-SA" sz="2000" dirty="0">
                <a:effectLst/>
                <a:ea typeface="Calibri" panose="020F0502020204030204" pitchFamily="34" charset="0"/>
                <a:cs typeface="Arial" panose="020B0604020202020204" pitchFamily="34" charset="0"/>
              </a:rPr>
              <a:t>. ويتم استخدام أسلوب العصف الذهني ومجموعات التركيز والتواصل الشخصي من اجل الحصول على الأفكار التي يمكن ان تصلح لتحويلها لمنتج.</a:t>
            </a:r>
            <a:endParaRPr lang="en-US" sz="2000" dirty="0"/>
          </a:p>
        </p:txBody>
      </p:sp>
      <p:sp>
        <p:nvSpPr>
          <p:cNvPr id="12" name="Title 1">
            <a:extLst>
              <a:ext uri="{FF2B5EF4-FFF2-40B4-BE49-F238E27FC236}">
                <a16:creationId xmlns:a16="http://schemas.microsoft.com/office/drawing/2014/main" id="{D852887E-6D30-4DFE-A266-3F57BFF354A5}"/>
              </a:ext>
            </a:extLst>
          </p:cNvPr>
          <p:cNvSpPr txBox="1">
            <a:spLocks/>
          </p:cNvSpPr>
          <p:nvPr/>
        </p:nvSpPr>
        <p:spPr>
          <a:xfrm>
            <a:off x="1921268" y="90756"/>
            <a:ext cx="3503488" cy="55242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3300" b="1" dirty="0">
                <a:cs typeface="+mj-cs"/>
              </a:rPr>
              <a:t>مراحل دورة حياة المنتج</a:t>
            </a:r>
          </a:p>
        </p:txBody>
      </p:sp>
    </p:spTree>
    <p:extLst>
      <p:ext uri="{BB962C8B-B14F-4D97-AF65-F5344CB8AC3E}">
        <p14:creationId xmlns:p14="http://schemas.microsoft.com/office/powerpoint/2010/main" val="1311024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1C2F791A-3ADA-4771-A9DB-0B7713738EB1}"/>
              </a:ext>
            </a:extLst>
          </p:cNvPr>
          <p:cNvSpPr txBox="1"/>
          <p:nvPr/>
        </p:nvSpPr>
        <p:spPr>
          <a:xfrm>
            <a:off x="2301410" y="643178"/>
            <a:ext cx="3123345" cy="5544531"/>
          </a:xfrm>
          <a:prstGeom prst="rect">
            <a:avLst/>
          </a:prstGeom>
          <a:noFill/>
        </p:spPr>
        <p:txBody>
          <a:bodyPr wrap="square">
            <a:spAutoFit/>
          </a:bodyPr>
          <a:lstStyle/>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توليد الافكار</a:t>
            </a:r>
          </a:p>
          <a:p>
            <a:pPr marL="0" marR="0" algn="just" rtl="1">
              <a:lnSpc>
                <a:spcPct val="150000"/>
              </a:lnSpc>
              <a:spcBef>
                <a:spcPts val="0"/>
              </a:spcBef>
              <a:spcAft>
                <a:spcPts val="1000"/>
              </a:spcAft>
            </a:pPr>
            <a:r>
              <a:rPr lang="ar-SA" sz="25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فحص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واختبار مفهوم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استراتيجية التسويق</a:t>
            </a:r>
            <a:endParaRPr lang="ar-SA" sz="25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تحليل الفكرة المختارة</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تطوير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اختبار السوق</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تجهيز المنتج للتداول</a:t>
            </a:r>
            <a:endParaRPr lang="en-US" sz="2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rrow: Striped Right 3">
            <a:extLst>
              <a:ext uri="{FF2B5EF4-FFF2-40B4-BE49-F238E27FC236}">
                <a16:creationId xmlns:a16="http://schemas.microsoft.com/office/drawing/2014/main" id="{F752259E-1A17-41E5-ABAE-F5307D492A98}"/>
              </a:ext>
            </a:extLst>
          </p:cNvPr>
          <p:cNvSpPr/>
          <p:nvPr/>
        </p:nvSpPr>
        <p:spPr>
          <a:xfrm>
            <a:off x="5917862" y="1376736"/>
            <a:ext cx="513761"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DFE2F22-B897-4DE6-9159-028FD58D0C9F}"/>
              </a:ext>
            </a:extLst>
          </p:cNvPr>
          <p:cNvCxnSpPr>
            <a:cxnSpLocks/>
          </p:cNvCxnSpPr>
          <p:nvPr/>
        </p:nvCxnSpPr>
        <p:spPr>
          <a:xfrm>
            <a:off x="5527498" y="924674"/>
            <a:ext cx="0" cy="51268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C98CCE-A4E1-4A99-99CF-A45A2D1D2690}"/>
              </a:ext>
            </a:extLst>
          </p:cNvPr>
          <p:cNvSpPr txBox="1"/>
          <p:nvPr/>
        </p:nvSpPr>
        <p:spPr>
          <a:xfrm>
            <a:off x="6664501" y="770818"/>
            <a:ext cx="5376805"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000" dirty="0">
                <a:effectLst/>
                <a:ea typeface="Calibri" panose="020F0502020204030204" pitchFamily="34" charset="0"/>
                <a:cs typeface="Arial" panose="020B0604020202020204" pitchFamily="34" charset="0"/>
              </a:rPr>
              <a:t>يستعان بآراء الخبراء والعملاء من اجل فحص الأفكار واستبعاد الأفكار الضعيفة وتحديد الافكار القوية. حيث يتم غربلتها بناء على موائمتها مع نطاق عمل المنشأة ومواردها، وصلاحيتها للتطبيق، ومدى تلبيتها لحاجات وأذواق المستهلكين، وتناسبها مع الأنظمة والقوانين السائدة، وإمكانية تنفيذها ضمن قدرات وخبرات وموارد المنشأة..</a:t>
            </a:r>
            <a:endParaRPr lang="en-US" sz="2000" dirty="0"/>
          </a:p>
        </p:txBody>
      </p:sp>
      <p:sp>
        <p:nvSpPr>
          <p:cNvPr id="8" name="Title 1">
            <a:extLst>
              <a:ext uri="{FF2B5EF4-FFF2-40B4-BE49-F238E27FC236}">
                <a16:creationId xmlns:a16="http://schemas.microsoft.com/office/drawing/2014/main" id="{4B3ABDBF-AA03-4A52-B50D-BFAAE31371AF}"/>
              </a:ext>
            </a:extLst>
          </p:cNvPr>
          <p:cNvSpPr txBox="1">
            <a:spLocks/>
          </p:cNvSpPr>
          <p:nvPr/>
        </p:nvSpPr>
        <p:spPr>
          <a:xfrm>
            <a:off x="1921268" y="90756"/>
            <a:ext cx="3503488" cy="55242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3300" b="1" dirty="0">
                <a:cs typeface="+mj-cs"/>
              </a:rPr>
              <a:t>مراحل دورة حياة المنتج</a:t>
            </a:r>
          </a:p>
        </p:txBody>
      </p:sp>
    </p:spTree>
    <p:extLst>
      <p:ext uri="{BB962C8B-B14F-4D97-AF65-F5344CB8AC3E}">
        <p14:creationId xmlns:p14="http://schemas.microsoft.com/office/powerpoint/2010/main" val="330036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9AA30818-BC8A-4554-B8F8-BDD0FB3B8505}"/>
              </a:ext>
            </a:extLst>
          </p:cNvPr>
          <p:cNvSpPr txBox="1"/>
          <p:nvPr/>
        </p:nvSpPr>
        <p:spPr>
          <a:xfrm>
            <a:off x="3120775" y="2161947"/>
            <a:ext cx="7297220" cy="2165208"/>
          </a:xfrm>
          <a:prstGeom prst="rect">
            <a:avLst/>
          </a:prstGeom>
          <a:noFill/>
        </p:spPr>
        <p:txBody>
          <a:bodyPr wrap="square">
            <a:spAutoFit/>
          </a:bodyPr>
          <a:lstStyle/>
          <a:p>
            <a:pPr marR="0" lvl="0" algn="r" rtl="1">
              <a:lnSpc>
                <a:spcPct val="115000"/>
              </a:lnSpc>
              <a:spcBef>
                <a:spcPts val="2400"/>
              </a:spcBef>
              <a:spcAft>
                <a:spcPts val="0"/>
              </a:spcAft>
            </a:pPr>
            <a:r>
              <a:rPr lang="ar-SA"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1.	</a:t>
            </a:r>
            <a:r>
              <a:rPr lang="ar-SA" sz="5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مفهوم تصميم المنتج</a:t>
            </a:r>
            <a:endParaRPr lang="en-US" sz="5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gn="r" rtl="1">
              <a:lnSpc>
                <a:spcPct val="115000"/>
              </a:lnSpc>
              <a:spcBef>
                <a:spcPts val="2400"/>
              </a:spcBef>
              <a:spcAft>
                <a:spcPts val="0"/>
              </a:spcAft>
              <a:buFont typeface="+mj-lt"/>
              <a:buAutoNum type="arabicPeriod"/>
            </a:pPr>
            <a:endParaRPr lang="en-US"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687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1C2F791A-3ADA-4771-A9DB-0B7713738EB1}"/>
              </a:ext>
            </a:extLst>
          </p:cNvPr>
          <p:cNvSpPr txBox="1"/>
          <p:nvPr/>
        </p:nvSpPr>
        <p:spPr>
          <a:xfrm>
            <a:off x="2301410" y="643178"/>
            <a:ext cx="3123345" cy="5544531"/>
          </a:xfrm>
          <a:prstGeom prst="rect">
            <a:avLst/>
          </a:prstGeom>
          <a:noFill/>
        </p:spPr>
        <p:txBody>
          <a:bodyPr wrap="square">
            <a:spAutoFit/>
          </a:bodyPr>
          <a:lstStyle/>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توليد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فحص الافكار</a:t>
            </a:r>
          </a:p>
          <a:p>
            <a:pPr marL="0" marR="0" algn="just" rtl="1">
              <a:lnSpc>
                <a:spcPct val="150000"/>
              </a:lnSpc>
              <a:spcBef>
                <a:spcPts val="0"/>
              </a:spcBef>
              <a:spcAft>
                <a:spcPts val="1000"/>
              </a:spcAft>
            </a:pPr>
            <a:r>
              <a:rPr lang="ar-SA" sz="25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تطوير واختبار مفهوم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استراتيجية التسويق</a:t>
            </a:r>
            <a:endParaRPr lang="ar-SA" sz="25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تحليل الفكرة المختارة</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تطوير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اختبار السوق</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تجهيز المنتج للتداول</a:t>
            </a:r>
            <a:endParaRPr lang="en-US" sz="2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rrow: Striped Right 3">
            <a:extLst>
              <a:ext uri="{FF2B5EF4-FFF2-40B4-BE49-F238E27FC236}">
                <a16:creationId xmlns:a16="http://schemas.microsoft.com/office/drawing/2014/main" id="{F752259E-1A17-41E5-ABAE-F5307D492A98}"/>
              </a:ext>
            </a:extLst>
          </p:cNvPr>
          <p:cNvSpPr/>
          <p:nvPr/>
        </p:nvSpPr>
        <p:spPr>
          <a:xfrm>
            <a:off x="5917862" y="2075382"/>
            <a:ext cx="513761"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DFE2F22-B897-4DE6-9159-028FD58D0C9F}"/>
              </a:ext>
            </a:extLst>
          </p:cNvPr>
          <p:cNvCxnSpPr>
            <a:cxnSpLocks/>
          </p:cNvCxnSpPr>
          <p:nvPr/>
        </p:nvCxnSpPr>
        <p:spPr>
          <a:xfrm>
            <a:off x="5527498" y="924674"/>
            <a:ext cx="0" cy="51268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2B7D60-0677-417F-B7E2-9C885BE357F7}"/>
              </a:ext>
            </a:extLst>
          </p:cNvPr>
          <p:cNvSpPr txBox="1"/>
          <p:nvPr/>
        </p:nvSpPr>
        <p:spPr>
          <a:xfrm>
            <a:off x="6664501" y="1490008"/>
            <a:ext cx="5376805"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000" dirty="0">
                <a:effectLst/>
                <a:ea typeface="Calibri" panose="020F0502020204030204" pitchFamily="34" charset="0"/>
                <a:cs typeface="Arial" panose="020B0604020202020204" pitchFamily="34" charset="0"/>
              </a:rPr>
              <a:t>يأتي تثبيت مفهوم المنتج من خلال عدة أفكار للمنتج. حيث يتم في هذه المرحلة توضيح من سيقوم باستخدام هذا المنتج؟ وما القيمة الأساسية التي سيحققها؟ ومتى يتم استخدامه؟ وبناء على هذه الإجابات يتم تثبيت مفهوم المنتج فنيا، ويعرض على مجموعة من المستهلكين المحتملين مع اخذ </a:t>
            </a:r>
            <a:r>
              <a:rPr lang="ar-SA" sz="2000" dirty="0" err="1">
                <a:effectLst/>
                <a:ea typeface="Calibri" panose="020F0502020204030204" pitchFamily="34" charset="0"/>
                <a:cs typeface="Arial" panose="020B0604020202020204" pitchFamily="34" charset="0"/>
              </a:rPr>
              <a:t>ردات</a:t>
            </a:r>
            <a:r>
              <a:rPr lang="ar-SA" sz="2000" dirty="0">
                <a:effectLst/>
                <a:ea typeface="Calibri" panose="020F0502020204030204" pitchFamily="34" charset="0"/>
                <a:cs typeface="Arial" panose="020B0604020202020204" pitchFamily="34" charset="0"/>
              </a:rPr>
              <a:t> فعلهم وملاحظاتهم من اجل إجراء التعديلات اللازمة.</a:t>
            </a:r>
            <a:endParaRPr lang="en-US" sz="2000" dirty="0"/>
          </a:p>
        </p:txBody>
      </p:sp>
      <p:sp>
        <p:nvSpPr>
          <p:cNvPr id="7" name="Title 1">
            <a:extLst>
              <a:ext uri="{FF2B5EF4-FFF2-40B4-BE49-F238E27FC236}">
                <a16:creationId xmlns:a16="http://schemas.microsoft.com/office/drawing/2014/main" id="{B0D50966-6AFD-4438-ABC6-94F1AAF0F1E6}"/>
              </a:ext>
            </a:extLst>
          </p:cNvPr>
          <p:cNvSpPr txBox="1">
            <a:spLocks/>
          </p:cNvSpPr>
          <p:nvPr/>
        </p:nvSpPr>
        <p:spPr>
          <a:xfrm>
            <a:off x="1921268" y="101030"/>
            <a:ext cx="3503488" cy="55242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3300" b="1" dirty="0">
                <a:cs typeface="+mj-cs"/>
              </a:rPr>
              <a:t>مراحل دورة حياة المنتج</a:t>
            </a:r>
          </a:p>
        </p:txBody>
      </p:sp>
    </p:spTree>
    <p:extLst>
      <p:ext uri="{BB962C8B-B14F-4D97-AF65-F5344CB8AC3E}">
        <p14:creationId xmlns:p14="http://schemas.microsoft.com/office/powerpoint/2010/main" val="1428550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1C2F791A-3ADA-4771-A9DB-0B7713738EB1}"/>
              </a:ext>
            </a:extLst>
          </p:cNvPr>
          <p:cNvSpPr txBox="1"/>
          <p:nvPr/>
        </p:nvSpPr>
        <p:spPr>
          <a:xfrm>
            <a:off x="2301410" y="643178"/>
            <a:ext cx="3123345" cy="5544531"/>
          </a:xfrm>
          <a:prstGeom prst="rect">
            <a:avLst/>
          </a:prstGeom>
          <a:noFill/>
        </p:spPr>
        <p:txBody>
          <a:bodyPr wrap="square">
            <a:spAutoFit/>
          </a:bodyPr>
          <a:lstStyle/>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توليد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فحص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واختبار مفهوم المنتج</a:t>
            </a:r>
          </a:p>
          <a:p>
            <a:pPr marL="0" marR="0" algn="just" rtl="1">
              <a:lnSpc>
                <a:spcPct val="150000"/>
              </a:lnSpc>
              <a:spcBef>
                <a:spcPts val="0"/>
              </a:spcBef>
              <a:spcAft>
                <a:spcPts val="1000"/>
              </a:spcAft>
            </a:pPr>
            <a:r>
              <a:rPr lang="ar-SA" sz="25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تطوير استراتيجية التسويق</a:t>
            </a:r>
            <a:endParaRPr lang="ar-SA" sz="25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تحليل الفكرة المختارة</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تطوير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اختبار السوق</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تجهيز المنتج للتداول</a:t>
            </a:r>
            <a:endParaRPr lang="en-US" sz="2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rrow: Striped Right 3">
            <a:extLst>
              <a:ext uri="{FF2B5EF4-FFF2-40B4-BE49-F238E27FC236}">
                <a16:creationId xmlns:a16="http://schemas.microsoft.com/office/drawing/2014/main" id="{F752259E-1A17-41E5-ABAE-F5307D492A98}"/>
              </a:ext>
            </a:extLst>
          </p:cNvPr>
          <p:cNvSpPr/>
          <p:nvPr/>
        </p:nvSpPr>
        <p:spPr>
          <a:xfrm>
            <a:off x="5917862" y="2866494"/>
            <a:ext cx="513761"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DFE2F22-B897-4DE6-9159-028FD58D0C9F}"/>
              </a:ext>
            </a:extLst>
          </p:cNvPr>
          <p:cNvCxnSpPr>
            <a:cxnSpLocks/>
          </p:cNvCxnSpPr>
          <p:nvPr/>
        </p:nvCxnSpPr>
        <p:spPr>
          <a:xfrm>
            <a:off x="5527498" y="924674"/>
            <a:ext cx="0" cy="51268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DEB89B0-568F-4779-A8AB-9B70B0E00701}"/>
              </a:ext>
            </a:extLst>
          </p:cNvPr>
          <p:cNvSpPr txBox="1"/>
          <p:nvPr/>
        </p:nvSpPr>
        <p:spPr>
          <a:xfrm>
            <a:off x="6664501" y="2219472"/>
            <a:ext cx="5376805"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000" dirty="0">
                <a:effectLst/>
                <a:ea typeface="Calibri" panose="020F0502020204030204" pitchFamily="34" charset="0"/>
                <a:cs typeface="Arial" panose="020B0604020202020204" pitchFamily="34" charset="0"/>
              </a:rPr>
              <a:t>تتم دراسة الجدوى التسويقية، وتوضع خطة للمنتج لتقديمه الى السوق، تتضمن هذه الخطة تحديد حجم السوق المستهدف، والحصة السوقية المتوقعة، والارباح المستهدفة عبر الزمن، واستراتيجيات الأسعار، والتوزيع، والترويج التي سيتم اعتمادها عبر الزمن، بالإضافة الى المبيعات والاهداف الربحية</a:t>
            </a:r>
            <a:endParaRPr lang="en-US" sz="2000" dirty="0"/>
          </a:p>
        </p:txBody>
      </p:sp>
      <p:sp>
        <p:nvSpPr>
          <p:cNvPr id="8" name="Title 1">
            <a:extLst>
              <a:ext uri="{FF2B5EF4-FFF2-40B4-BE49-F238E27FC236}">
                <a16:creationId xmlns:a16="http://schemas.microsoft.com/office/drawing/2014/main" id="{320BD93B-B5A5-4D28-AC3F-243973716248}"/>
              </a:ext>
            </a:extLst>
          </p:cNvPr>
          <p:cNvSpPr txBox="1">
            <a:spLocks/>
          </p:cNvSpPr>
          <p:nvPr/>
        </p:nvSpPr>
        <p:spPr>
          <a:xfrm>
            <a:off x="1921268" y="90756"/>
            <a:ext cx="3503488" cy="55242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3300" b="1" dirty="0">
                <a:cs typeface="+mj-cs"/>
              </a:rPr>
              <a:t>مراحل دورة حياة المنتج</a:t>
            </a:r>
          </a:p>
        </p:txBody>
      </p:sp>
    </p:spTree>
    <p:extLst>
      <p:ext uri="{BB962C8B-B14F-4D97-AF65-F5344CB8AC3E}">
        <p14:creationId xmlns:p14="http://schemas.microsoft.com/office/powerpoint/2010/main" val="3072862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1C2F791A-3ADA-4771-A9DB-0B7713738EB1}"/>
              </a:ext>
            </a:extLst>
          </p:cNvPr>
          <p:cNvSpPr txBox="1"/>
          <p:nvPr/>
        </p:nvSpPr>
        <p:spPr>
          <a:xfrm>
            <a:off x="2301410" y="643178"/>
            <a:ext cx="3123345" cy="5544531"/>
          </a:xfrm>
          <a:prstGeom prst="rect">
            <a:avLst/>
          </a:prstGeom>
          <a:noFill/>
        </p:spPr>
        <p:txBody>
          <a:bodyPr wrap="square">
            <a:spAutoFit/>
          </a:bodyPr>
          <a:lstStyle/>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توليد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فحص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واختبار مفهوم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استراتيجية التسويق</a:t>
            </a:r>
            <a:endParaRPr lang="ar-SA" sz="25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25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تحليل الفكرة المختارة</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تطوير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اختبار السوق</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تجهيز المنتج للتداول</a:t>
            </a:r>
            <a:endParaRPr lang="en-US" sz="2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rrow: Striped Right 3">
            <a:extLst>
              <a:ext uri="{FF2B5EF4-FFF2-40B4-BE49-F238E27FC236}">
                <a16:creationId xmlns:a16="http://schemas.microsoft.com/office/drawing/2014/main" id="{F752259E-1A17-41E5-ABAE-F5307D492A98}"/>
              </a:ext>
            </a:extLst>
          </p:cNvPr>
          <p:cNvSpPr/>
          <p:nvPr/>
        </p:nvSpPr>
        <p:spPr>
          <a:xfrm>
            <a:off x="5917862" y="3482940"/>
            <a:ext cx="513761"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DFE2F22-B897-4DE6-9159-028FD58D0C9F}"/>
              </a:ext>
            </a:extLst>
          </p:cNvPr>
          <p:cNvCxnSpPr>
            <a:cxnSpLocks/>
          </p:cNvCxnSpPr>
          <p:nvPr/>
        </p:nvCxnSpPr>
        <p:spPr>
          <a:xfrm>
            <a:off x="5527498" y="924674"/>
            <a:ext cx="0" cy="51268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9E45D93-2141-456F-8F7D-2742B1F1AFD6}"/>
              </a:ext>
            </a:extLst>
          </p:cNvPr>
          <p:cNvSpPr txBox="1"/>
          <p:nvPr/>
        </p:nvSpPr>
        <p:spPr>
          <a:xfrm>
            <a:off x="6664501" y="3020855"/>
            <a:ext cx="5376805"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000" dirty="0">
                <a:effectLst/>
                <a:ea typeface="Calibri" panose="020F0502020204030204" pitchFamily="34" charset="0"/>
                <a:cs typeface="Arial" panose="020B0604020202020204" pitchFamily="34" charset="0"/>
              </a:rPr>
              <a:t>يتم تقييم مدى جاذبية كل فكرة لمنتج وجدواه في تحقيق اهداف المنشأة الربحية. والتنبؤ بالمبيعات الكلية للمنتج، وتكاليف انتاجه، والارباح التي سيحققها، وهل تكفي قدرات المنشأة لإنتاجه؟، وكم هي التكاليف الاستثمارية اللازمة لإنتاج وتسويق المنتج.. وغيرها من القضايا</a:t>
            </a:r>
            <a:endParaRPr lang="en-US" sz="2000" dirty="0"/>
          </a:p>
        </p:txBody>
      </p:sp>
      <p:sp>
        <p:nvSpPr>
          <p:cNvPr id="8" name="Title 1">
            <a:extLst>
              <a:ext uri="{FF2B5EF4-FFF2-40B4-BE49-F238E27FC236}">
                <a16:creationId xmlns:a16="http://schemas.microsoft.com/office/drawing/2014/main" id="{C2E40C70-C502-44E1-97AC-E4240EC77AE5}"/>
              </a:ext>
            </a:extLst>
          </p:cNvPr>
          <p:cNvSpPr txBox="1">
            <a:spLocks/>
          </p:cNvSpPr>
          <p:nvPr/>
        </p:nvSpPr>
        <p:spPr>
          <a:xfrm>
            <a:off x="1921268" y="90756"/>
            <a:ext cx="3503488" cy="55242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3300" b="1" dirty="0">
                <a:cs typeface="+mj-cs"/>
              </a:rPr>
              <a:t>مراحل دورة حياة المنتج</a:t>
            </a:r>
          </a:p>
        </p:txBody>
      </p:sp>
    </p:spTree>
    <p:extLst>
      <p:ext uri="{BB962C8B-B14F-4D97-AF65-F5344CB8AC3E}">
        <p14:creationId xmlns:p14="http://schemas.microsoft.com/office/powerpoint/2010/main" val="1749422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1C2F791A-3ADA-4771-A9DB-0B7713738EB1}"/>
              </a:ext>
            </a:extLst>
          </p:cNvPr>
          <p:cNvSpPr txBox="1"/>
          <p:nvPr/>
        </p:nvSpPr>
        <p:spPr>
          <a:xfrm>
            <a:off x="2301410" y="643178"/>
            <a:ext cx="3123345" cy="5544531"/>
          </a:xfrm>
          <a:prstGeom prst="rect">
            <a:avLst/>
          </a:prstGeom>
          <a:noFill/>
        </p:spPr>
        <p:txBody>
          <a:bodyPr wrap="square">
            <a:spAutoFit/>
          </a:bodyPr>
          <a:lstStyle/>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توليد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فحص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واختبار مفهوم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استراتيجية التسويق</a:t>
            </a:r>
            <a:endParaRPr lang="ar-SA" sz="25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تحليل الفكرة المختارة</a:t>
            </a:r>
          </a:p>
          <a:p>
            <a:pPr marL="0" marR="0" algn="just" rtl="1">
              <a:lnSpc>
                <a:spcPct val="150000"/>
              </a:lnSpc>
              <a:spcBef>
                <a:spcPts val="0"/>
              </a:spcBef>
              <a:spcAft>
                <a:spcPts val="1000"/>
              </a:spcAft>
            </a:pPr>
            <a:r>
              <a:rPr lang="ar-SA" sz="2500" b="1" dirty="0">
                <a:solidFill>
                  <a:srgbClr val="C00000"/>
                </a:solidFill>
                <a:latin typeface="Calibri" panose="020F0502020204030204" pitchFamily="34" charset="0"/>
                <a:ea typeface="Calibri" panose="020F0502020204030204" pitchFamily="34" charset="0"/>
                <a:cs typeface="Arial" panose="020B0604020202020204" pitchFamily="34" charset="0"/>
              </a:rPr>
              <a:t>تطوير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اختبار السوق</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تجهيز المنتج للتداول</a:t>
            </a:r>
            <a:endParaRPr lang="en-US" sz="2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rrow: Striped Right 3">
            <a:extLst>
              <a:ext uri="{FF2B5EF4-FFF2-40B4-BE49-F238E27FC236}">
                <a16:creationId xmlns:a16="http://schemas.microsoft.com/office/drawing/2014/main" id="{F752259E-1A17-41E5-ABAE-F5307D492A98}"/>
              </a:ext>
            </a:extLst>
          </p:cNvPr>
          <p:cNvSpPr/>
          <p:nvPr/>
        </p:nvSpPr>
        <p:spPr>
          <a:xfrm>
            <a:off x="5917862" y="4171310"/>
            <a:ext cx="513761"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DFE2F22-B897-4DE6-9159-028FD58D0C9F}"/>
              </a:ext>
            </a:extLst>
          </p:cNvPr>
          <p:cNvCxnSpPr>
            <a:cxnSpLocks/>
          </p:cNvCxnSpPr>
          <p:nvPr/>
        </p:nvCxnSpPr>
        <p:spPr>
          <a:xfrm>
            <a:off x="5527498" y="924674"/>
            <a:ext cx="0" cy="51268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0AF3CDE-9984-4F77-A002-7D4504499CE9}"/>
              </a:ext>
            </a:extLst>
          </p:cNvPr>
          <p:cNvSpPr txBox="1"/>
          <p:nvPr/>
        </p:nvSpPr>
        <p:spPr>
          <a:xfrm>
            <a:off x="6664501" y="3411273"/>
            <a:ext cx="5376805"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000" dirty="0">
                <a:effectLst/>
                <a:ea typeface="Calibri" panose="020F0502020204030204" pitchFamily="34" charset="0"/>
                <a:cs typeface="Arial" panose="020B0604020202020204" pitchFamily="34" charset="0"/>
              </a:rPr>
              <a:t>يتم تجهيزه وتحديد مواصفاته من وجهة نظر المستهلك وظروف استخدامه، وكيفية انتاجه من الناحية الفنية، وإصدار التصميم الاولي، الذي يحتاج تطويره عدة مرات خلال فترة زمنية تطول او تقصر. وعندما يكون جاهزا، يتم اختباره داخليا من قبل الموظفين المعنيين، وخارجيا من قبل بعض المستهلكين، واجراء التعديلات اللازمة بناء على ذلك. بحيث يتم اجراء الاختبارات التسويقية، والاستعداد لإنتاجه فنيا وتجاريا</a:t>
            </a:r>
            <a:endParaRPr lang="en-US" sz="2000" dirty="0"/>
          </a:p>
        </p:txBody>
      </p:sp>
      <p:sp>
        <p:nvSpPr>
          <p:cNvPr id="8" name="Title 1">
            <a:extLst>
              <a:ext uri="{FF2B5EF4-FFF2-40B4-BE49-F238E27FC236}">
                <a16:creationId xmlns:a16="http://schemas.microsoft.com/office/drawing/2014/main" id="{1B92517B-CBD6-48F8-BBFB-AACB8CE24CF6}"/>
              </a:ext>
            </a:extLst>
          </p:cNvPr>
          <p:cNvSpPr txBox="1">
            <a:spLocks/>
          </p:cNvSpPr>
          <p:nvPr/>
        </p:nvSpPr>
        <p:spPr>
          <a:xfrm>
            <a:off x="1921268" y="90756"/>
            <a:ext cx="3503488" cy="55242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3300" b="1" dirty="0">
                <a:cs typeface="+mj-cs"/>
              </a:rPr>
              <a:t>مراحل دورة حياة المنتج</a:t>
            </a:r>
          </a:p>
        </p:txBody>
      </p:sp>
    </p:spTree>
    <p:extLst>
      <p:ext uri="{BB962C8B-B14F-4D97-AF65-F5344CB8AC3E}">
        <p14:creationId xmlns:p14="http://schemas.microsoft.com/office/powerpoint/2010/main" val="2529320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1C2F791A-3ADA-4771-A9DB-0B7713738EB1}"/>
              </a:ext>
            </a:extLst>
          </p:cNvPr>
          <p:cNvSpPr txBox="1"/>
          <p:nvPr/>
        </p:nvSpPr>
        <p:spPr>
          <a:xfrm>
            <a:off x="2301410" y="643178"/>
            <a:ext cx="3123345" cy="5544531"/>
          </a:xfrm>
          <a:prstGeom prst="rect">
            <a:avLst/>
          </a:prstGeom>
          <a:noFill/>
        </p:spPr>
        <p:txBody>
          <a:bodyPr wrap="square">
            <a:spAutoFit/>
          </a:bodyPr>
          <a:lstStyle/>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توليد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فحص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واختبار مفهوم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استراتيجية التسويق</a:t>
            </a:r>
            <a:endParaRPr lang="ar-SA" sz="25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تحليل الفكرة المختارة</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تطوير المنتج</a:t>
            </a:r>
          </a:p>
          <a:p>
            <a:pPr marL="0" marR="0" algn="just" rtl="1">
              <a:lnSpc>
                <a:spcPct val="150000"/>
              </a:lnSpc>
              <a:spcBef>
                <a:spcPts val="0"/>
              </a:spcBef>
              <a:spcAft>
                <a:spcPts val="1000"/>
              </a:spcAft>
            </a:pPr>
            <a:r>
              <a:rPr lang="ar-SA" sz="25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اختبار السوق</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تجهيز المنتج للتداول</a:t>
            </a:r>
            <a:endParaRPr lang="en-US" sz="2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rrow: Striped Right 3">
            <a:extLst>
              <a:ext uri="{FF2B5EF4-FFF2-40B4-BE49-F238E27FC236}">
                <a16:creationId xmlns:a16="http://schemas.microsoft.com/office/drawing/2014/main" id="{F752259E-1A17-41E5-ABAE-F5307D492A98}"/>
              </a:ext>
            </a:extLst>
          </p:cNvPr>
          <p:cNvSpPr/>
          <p:nvPr/>
        </p:nvSpPr>
        <p:spPr>
          <a:xfrm>
            <a:off x="5917862" y="4890499"/>
            <a:ext cx="513761"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DFE2F22-B897-4DE6-9159-028FD58D0C9F}"/>
              </a:ext>
            </a:extLst>
          </p:cNvPr>
          <p:cNvCxnSpPr>
            <a:cxnSpLocks/>
          </p:cNvCxnSpPr>
          <p:nvPr/>
        </p:nvCxnSpPr>
        <p:spPr>
          <a:xfrm>
            <a:off x="5527498" y="924674"/>
            <a:ext cx="0" cy="51268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75E1F5-4DBF-44E7-A0D6-F8C3ACF3F262}"/>
              </a:ext>
            </a:extLst>
          </p:cNvPr>
          <p:cNvSpPr txBox="1"/>
          <p:nvPr/>
        </p:nvSpPr>
        <p:spPr>
          <a:xfrm>
            <a:off x="6664501" y="4007173"/>
            <a:ext cx="5376805" cy="25545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000" dirty="0">
                <a:effectLst/>
                <a:ea typeface="Calibri" panose="020F0502020204030204" pitchFamily="34" charset="0"/>
                <a:cs typeface="Arial" panose="020B0604020202020204" pitchFamily="34" charset="0"/>
              </a:rPr>
              <a:t>تقوم الإدارة بتسمية المنتج وتحديد شكل تغليفه، وتضعه ضمن اختبار السوق. حيث تحدد عدد واي المدن سيتم اختباره فيها، والفترة الزمنية، وكيفية جمع المعلومات حول توجهات المستهلكين واستخداماتهم، ودرجة الاشباع الذي يحققه المنتج. </a:t>
            </a:r>
            <a:r>
              <a:rPr lang="ar-SA" sz="2000" dirty="0">
                <a:ea typeface="Calibri" panose="020F0502020204030204" pitchFamily="34" charset="0"/>
                <a:cs typeface="Arial" panose="020B0604020202020204" pitchFamily="34" charset="0"/>
              </a:rPr>
              <a:t>و</a:t>
            </a:r>
            <a:r>
              <a:rPr lang="ar-SA" sz="2000" dirty="0">
                <a:effectLst/>
                <a:ea typeface="Calibri" panose="020F0502020204030204" pitchFamily="34" charset="0"/>
                <a:cs typeface="Arial" panose="020B0604020202020204" pitchFamily="34" charset="0"/>
              </a:rPr>
              <a:t>يتم اتخاذ قرار بناء على التعرف والتعلم من </a:t>
            </a:r>
            <a:r>
              <a:rPr lang="ar-SA" sz="2000" dirty="0" err="1">
                <a:effectLst/>
                <a:ea typeface="Calibri" panose="020F0502020204030204" pitchFamily="34" charset="0"/>
                <a:cs typeface="Arial" panose="020B0604020202020204" pitchFamily="34" charset="0"/>
              </a:rPr>
              <a:t>ردات</a:t>
            </a:r>
            <a:r>
              <a:rPr lang="ar-SA" sz="2000" dirty="0">
                <a:effectLst/>
                <a:ea typeface="Calibri" panose="020F0502020204030204" pitchFamily="34" charset="0"/>
                <a:cs typeface="Arial" panose="020B0604020202020204" pitchFamily="34" charset="0"/>
              </a:rPr>
              <a:t> فعل السوق، والمستهلكين، والمتعاملين بالمنتج، من حيث تداوله واستخدامه وإعادة شراؤه. عندها نستطيع الإجابة عن سؤال هل مبيعات المنتج تتوافق مع توقعاتنا؟ </a:t>
            </a:r>
            <a:endParaRPr lang="en-US" sz="2000" dirty="0"/>
          </a:p>
        </p:txBody>
      </p:sp>
      <p:sp>
        <p:nvSpPr>
          <p:cNvPr id="8" name="Title 1">
            <a:extLst>
              <a:ext uri="{FF2B5EF4-FFF2-40B4-BE49-F238E27FC236}">
                <a16:creationId xmlns:a16="http://schemas.microsoft.com/office/drawing/2014/main" id="{A6F88A9A-C39D-48C4-A523-36A9C0D6CD48}"/>
              </a:ext>
            </a:extLst>
          </p:cNvPr>
          <p:cNvSpPr txBox="1">
            <a:spLocks/>
          </p:cNvSpPr>
          <p:nvPr/>
        </p:nvSpPr>
        <p:spPr>
          <a:xfrm>
            <a:off x="1921268" y="101030"/>
            <a:ext cx="3503488" cy="55242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3300" b="1" dirty="0">
                <a:cs typeface="+mj-cs"/>
              </a:rPr>
              <a:t>مراحل دورة حياة المنتج</a:t>
            </a:r>
          </a:p>
        </p:txBody>
      </p:sp>
    </p:spTree>
    <p:extLst>
      <p:ext uri="{BB962C8B-B14F-4D97-AF65-F5344CB8AC3E}">
        <p14:creationId xmlns:p14="http://schemas.microsoft.com/office/powerpoint/2010/main" val="1095212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1C2F791A-3ADA-4771-A9DB-0B7713738EB1}"/>
              </a:ext>
            </a:extLst>
          </p:cNvPr>
          <p:cNvSpPr txBox="1"/>
          <p:nvPr/>
        </p:nvSpPr>
        <p:spPr>
          <a:xfrm>
            <a:off x="2301410" y="643178"/>
            <a:ext cx="3123345" cy="5544531"/>
          </a:xfrm>
          <a:prstGeom prst="rect">
            <a:avLst/>
          </a:prstGeom>
          <a:noFill/>
        </p:spPr>
        <p:txBody>
          <a:bodyPr wrap="square">
            <a:spAutoFit/>
          </a:bodyPr>
          <a:lstStyle/>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توليد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فحص الافكار</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واختبار مفهوم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تطوير استراتيجية التسويق</a:t>
            </a:r>
            <a:endParaRPr lang="ar-SA" sz="25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تحليل الفكرة المختارة</a:t>
            </a:r>
          </a:p>
          <a:p>
            <a:pPr marL="0" marR="0" algn="just" rtl="1">
              <a:lnSpc>
                <a:spcPct val="150000"/>
              </a:lnSpc>
              <a:spcBef>
                <a:spcPts val="0"/>
              </a:spcBef>
              <a:spcAft>
                <a:spcPts val="1000"/>
              </a:spcAft>
            </a:pPr>
            <a:r>
              <a:rPr lang="ar-SA" sz="2500" b="1" dirty="0">
                <a:solidFill>
                  <a:schemeClr val="tx1"/>
                </a:solidFill>
                <a:latin typeface="Calibri" panose="020F0502020204030204" pitchFamily="34" charset="0"/>
                <a:ea typeface="Calibri" panose="020F0502020204030204" pitchFamily="34" charset="0"/>
                <a:cs typeface="Arial" panose="020B0604020202020204" pitchFamily="34" charset="0"/>
              </a:rPr>
              <a:t>تطوير المنتج</a:t>
            </a:r>
          </a:p>
          <a:p>
            <a:pPr marL="0" marR="0" algn="just" rtl="1">
              <a:lnSpc>
                <a:spcPct val="150000"/>
              </a:lnSpc>
              <a:spcBef>
                <a:spcPts val="0"/>
              </a:spcBef>
              <a:spcAft>
                <a:spcPts val="1000"/>
              </a:spcAft>
            </a:pPr>
            <a:r>
              <a:rPr lang="ar-SA" sz="2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اختبار السوق</a:t>
            </a:r>
          </a:p>
          <a:p>
            <a:pPr marL="0" marR="0" algn="just" rtl="1">
              <a:lnSpc>
                <a:spcPct val="150000"/>
              </a:lnSpc>
              <a:spcBef>
                <a:spcPts val="0"/>
              </a:spcBef>
              <a:spcAft>
                <a:spcPts val="1000"/>
              </a:spcAft>
            </a:pPr>
            <a:r>
              <a:rPr lang="ar-SA" sz="2500" b="1" dirty="0">
                <a:solidFill>
                  <a:srgbClr val="C00000"/>
                </a:solidFill>
                <a:latin typeface="Calibri" panose="020F0502020204030204" pitchFamily="34" charset="0"/>
                <a:ea typeface="Calibri" panose="020F0502020204030204" pitchFamily="34" charset="0"/>
                <a:cs typeface="Arial" panose="020B0604020202020204" pitchFamily="34" charset="0"/>
              </a:rPr>
              <a:t>تجهيز المنتج للتداول</a:t>
            </a:r>
            <a:endParaRPr lang="en-US" sz="25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rrow: Striped Right 3">
            <a:extLst>
              <a:ext uri="{FF2B5EF4-FFF2-40B4-BE49-F238E27FC236}">
                <a16:creationId xmlns:a16="http://schemas.microsoft.com/office/drawing/2014/main" id="{F752259E-1A17-41E5-ABAE-F5307D492A98}"/>
              </a:ext>
            </a:extLst>
          </p:cNvPr>
          <p:cNvSpPr/>
          <p:nvPr/>
        </p:nvSpPr>
        <p:spPr>
          <a:xfrm>
            <a:off x="5917862" y="5558316"/>
            <a:ext cx="513761"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DFE2F22-B897-4DE6-9159-028FD58D0C9F}"/>
              </a:ext>
            </a:extLst>
          </p:cNvPr>
          <p:cNvCxnSpPr>
            <a:cxnSpLocks/>
          </p:cNvCxnSpPr>
          <p:nvPr/>
        </p:nvCxnSpPr>
        <p:spPr>
          <a:xfrm>
            <a:off x="5527498" y="924674"/>
            <a:ext cx="0" cy="51268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75152F-753D-4DC6-A6DB-5C893725B5AC}"/>
              </a:ext>
            </a:extLst>
          </p:cNvPr>
          <p:cNvSpPr txBox="1"/>
          <p:nvPr/>
        </p:nvSpPr>
        <p:spPr>
          <a:xfrm>
            <a:off x="6664501" y="5065408"/>
            <a:ext cx="5376805"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000" dirty="0">
                <a:effectLst/>
                <a:ea typeface="Calibri" panose="020F0502020204030204" pitchFamily="34" charset="0"/>
                <a:cs typeface="Arial" panose="020B0604020202020204" pitchFamily="34" charset="0"/>
              </a:rPr>
              <a:t>بعد الاسترشاد بنتائج الاختبارات التسويقية يتم تصميم المزيج التسويقي للمنتج بصورته المعدلة من حيث: التغليف، والاسم والعلامة التجارية، والأسعار، ومنافذ التوزيع، والمزيج الترويجي المناسب، وتوقيت اطلاقه وغيرها. من اجل اطلاقه في السوق لتبدأ دورة حياته الحقيقية</a:t>
            </a:r>
            <a:endParaRPr lang="en-US" sz="2000" dirty="0"/>
          </a:p>
        </p:txBody>
      </p:sp>
      <p:sp>
        <p:nvSpPr>
          <p:cNvPr id="8" name="Title 1">
            <a:extLst>
              <a:ext uri="{FF2B5EF4-FFF2-40B4-BE49-F238E27FC236}">
                <a16:creationId xmlns:a16="http://schemas.microsoft.com/office/drawing/2014/main" id="{8241FA42-BAC8-4E96-8929-C59CF945E04E}"/>
              </a:ext>
            </a:extLst>
          </p:cNvPr>
          <p:cNvSpPr txBox="1">
            <a:spLocks/>
          </p:cNvSpPr>
          <p:nvPr/>
        </p:nvSpPr>
        <p:spPr>
          <a:xfrm>
            <a:off x="1921268" y="90756"/>
            <a:ext cx="3503488" cy="55242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3300" b="1" dirty="0">
                <a:cs typeface="+mj-cs"/>
              </a:rPr>
              <a:t>مراحل دورة حياة المنتج</a:t>
            </a:r>
          </a:p>
        </p:txBody>
      </p:sp>
    </p:spTree>
    <p:extLst>
      <p:ext uri="{BB962C8B-B14F-4D97-AF65-F5344CB8AC3E}">
        <p14:creationId xmlns:p14="http://schemas.microsoft.com/office/powerpoint/2010/main" val="678465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971356"/>
          </a:xfrm>
          <a:prstGeom prst="rect">
            <a:avLst/>
          </a:prstGeom>
          <a:noFill/>
        </p:spPr>
        <p:txBody>
          <a:bodyPr wrap="square">
            <a:spAutoFit/>
          </a:bodyPr>
          <a:lstStyle/>
          <a:p>
            <a:pPr marR="0" lvl="0" algn="r" rtl="1">
              <a:lnSpc>
                <a:spcPct val="115000"/>
              </a:lnSpc>
              <a:spcBef>
                <a:spcPts val="2400"/>
              </a:spcBef>
              <a:spcAft>
                <a:spcPts val="0"/>
              </a:spcAft>
            </a:pPr>
            <a:r>
              <a:rPr lang="ar-SA" sz="5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9.	الابداع في تصميم المنتج</a:t>
            </a:r>
          </a:p>
        </p:txBody>
      </p:sp>
    </p:spTree>
    <p:extLst>
      <p:ext uri="{BB962C8B-B14F-4D97-AF65-F5344CB8AC3E}">
        <p14:creationId xmlns:p14="http://schemas.microsoft.com/office/powerpoint/2010/main" val="2330116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23C0181B-C168-448F-A68E-3DCFADC28532}"/>
              </a:ext>
            </a:extLst>
          </p:cNvPr>
          <p:cNvSpPr txBox="1"/>
          <p:nvPr/>
        </p:nvSpPr>
        <p:spPr>
          <a:xfrm>
            <a:off x="3059986" y="4097825"/>
            <a:ext cx="8087474" cy="1839286"/>
          </a:xfrm>
          <a:prstGeom prst="rect">
            <a:avLst/>
          </a:prstGeom>
          <a:noFill/>
        </p:spPr>
        <p:txBody>
          <a:bodyPr wrap="square" rtlCol="0">
            <a:spAutoFit/>
          </a:bodyPr>
          <a:lstStyle/>
          <a:p>
            <a:pPr marL="228600" marR="0" algn="ctr" rtl="1">
              <a:lnSpc>
                <a:spcPct val="115000"/>
              </a:lnSpc>
              <a:spcBef>
                <a:spcPts val="0"/>
              </a:spcBef>
              <a:spcAft>
                <a:spcPts val="1000"/>
              </a:spcAft>
            </a:pPr>
            <a:r>
              <a:rPr lang="ar-SA" sz="2000" b="1" dirty="0">
                <a:effectLst/>
                <a:latin typeface="Calibri" panose="020F0502020204030204" pitchFamily="34" charset="0"/>
                <a:ea typeface="Calibri" panose="020F0502020204030204" pitchFamily="34" charset="0"/>
                <a:cs typeface="Arial" panose="020B0604020202020204" pitchFamily="34" charset="0"/>
              </a:rPr>
              <a:t>يعرف الابداع على أنه القدرة على جمع  ودمج المعلومات بطرق تؤدي اٍلى أفكار جديدة، حيث تساعدك هذه الأفكار الجديدة الى تصميم وإنتاج سلع وخدمات مبتكَرة. بينما ومن أجل تحقيق الابتكار، يجب أن يكون فريق المصممين منفتحين ومتعاونين. فسلوكياتهم كمبتكرين تكمن في الشعور بالراحة  واليقين وإدارة التغييرات. فهم فضوليون ومتفائلون لأنهم يجرؤون على المجازفة. ويسعون الى الافضل والكمال دائما</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F66C5D5A-9C46-496D-BEE8-1B405259655B}"/>
              </a:ext>
            </a:extLst>
          </p:cNvPr>
          <p:cNvSpPr txBox="1">
            <a:spLocks/>
          </p:cNvSpPr>
          <p:nvPr/>
        </p:nvSpPr>
        <p:spPr>
          <a:xfrm>
            <a:off x="2525731" y="178264"/>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rtl="1"/>
            <a:r>
              <a:rPr lang="ar-SA" sz="4000" b="1" dirty="0">
                <a:cs typeface="+mj-cs"/>
              </a:rPr>
              <a:t>الابداع والابتكار</a:t>
            </a:r>
          </a:p>
        </p:txBody>
      </p:sp>
      <p:pic>
        <p:nvPicPr>
          <p:cNvPr id="5" name="Picture 4">
            <a:extLst>
              <a:ext uri="{FF2B5EF4-FFF2-40B4-BE49-F238E27FC236}">
                <a16:creationId xmlns:a16="http://schemas.microsoft.com/office/drawing/2014/main" id="{BE64234C-F0F0-4615-871E-EBA2889ED6D9}"/>
              </a:ext>
            </a:extLst>
          </p:cNvPr>
          <p:cNvPicPr>
            <a:picLocks noChangeAspect="1"/>
          </p:cNvPicPr>
          <p:nvPr/>
        </p:nvPicPr>
        <p:blipFill>
          <a:blip r:embed="rId4"/>
          <a:stretch>
            <a:fillRect/>
          </a:stretch>
        </p:blipFill>
        <p:spPr>
          <a:xfrm>
            <a:off x="5112247" y="1333166"/>
            <a:ext cx="3982953" cy="2601768"/>
          </a:xfrm>
          <a:prstGeom prst="rect">
            <a:avLst/>
          </a:prstGeom>
        </p:spPr>
      </p:pic>
    </p:spTree>
    <p:extLst>
      <p:ext uri="{BB962C8B-B14F-4D97-AF65-F5344CB8AC3E}">
        <p14:creationId xmlns:p14="http://schemas.microsoft.com/office/powerpoint/2010/main" val="2620960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23C0181B-C168-448F-A68E-3DCFADC28532}"/>
              </a:ext>
            </a:extLst>
          </p:cNvPr>
          <p:cNvSpPr txBox="1"/>
          <p:nvPr/>
        </p:nvSpPr>
        <p:spPr>
          <a:xfrm>
            <a:off x="3059986" y="4097825"/>
            <a:ext cx="8087474" cy="2193229"/>
          </a:xfrm>
          <a:prstGeom prst="rect">
            <a:avLst/>
          </a:prstGeom>
          <a:noFill/>
        </p:spPr>
        <p:txBody>
          <a:bodyPr wrap="square" rtlCol="0">
            <a:spAutoFit/>
          </a:bodyPr>
          <a:lstStyle/>
          <a:p>
            <a:pPr marL="228600" marR="0" algn="ctr" rtl="1">
              <a:lnSpc>
                <a:spcPct val="115000"/>
              </a:lnSpc>
              <a:spcBef>
                <a:spcPts val="0"/>
              </a:spcBef>
              <a:spcAft>
                <a:spcPts val="1000"/>
              </a:spcAft>
            </a:pPr>
            <a:r>
              <a:rPr lang="ar-SA" sz="2000" b="1" dirty="0">
                <a:effectLst/>
                <a:latin typeface="Calibri" panose="020F0502020204030204" pitchFamily="34" charset="0"/>
                <a:ea typeface="Calibri" panose="020F0502020204030204" pitchFamily="34" charset="0"/>
                <a:cs typeface="Arial" panose="020B0604020202020204" pitchFamily="34" charset="0"/>
              </a:rPr>
              <a:t>إذا كان لديك اجتماع لطرح الأفكار وحلمت بالعشرات من الأفكار الجديدة، فهذا يعني أنك قد أظهرت إبداعًا، ولكن لا يوجد ابتكار حتى يتم تنفيذ شيء ما. فالابتكار يمكن ان يكمن ببعض التعديلات الصغيرة البسيطة على التصميمات. حيث يساهم كل من الإبداع والابتكار الى تغذية التصميم بشكل عام وذلك من خلال تلبية الاحتياجات الفريدة في الأسواق، فالتميز يكون بالتصميم الذي يتطور مع تطور المستهلكين ورغباتهم واحتياجاتهم والابداع والابتكار هما للحفاظ على ديناميكية وحيوية التصميم.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F66C5D5A-9C46-496D-BEE8-1B405259655B}"/>
              </a:ext>
            </a:extLst>
          </p:cNvPr>
          <p:cNvSpPr txBox="1">
            <a:spLocks/>
          </p:cNvSpPr>
          <p:nvPr/>
        </p:nvSpPr>
        <p:spPr>
          <a:xfrm>
            <a:off x="2525731" y="178264"/>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rtl="1"/>
            <a:r>
              <a:rPr lang="ar-SA" sz="4000" b="1" dirty="0">
                <a:cs typeface="+mj-cs"/>
              </a:rPr>
              <a:t>الابداع والابتكار</a:t>
            </a:r>
          </a:p>
        </p:txBody>
      </p:sp>
      <p:pic>
        <p:nvPicPr>
          <p:cNvPr id="5" name="Picture 4">
            <a:extLst>
              <a:ext uri="{FF2B5EF4-FFF2-40B4-BE49-F238E27FC236}">
                <a16:creationId xmlns:a16="http://schemas.microsoft.com/office/drawing/2014/main" id="{BE64234C-F0F0-4615-871E-EBA2889ED6D9}"/>
              </a:ext>
            </a:extLst>
          </p:cNvPr>
          <p:cNvPicPr>
            <a:picLocks noChangeAspect="1"/>
          </p:cNvPicPr>
          <p:nvPr/>
        </p:nvPicPr>
        <p:blipFill>
          <a:blip r:embed="rId4"/>
          <a:stretch>
            <a:fillRect/>
          </a:stretch>
        </p:blipFill>
        <p:spPr>
          <a:xfrm>
            <a:off x="5112247" y="1333166"/>
            <a:ext cx="3982953" cy="2601768"/>
          </a:xfrm>
          <a:prstGeom prst="rect">
            <a:avLst/>
          </a:prstGeom>
        </p:spPr>
      </p:pic>
    </p:spTree>
    <p:extLst>
      <p:ext uri="{BB962C8B-B14F-4D97-AF65-F5344CB8AC3E}">
        <p14:creationId xmlns:p14="http://schemas.microsoft.com/office/powerpoint/2010/main" val="1796165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971356"/>
          </a:xfrm>
          <a:prstGeom prst="rect">
            <a:avLst/>
          </a:prstGeom>
          <a:noFill/>
        </p:spPr>
        <p:txBody>
          <a:bodyPr wrap="square">
            <a:spAutoFit/>
          </a:bodyPr>
          <a:lstStyle/>
          <a:p>
            <a:pPr marR="0" lvl="0" algn="r" rtl="1">
              <a:lnSpc>
                <a:spcPct val="115000"/>
              </a:lnSpc>
              <a:spcBef>
                <a:spcPts val="2400"/>
              </a:spcBef>
              <a:spcAft>
                <a:spcPts val="0"/>
              </a:spcAft>
            </a:pPr>
            <a:r>
              <a:rPr lang="ar-SA" sz="54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10.  </a:t>
            </a:r>
            <a:r>
              <a:rPr lang="ar-SA" sz="5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أخطاء تصميم المنتج</a:t>
            </a:r>
          </a:p>
        </p:txBody>
      </p:sp>
    </p:spTree>
    <p:extLst>
      <p:ext uri="{BB962C8B-B14F-4D97-AF65-F5344CB8AC3E}">
        <p14:creationId xmlns:p14="http://schemas.microsoft.com/office/powerpoint/2010/main" val="64533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DFC564F6-98B4-4A17-A4A1-C4106A59EFC1}"/>
              </a:ext>
            </a:extLst>
          </p:cNvPr>
          <p:cNvSpPr txBox="1"/>
          <p:nvPr/>
        </p:nvSpPr>
        <p:spPr>
          <a:xfrm>
            <a:off x="2926423" y="4045437"/>
            <a:ext cx="8087474" cy="1391150"/>
          </a:xfrm>
          <a:prstGeom prst="rect">
            <a:avLst/>
          </a:prstGeom>
          <a:noFill/>
        </p:spPr>
        <p:txBody>
          <a:bodyPr wrap="square" rtlCol="0">
            <a:spAutoFit/>
          </a:bodyPr>
          <a:lstStyle/>
          <a:p>
            <a:pPr marL="228600" marR="0" algn="ctr" rtl="1">
              <a:lnSpc>
                <a:spcPct val="115000"/>
              </a:lnSpc>
              <a:spcBef>
                <a:spcPts val="0"/>
              </a:spcBef>
              <a:spcAft>
                <a:spcPts val="1000"/>
              </a:spcAft>
            </a:pPr>
            <a:r>
              <a:rPr lang="ar-SA" sz="2500" b="1" dirty="0">
                <a:effectLst/>
                <a:latin typeface="Calibri" panose="020F0502020204030204" pitchFamily="34" charset="0"/>
                <a:ea typeface="Calibri" panose="020F0502020204030204" pitchFamily="34" charset="0"/>
                <a:cs typeface="Arial" panose="020B0604020202020204" pitchFamily="34" charset="0"/>
              </a:rPr>
              <a:t>العملية التي ينتج عنها انشاء سلعة او خدمة، تتضمن خصائص ووظائف واشكال محددة، تمكن المنشأة من تلبية احتياجات فئات المستهلكين، ضمن نطاق سوق معين. </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rtl="1"/>
            <a:r>
              <a:rPr lang="ar-SA" sz="4000" b="1" dirty="0">
                <a:cs typeface="+mj-cs"/>
              </a:rPr>
              <a:t>مفهوم تصميم المنتج</a:t>
            </a:r>
          </a:p>
        </p:txBody>
      </p:sp>
      <p:pic>
        <p:nvPicPr>
          <p:cNvPr id="2050" name="Picture 2" descr="تصميم المنتجات الصناعية - أهميته والمحتوى الدراسي وأهم مجالات العمل -  الفروع الجامعية">
            <a:extLst>
              <a:ext uri="{FF2B5EF4-FFF2-40B4-BE49-F238E27FC236}">
                <a16:creationId xmlns:a16="http://schemas.microsoft.com/office/drawing/2014/main" id="{732561E0-B73D-4963-8FB9-61F5DF34D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702" y="1581676"/>
            <a:ext cx="3971282" cy="214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83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itle 1">
            <a:extLst>
              <a:ext uri="{FF2B5EF4-FFF2-40B4-BE49-F238E27FC236}">
                <a16:creationId xmlns:a16="http://schemas.microsoft.com/office/drawing/2014/main" id="{EB963C3D-4AD4-40A9-8540-7BC173D361B9}"/>
              </a:ext>
            </a:extLst>
          </p:cNvPr>
          <p:cNvSpPr txBox="1">
            <a:spLocks/>
          </p:cNvSpPr>
          <p:nvPr/>
        </p:nvSpPr>
        <p:spPr>
          <a:xfrm>
            <a:off x="3359649" y="228600"/>
            <a:ext cx="8351175" cy="71596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solidFill>
                  <a:schemeClr val="tx1"/>
                </a:solidFill>
                <a:cs typeface="+mj-cs"/>
              </a:rPr>
              <a:t>لماذا تصميم المنتج؟</a:t>
            </a:r>
            <a:endParaRPr lang="en-US" sz="4000" b="1" dirty="0">
              <a:solidFill>
                <a:schemeClr val="tx1"/>
              </a:solidFill>
              <a:cs typeface="+mj-cs"/>
            </a:endParaRPr>
          </a:p>
        </p:txBody>
      </p:sp>
      <p:sp>
        <p:nvSpPr>
          <p:cNvPr id="6" name="TextBox 5">
            <a:extLst>
              <a:ext uri="{FF2B5EF4-FFF2-40B4-BE49-F238E27FC236}">
                <a16:creationId xmlns:a16="http://schemas.microsoft.com/office/drawing/2014/main" id="{DC26482A-BF1D-49CC-973C-6CA29E628EB9}"/>
              </a:ext>
            </a:extLst>
          </p:cNvPr>
          <p:cNvSpPr txBox="1"/>
          <p:nvPr/>
        </p:nvSpPr>
        <p:spPr>
          <a:xfrm>
            <a:off x="4345969" y="2260315"/>
            <a:ext cx="7037797" cy="3016210"/>
          </a:xfrm>
          <a:prstGeom prst="rect">
            <a:avLst/>
          </a:prstGeom>
          <a:noFill/>
        </p:spPr>
        <p:txBody>
          <a:bodyPr wrap="square" rtlCol="0">
            <a:spAutoFit/>
          </a:bodyPr>
          <a:lstStyle/>
          <a:p>
            <a:pPr marL="285750" marR="0" indent="-285750" algn="r" rtl="1">
              <a:spcBef>
                <a:spcPts val="1200"/>
              </a:spcBef>
              <a:spcAft>
                <a:spcPts val="0"/>
              </a:spcAft>
              <a:buFont typeface="Wingdings" panose="05000000000000000000" pitchFamily="2" charset="2"/>
              <a:buChar char="ü"/>
            </a:pPr>
            <a:r>
              <a:rPr lang="en-US" sz="3000" b="1" dirty="0" err="1">
                <a:effectLst/>
                <a:latin typeface="Arial" panose="020B0604020202020204" pitchFamily="34" charset="0"/>
                <a:ea typeface="Calibri" panose="020F0502020204030204" pitchFamily="34" charset="0"/>
                <a:cs typeface="Arial" panose="020B0604020202020204" pitchFamily="34" charset="0"/>
              </a:rPr>
              <a:t>العمل</a:t>
            </a:r>
            <a:r>
              <a:rPr lang="en-US" sz="3000" b="1" dirty="0">
                <a:effectLst/>
                <a:latin typeface="Arial" panose="020B0604020202020204" pitchFamily="34" charset="0"/>
                <a:ea typeface="Calibri" panose="020F0502020204030204" pitchFamily="34" charset="0"/>
                <a:cs typeface="Arial" panose="020B0604020202020204" pitchFamily="34" charset="0"/>
              </a:rPr>
              <a:t> </a:t>
            </a:r>
            <a:r>
              <a:rPr lang="en-US" sz="3000" b="1" dirty="0" err="1">
                <a:effectLst/>
                <a:latin typeface="Arial" panose="020B0604020202020204" pitchFamily="34" charset="0"/>
                <a:ea typeface="Calibri" panose="020F0502020204030204" pitchFamily="34" charset="0"/>
                <a:cs typeface="Arial" panose="020B0604020202020204" pitchFamily="34" charset="0"/>
              </a:rPr>
              <a:t>تحت</a:t>
            </a:r>
            <a:r>
              <a:rPr lang="en-US" sz="3000" b="1" dirty="0">
                <a:effectLst/>
                <a:latin typeface="Arial" panose="020B0604020202020204" pitchFamily="34" charset="0"/>
                <a:ea typeface="Calibri" panose="020F0502020204030204" pitchFamily="34" charset="0"/>
                <a:cs typeface="Arial" panose="020B0604020202020204" pitchFamily="34" charset="0"/>
              </a:rPr>
              <a:t> </a:t>
            </a:r>
            <a:r>
              <a:rPr lang="en-US" sz="3000" b="1" dirty="0" err="1">
                <a:effectLst/>
                <a:latin typeface="Arial" panose="020B0604020202020204" pitchFamily="34" charset="0"/>
                <a:ea typeface="Calibri" panose="020F0502020204030204" pitchFamily="34" charset="0"/>
                <a:cs typeface="Arial" panose="020B0604020202020204" pitchFamily="34" charset="0"/>
              </a:rPr>
              <a:t>الضغط</a:t>
            </a:r>
            <a:endParaRPr lang="ar-SA" sz="3000" dirty="0">
              <a:latin typeface="Calibri" panose="020F0502020204030204" pitchFamily="34" charset="0"/>
              <a:ea typeface="Calibri" panose="020F0502020204030204" pitchFamily="34" charset="0"/>
              <a:cs typeface="Arial" panose="020B0604020202020204" pitchFamily="34" charset="0"/>
            </a:endParaRPr>
          </a:p>
          <a:p>
            <a:pPr marL="285750" marR="0" indent="-285750" algn="r" rtl="1">
              <a:spcBef>
                <a:spcPts val="1200"/>
              </a:spcBef>
              <a:spcAft>
                <a:spcPts val="0"/>
              </a:spcAft>
              <a:buFont typeface="Wingdings" panose="05000000000000000000" pitchFamily="2" charset="2"/>
              <a:buChar char="ü"/>
            </a:pPr>
            <a:r>
              <a:rPr lang="en-US" sz="3000" b="1" dirty="0" err="1">
                <a:effectLst/>
                <a:latin typeface="Arial" panose="020B0604020202020204" pitchFamily="34" charset="0"/>
                <a:ea typeface="Calibri" panose="020F0502020204030204" pitchFamily="34" charset="0"/>
                <a:cs typeface="Arial" panose="020B0604020202020204" pitchFamily="34" charset="0"/>
              </a:rPr>
              <a:t>المبالغة</a:t>
            </a:r>
            <a:r>
              <a:rPr lang="en-US" sz="3000" b="1" dirty="0">
                <a:effectLst/>
                <a:latin typeface="Arial" panose="020B0604020202020204" pitchFamily="34" charset="0"/>
                <a:ea typeface="Calibri" panose="020F0502020204030204" pitchFamily="34" charset="0"/>
                <a:cs typeface="Arial" panose="020B0604020202020204" pitchFamily="34" charset="0"/>
              </a:rPr>
              <a:t> </a:t>
            </a:r>
            <a:r>
              <a:rPr lang="en-US" sz="3000" b="1" dirty="0" err="1">
                <a:effectLst/>
                <a:latin typeface="Arial" panose="020B0604020202020204" pitchFamily="34" charset="0"/>
                <a:ea typeface="Calibri" panose="020F0502020204030204" pitchFamily="34" charset="0"/>
                <a:cs typeface="Arial" panose="020B0604020202020204" pitchFamily="34" charset="0"/>
              </a:rPr>
              <a:t>في</a:t>
            </a:r>
            <a:r>
              <a:rPr lang="en-US" sz="3000" b="1" dirty="0">
                <a:effectLst/>
                <a:latin typeface="Arial" panose="020B0604020202020204" pitchFamily="34" charset="0"/>
                <a:ea typeface="Calibri" panose="020F0502020204030204" pitchFamily="34" charset="0"/>
                <a:cs typeface="Arial" panose="020B0604020202020204" pitchFamily="34" charset="0"/>
              </a:rPr>
              <a:t> </a:t>
            </a:r>
            <a:r>
              <a:rPr lang="en-US" sz="3000" b="1" dirty="0" err="1">
                <a:effectLst/>
                <a:latin typeface="Arial" panose="020B0604020202020204" pitchFamily="34" charset="0"/>
                <a:ea typeface="Calibri" panose="020F0502020204030204" pitchFamily="34" charset="0"/>
                <a:cs typeface="Arial" panose="020B0604020202020204" pitchFamily="34" charset="0"/>
              </a:rPr>
              <a:t>التركيز</a:t>
            </a:r>
            <a:r>
              <a:rPr lang="en-US" sz="3000" b="1" dirty="0">
                <a:effectLst/>
                <a:latin typeface="Arial" panose="020B0604020202020204" pitchFamily="34" charset="0"/>
                <a:ea typeface="Calibri" panose="020F0502020204030204" pitchFamily="34" charset="0"/>
                <a:cs typeface="Arial" panose="020B0604020202020204" pitchFamily="34" charset="0"/>
              </a:rPr>
              <a:t> </a:t>
            </a:r>
            <a:r>
              <a:rPr lang="en-US" sz="3000" b="1" dirty="0" err="1">
                <a:effectLst/>
                <a:latin typeface="Arial" panose="020B0604020202020204" pitchFamily="34" charset="0"/>
                <a:ea typeface="Calibri" panose="020F0502020204030204" pitchFamily="34" charset="0"/>
                <a:cs typeface="Arial" panose="020B0604020202020204" pitchFamily="34" charset="0"/>
              </a:rPr>
              <a:t>على</a:t>
            </a:r>
            <a:r>
              <a:rPr lang="en-US" sz="3000" b="1" dirty="0">
                <a:effectLst/>
                <a:latin typeface="Arial" panose="020B0604020202020204" pitchFamily="34" charset="0"/>
                <a:ea typeface="Calibri" panose="020F0502020204030204" pitchFamily="34" charset="0"/>
                <a:cs typeface="Arial" panose="020B0604020202020204" pitchFamily="34" charset="0"/>
              </a:rPr>
              <a:t> </a:t>
            </a:r>
            <a:r>
              <a:rPr lang="en-US" sz="3000" b="1" dirty="0" err="1">
                <a:effectLst/>
                <a:latin typeface="Arial" panose="020B0604020202020204" pitchFamily="34" charset="0"/>
                <a:ea typeface="Calibri" panose="020F0502020204030204" pitchFamily="34" charset="0"/>
                <a:cs typeface="Arial" panose="020B0604020202020204" pitchFamily="34" charset="0"/>
              </a:rPr>
              <a:t>الجماليات</a:t>
            </a:r>
            <a:endParaRPr lang="ar-SA" sz="3000" dirty="0">
              <a:latin typeface="Calibri" panose="020F0502020204030204" pitchFamily="34" charset="0"/>
              <a:ea typeface="Calibri" panose="020F0502020204030204" pitchFamily="34" charset="0"/>
              <a:cs typeface="Arial" panose="020B0604020202020204" pitchFamily="34" charset="0"/>
            </a:endParaRPr>
          </a:p>
          <a:p>
            <a:pPr marL="285750" marR="0" indent="-285750" algn="r" rtl="1">
              <a:spcBef>
                <a:spcPts val="1200"/>
              </a:spcBef>
              <a:spcAft>
                <a:spcPts val="0"/>
              </a:spcAft>
              <a:buFont typeface="Wingdings" panose="05000000000000000000" pitchFamily="2" charset="2"/>
              <a:buChar char="ü"/>
            </a:pPr>
            <a:r>
              <a:rPr lang="ar-JO" sz="3000" b="1" dirty="0">
                <a:effectLst/>
                <a:latin typeface="Calibri" panose="020F0502020204030204" pitchFamily="34" charset="0"/>
                <a:ea typeface="Calibri" panose="020F0502020204030204" pitchFamily="34" charset="0"/>
                <a:cs typeface="Arial" panose="020B0604020202020204" pitchFamily="34" charset="0"/>
              </a:rPr>
              <a:t>عدم الاهتمام بدراسة العملاء واحتياجاتهم</a:t>
            </a:r>
            <a:endParaRPr lang="ar-SA" sz="3000" dirty="0">
              <a:latin typeface="Calibri" panose="020F0502020204030204" pitchFamily="34" charset="0"/>
              <a:ea typeface="Calibri" panose="020F0502020204030204" pitchFamily="34" charset="0"/>
              <a:cs typeface="Arial" panose="020B0604020202020204" pitchFamily="34" charset="0"/>
            </a:endParaRPr>
          </a:p>
          <a:p>
            <a:pPr marL="285750" marR="0" indent="-285750" algn="r" rtl="1">
              <a:spcBef>
                <a:spcPts val="1200"/>
              </a:spcBef>
              <a:spcAft>
                <a:spcPts val="0"/>
              </a:spcAft>
              <a:buFont typeface="Wingdings" panose="05000000000000000000" pitchFamily="2" charset="2"/>
              <a:buChar char="ü"/>
            </a:pPr>
            <a:r>
              <a:rPr lang="ar-JO" sz="3000" b="1" dirty="0">
                <a:effectLst/>
                <a:latin typeface="Calibri" panose="020F0502020204030204" pitchFamily="34" charset="0"/>
                <a:ea typeface="Calibri" panose="020F0502020204030204" pitchFamily="34" charset="0"/>
                <a:cs typeface="Arial" panose="020B0604020202020204" pitchFamily="34" charset="0"/>
              </a:rPr>
              <a:t>عدم مراعاة الملكية الفكرية</a:t>
            </a:r>
            <a:endParaRPr lang="ar-SA" sz="3000" b="1"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r" rtl="1">
              <a:spcBef>
                <a:spcPts val="1200"/>
              </a:spcBef>
              <a:spcAft>
                <a:spcPts val="0"/>
              </a:spcAft>
              <a:buFont typeface="Wingdings" panose="05000000000000000000" pitchFamily="2" charset="2"/>
              <a:buChar char="ü"/>
            </a:pPr>
            <a:r>
              <a:rPr lang="ar-SA" sz="3000" b="1" dirty="0">
                <a:latin typeface="Calibri" panose="020F0502020204030204" pitchFamily="34" charset="0"/>
                <a:ea typeface="Calibri" panose="020F0502020204030204" pitchFamily="34" charset="0"/>
                <a:cs typeface="Arial" panose="020B0604020202020204" pitchFamily="34" charset="0"/>
              </a:rPr>
              <a:t>أخرى.. اذكر؟</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6680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971356"/>
          </a:xfrm>
          <a:prstGeom prst="rect">
            <a:avLst/>
          </a:prstGeom>
          <a:noFill/>
        </p:spPr>
        <p:txBody>
          <a:bodyPr wrap="square">
            <a:spAutoFit/>
          </a:bodyPr>
          <a:lstStyle/>
          <a:p>
            <a:pPr marR="0" lvl="0" algn="r" rtl="1">
              <a:lnSpc>
                <a:spcPct val="115000"/>
              </a:lnSpc>
              <a:spcBef>
                <a:spcPts val="2400"/>
              </a:spcBef>
              <a:spcAft>
                <a:spcPts val="0"/>
              </a:spcAft>
            </a:pPr>
            <a:r>
              <a:rPr lang="ar-SA" sz="54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11.	متطلبات تنفيذ تصميم المنتج</a:t>
            </a:r>
            <a:endParaRPr lang="ar-SA" sz="5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201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itle 1">
            <a:extLst>
              <a:ext uri="{FF2B5EF4-FFF2-40B4-BE49-F238E27FC236}">
                <a16:creationId xmlns:a16="http://schemas.microsoft.com/office/drawing/2014/main" id="{EB963C3D-4AD4-40A9-8540-7BC173D361B9}"/>
              </a:ext>
            </a:extLst>
          </p:cNvPr>
          <p:cNvSpPr txBox="1">
            <a:spLocks/>
          </p:cNvSpPr>
          <p:nvPr/>
        </p:nvSpPr>
        <p:spPr>
          <a:xfrm>
            <a:off x="3359649" y="228600"/>
            <a:ext cx="8351175" cy="71596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solidFill>
                  <a:schemeClr val="tx1"/>
                </a:solidFill>
                <a:cs typeface="+mj-cs"/>
              </a:rPr>
              <a:t>متطلبات تنفيذ تصميم المنتج</a:t>
            </a:r>
            <a:endParaRPr lang="en-US" sz="4000" b="1" dirty="0">
              <a:solidFill>
                <a:schemeClr val="tx1"/>
              </a:solidFill>
              <a:cs typeface="+mj-cs"/>
            </a:endParaRPr>
          </a:p>
        </p:txBody>
      </p:sp>
      <p:graphicFrame>
        <p:nvGraphicFramePr>
          <p:cNvPr id="3" name="Diagram 2">
            <a:extLst>
              <a:ext uri="{FF2B5EF4-FFF2-40B4-BE49-F238E27FC236}">
                <a16:creationId xmlns:a16="http://schemas.microsoft.com/office/drawing/2014/main" id="{3B5973EF-141C-44D9-BF75-F990D3AE0FE1}"/>
              </a:ext>
            </a:extLst>
          </p:cNvPr>
          <p:cNvGraphicFramePr/>
          <p:nvPr>
            <p:extLst>
              <p:ext uri="{D42A27DB-BD31-4B8C-83A1-F6EECF244321}">
                <p14:modId xmlns:p14="http://schemas.microsoft.com/office/powerpoint/2010/main" val="3926252286"/>
              </p:ext>
            </p:extLst>
          </p:nvPr>
        </p:nvGraphicFramePr>
        <p:xfrm>
          <a:off x="2506894" y="1428108"/>
          <a:ext cx="8455632" cy="4962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7570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5" name="TextBox 4">
            <a:extLst>
              <a:ext uri="{FF2B5EF4-FFF2-40B4-BE49-F238E27FC236}">
                <a16:creationId xmlns:a16="http://schemas.microsoft.com/office/drawing/2014/main" id="{73851648-69E3-4AA9-AF4E-B9D3332C06A3}"/>
              </a:ext>
            </a:extLst>
          </p:cNvPr>
          <p:cNvSpPr txBox="1"/>
          <p:nvPr/>
        </p:nvSpPr>
        <p:spPr>
          <a:xfrm>
            <a:off x="2746496" y="3858504"/>
            <a:ext cx="8209051" cy="240065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SA" sz="3000" b="1" dirty="0"/>
              <a:t>ان محور تصميم المنتجات والخدمات هو الانسان، وكيف نجعل حياته أسهل وأكثر متعة، فلا يكفي أن نبني منتجات تعمل، وقابلة للاستخدام فقط. فقياس نجاح أفكارنا، بتصميم منتجات وخدمات ذات قيمة ومعنى لمن نستهدفهم، وتلبي احتياجاتهم وتفضيلاتهم، وتحقق أخيرا أكبر قدر من رضاهم.</a:t>
            </a:r>
            <a:endParaRPr lang="en-US" sz="3000" b="1" dirty="0"/>
          </a:p>
        </p:txBody>
      </p:sp>
      <p:pic>
        <p:nvPicPr>
          <p:cNvPr id="6" name="Picture 5">
            <a:extLst>
              <a:ext uri="{FF2B5EF4-FFF2-40B4-BE49-F238E27FC236}">
                <a16:creationId xmlns:a16="http://schemas.microsoft.com/office/drawing/2014/main" id="{BA799DC9-9D01-4AD7-81EA-7C2A0F460CAC}"/>
              </a:ext>
            </a:extLst>
          </p:cNvPr>
          <p:cNvPicPr>
            <a:picLocks noChangeAspect="1"/>
          </p:cNvPicPr>
          <p:nvPr/>
        </p:nvPicPr>
        <p:blipFill>
          <a:blip r:embed="rId4"/>
          <a:stretch>
            <a:fillRect/>
          </a:stretch>
        </p:blipFill>
        <p:spPr>
          <a:xfrm>
            <a:off x="4274584" y="1499931"/>
            <a:ext cx="4859142" cy="2234089"/>
          </a:xfrm>
          <a:prstGeom prst="rect">
            <a:avLst/>
          </a:prstGeom>
          <a:ln>
            <a:noFill/>
          </a:ln>
          <a:effectLst>
            <a:softEdge rad="112500"/>
          </a:effectLst>
        </p:spPr>
      </p:pic>
    </p:spTree>
    <p:extLst>
      <p:ext uri="{BB962C8B-B14F-4D97-AF65-F5344CB8AC3E}">
        <p14:creationId xmlns:p14="http://schemas.microsoft.com/office/powerpoint/2010/main" val="3255275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pic>
        <p:nvPicPr>
          <p:cNvPr id="4" name="Picture 3">
            <a:extLst>
              <a:ext uri="{FF2B5EF4-FFF2-40B4-BE49-F238E27FC236}">
                <a16:creationId xmlns:a16="http://schemas.microsoft.com/office/drawing/2014/main" id="{6795207F-9A7A-4B0B-8FF4-4EE292F16B4E}"/>
              </a:ext>
            </a:extLst>
          </p:cNvPr>
          <p:cNvPicPr>
            <a:picLocks noChangeAspect="1"/>
          </p:cNvPicPr>
          <p:nvPr/>
        </p:nvPicPr>
        <p:blipFill>
          <a:blip r:embed="rId4"/>
          <a:stretch>
            <a:fillRect/>
          </a:stretch>
        </p:blipFill>
        <p:spPr>
          <a:xfrm>
            <a:off x="4790699" y="297951"/>
            <a:ext cx="3349857" cy="33498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FDB36502-C23B-4BC4-AFD3-CC92F47F6D60}"/>
              </a:ext>
            </a:extLst>
          </p:cNvPr>
          <p:cNvSpPr txBox="1"/>
          <p:nvPr/>
        </p:nvSpPr>
        <p:spPr>
          <a:xfrm>
            <a:off x="4051443" y="5135418"/>
            <a:ext cx="4089114" cy="1400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500" b="1" i="0" u="none" strike="noStrike" kern="0" cap="none" spc="0" normalizeH="0" baseline="0" noProof="0" dirty="0">
                <a:ln>
                  <a:noFill/>
                </a:ln>
                <a:solidFill>
                  <a:srgbClr val="000000"/>
                </a:solidFill>
                <a:effectLst/>
                <a:uLnTx/>
                <a:uFillTx/>
                <a:latin typeface="Arial"/>
                <a:cs typeface="Arial"/>
                <a:sym typeface="Arial"/>
              </a:rPr>
              <a:t>المدرب: ايمن الميمي</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hlinkClick r:id="rId5"/>
              </a:rPr>
              <a:t>aymi80@yahoo.com</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00970 599 033 901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:Ayman mimi</a:t>
            </a:r>
            <a:endParaRPr kumimoji="0" lang="ar-SA" sz="2000" b="1"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3777AF8C-0DDF-4D74-B1D7-0BA57BFEEED8}"/>
              </a:ext>
            </a:extLst>
          </p:cNvPr>
          <p:cNvPicPr>
            <a:picLocks noChangeAspect="1"/>
          </p:cNvPicPr>
          <p:nvPr/>
        </p:nvPicPr>
        <p:blipFill>
          <a:blip r:embed="rId6"/>
          <a:stretch>
            <a:fillRect/>
          </a:stretch>
        </p:blipFill>
        <p:spPr>
          <a:xfrm>
            <a:off x="4554876" y="6110073"/>
            <a:ext cx="721887" cy="449976"/>
          </a:xfrm>
          <a:prstGeom prst="rect">
            <a:avLst/>
          </a:prstGeom>
        </p:spPr>
      </p:pic>
      <p:pic>
        <p:nvPicPr>
          <p:cNvPr id="6" name="Picture 5">
            <a:extLst>
              <a:ext uri="{FF2B5EF4-FFF2-40B4-BE49-F238E27FC236}">
                <a16:creationId xmlns:a16="http://schemas.microsoft.com/office/drawing/2014/main" id="{310F4419-FD34-44D9-946B-E5F992A36A40}"/>
              </a:ext>
            </a:extLst>
          </p:cNvPr>
          <p:cNvPicPr>
            <a:picLocks noChangeAspect="1"/>
          </p:cNvPicPr>
          <p:nvPr/>
        </p:nvPicPr>
        <p:blipFill>
          <a:blip r:embed="rId7"/>
          <a:stretch>
            <a:fillRect/>
          </a:stretch>
        </p:blipFill>
        <p:spPr>
          <a:xfrm>
            <a:off x="4051443" y="6110073"/>
            <a:ext cx="449976" cy="449976"/>
          </a:xfrm>
          <a:prstGeom prst="rect">
            <a:avLst/>
          </a:prstGeom>
        </p:spPr>
      </p:pic>
    </p:spTree>
    <p:extLst>
      <p:ext uri="{BB962C8B-B14F-4D97-AF65-F5344CB8AC3E}">
        <p14:creationId xmlns:p14="http://schemas.microsoft.com/office/powerpoint/2010/main" val="271586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DFC564F6-98B4-4A17-A4A1-C4106A59EFC1}"/>
              </a:ext>
            </a:extLst>
          </p:cNvPr>
          <p:cNvSpPr txBox="1"/>
          <p:nvPr/>
        </p:nvSpPr>
        <p:spPr>
          <a:xfrm>
            <a:off x="2926423" y="4045437"/>
            <a:ext cx="8087474" cy="948721"/>
          </a:xfrm>
          <a:prstGeom prst="rect">
            <a:avLst/>
          </a:prstGeom>
          <a:noFill/>
        </p:spPr>
        <p:txBody>
          <a:bodyPr wrap="square" rtlCol="0">
            <a:spAutoFit/>
          </a:bodyPr>
          <a:lstStyle/>
          <a:p>
            <a:pPr marL="228600" marR="0" algn="ctr" rtl="1">
              <a:lnSpc>
                <a:spcPct val="115000"/>
              </a:lnSpc>
              <a:spcBef>
                <a:spcPts val="0"/>
              </a:spcBef>
              <a:spcAft>
                <a:spcPts val="1000"/>
              </a:spcAft>
            </a:pPr>
            <a:r>
              <a:rPr lang="ar-SA" sz="2500" b="1" dirty="0">
                <a:effectLst/>
                <a:latin typeface="Calibri" panose="020F0502020204030204" pitchFamily="34" charset="0"/>
                <a:ea typeface="Calibri" panose="020F0502020204030204" pitchFamily="34" charset="0"/>
                <a:cs typeface="Arial" panose="020B0604020202020204" pitchFamily="34" charset="0"/>
              </a:rPr>
              <a:t>العملية التي يتم اجراء تحسينات على خصائص منتج حالي، لتلائم التغير في أذواق وتفضيلات المستخدمين. </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rtl="1"/>
            <a:r>
              <a:rPr lang="ar-SA" sz="4000" b="1" dirty="0">
                <a:cs typeface="+mj-cs"/>
              </a:rPr>
              <a:t>مفهوم تطور المنتج</a:t>
            </a:r>
          </a:p>
        </p:txBody>
      </p:sp>
      <p:pic>
        <p:nvPicPr>
          <p:cNvPr id="2050" name="Picture 2" descr="تصميم المنتجات الصناعية - أهميته والمحتوى الدراسي وأهم مجالات العمل -  الفروع الجامعية">
            <a:extLst>
              <a:ext uri="{FF2B5EF4-FFF2-40B4-BE49-F238E27FC236}">
                <a16:creationId xmlns:a16="http://schemas.microsoft.com/office/drawing/2014/main" id="{732561E0-B73D-4963-8FB9-61F5DF34D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702" y="1581676"/>
            <a:ext cx="3971282" cy="214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42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DFC564F6-98B4-4A17-A4A1-C4106A59EFC1}"/>
              </a:ext>
            </a:extLst>
          </p:cNvPr>
          <p:cNvSpPr txBox="1"/>
          <p:nvPr/>
        </p:nvSpPr>
        <p:spPr>
          <a:xfrm>
            <a:off x="2926423" y="4045437"/>
            <a:ext cx="8087474" cy="12913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algn="ctr" rtl="1">
              <a:lnSpc>
                <a:spcPct val="115000"/>
              </a:lnSpc>
              <a:spcBef>
                <a:spcPts val="0"/>
              </a:spcBef>
              <a:spcAft>
                <a:spcPts val="1000"/>
              </a:spcAft>
            </a:pPr>
            <a:r>
              <a:rPr lang="ar-SA" sz="3500" dirty="0">
                <a:effectLst/>
                <a:latin typeface="Calibri" panose="020F0502020204030204" pitchFamily="34" charset="0"/>
                <a:ea typeface="Calibri" panose="020F0502020204030204" pitchFamily="34" charset="0"/>
                <a:cs typeface="Arial" panose="020B0604020202020204" pitchFamily="34" charset="0"/>
              </a:rPr>
              <a:t>تصميم المنتج او تطويره يعبران عن إيجاد حلول لتبسيط حياة المستخدمين ورفع كفاءة المنتج في تلبية احتياجاتهم.</a:t>
            </a:r>
            <a:endParaRPr lang="en-US" sz="35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أهمية خطة العمل</a:t>
            </a:r>
          </a:p>
        </p:txBody>
      </p:sp>
      <p:pic>
        <p:nvPicPr>
          <p:cNvPr id="5" name="Picture 4">
            <a:extLst>
              <a:ext uri="{FF2B5EF4-FFF2-40B4-BE49-F238E27FC236}">
                <a16:creationId xmlns:a16="http://schemas.microsoft.com/office/drawing/2014/main" id="{BD6FD86F-BA44-473B-931C-0E225673350A}"/>
              </a:ext>
            </a:extLst>
          </p:cNvPr>
          <p:cNvPicPr>
            <a:picLocks noChangeAspect="1"/>
          </p:cNvPicPr>
          <p:nvPr/>
        </p:nvPicPr>
        <p:blipFill>
          <a:blip r:embed="rId4"/>
          <a:stretch>
            <a:fillRect/>
          </a:stretch>
        </p:blipFill>
        <p:spPr>
          <a:xfrm>
            <a:off x="5916633" y="1566374"/>
            <a:ext cx="2107054" cy="2148101"/>
          </a:xfrm>
          <a:prstGeom prst="rect">
            <a:avLst/>
          </a:prstGeom>
        </p:spPr>
      </p:pic>
    </p:spTree>
    <p:extLst>
      <p:ext uri="{BB962C8B-B14F-4D97-AF65-F5344CB8AC3E}">
        <p14:creationId xmlns:p14="http://schemas.microsoft.com/office/powerpoint/2010/main" val="187364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3120775" y="2161947"/>
            <a:ext cx="7297220" cy="905376"/>
          </a:xfrm>
          <a:prstGeom prst="rect">
            <a:avLst/>
          </a:prstGeom>
          <a:noFill/>
        </p:spPr>
        <p:txBody>
          <a:bodyPr wrap="square">
            <a:spAutoFit/>
          </a:bodyPr>
          <a:lstStyle/>
          <a:p>
            <a:pPr marR="0" lvl="0" algn="r" rtl="1">
              <a:lnSpc>
                <a:spcPct val="115000"/>
              </a:lnSpc>
              <a:spcBef>
                <a:spcPts val="2400"/>
              </a:spcBef>
              <a:spcAft>
                <a:spcPts val="0"/>
              </a:spcAft>
            </a:pPr>
            <a:r>
              <a:rPr lang="ar-SA"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2.	أهمية تصميم المنتج</a:t>
            </a:r>
            <a:endParaRPr lang="en-US"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07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عنوان 1">
            <a:extLst>
              <a:ext uri="{FF2B5EF4-FFF2-40B4-BE49-F238E27FC236}">
                <a16:creationId xmlns:a16="http://schemas.microsoft.com/office/drawing/2014/main" id="{A179A16E-D125-493C-A022-7D4E6C76808A}"/>
              </a:ext>
            </a:extLst>
          </p:cNvPr>
          <p:cNvSpPr txBox="1">
            <a:spLocks/>
          </p:cNvSpPr>
          <p:nvPr/>
        </p:nvSpPr>
        <p:spPr>
          <a:xfrm>
            <a:off x="3575402" y="274638"/>
            <a:ext cx="7089167" cy="734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defRPr/>
            </a:pPr>
            <a:r>
              <a:rPr lang="ar-SA" sz="4000" b="1" dirty="0">
                <a:solidFill>
                  <a:schemeClr val="tx1"/>
                </a:solidFill>
                <a:cs typeface="+mj-cs"/>
              </a:rPr>
              <a:t>أهمية تصميم المنتج</a:t>
            </a:r>
          </a:p>
        </p:txBody>
      </p:sp>
      <p:graphicFrame>
        <p:nvGraphicFramePr>
          <p:cNvPr id="4" name="Diagram 3">
            <a:extLst>
              <a:ext uri="{FF2B5EF4-FFF2-40B4-BE49-F238E27FC236}">
                <a16:creationId xmlns:a16="http://schemas.microsoft.com/office/drawing/2014/main" id="{9B99170F-3090-4E73-93B9-2C82A8F8A9C3}"/>
              </a:ext>
            </a:extLst>
          </p:cNvPr>
          <p:cNvGraphicFramePr/>
          <p:nvPr>
            <p:extLst>
              <p:ext uri="{D42A27DB-BD31-4B8C-83A1-F6EECF244321}">
                <p14:modId xmlns:p14="http://schemas.microsoft.com/office/powerpoint/2010/main" val="2994429291"/>
              </p:ext>
            </p:extLst>
          </p:nvPr>
        </p:nvGraphicFramePr>
        <p:xfrm>
          <a:off x="3248222" y="2178122"/>
          <a:ext cx="7627767" cy="3770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887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3092521" y="2161947"/>
            <a:ext cx="7325474" cy="2979277"/>
          </a:xfrm>
          <a:prstGeom prst="rect">
            <a:avLst/>
          </a:prstGeom>
          <a:noFill/>
        </p:spPr>
        <p:txBody>
          <a:bodyPr wrap="square">
            <a:spAutoFit/>
          </a:bodyPr>
          <a:lstStyle/>
          <a:p>
            <a:pPr algn="r" rtl="1">
              <a:lnSpc>
                <a:spcPct val="115000"/>
              </a:lnSpc>
              <a:spcBef>
                <a:spcPts val="2400"/>
              </a:spcBef>
            </a:pPr>
            <a:r>
              <a:rPr lang="ar-SA"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3.	الفرق بين تصميم السلعة وتصميم الخدمة</a:t>
            </a:r>
            <a:endParaRPr lang="en-US"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R="0" lvl="0" algn="r" rtl="1">
              <a:lnSpc>
                <a:spcPct val="115000"/>
              </a:lnSpc>
              <a:spcBef>
                <a:spcPts val="2400"/>
              </a:spcBef>
              <a:spcAft>
                <a:spcPts val="0"/>
              </a:spcAft>
            </a:pPr>
            <a:endParaRPr lang="en-US"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197696"/>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1868</Words>
  <Application>Microsoft Office PowerPoint</Application>
  <PresentationFormat>Widescreen</PresentationFormat>
  <Paragraphs>205</Paragraphs>
  <Slides>44</Slides>
  <Notes>44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2" baseType="lpstr">
      <vt:lpstr>Arial</vt:lpstr>
      <vt:lpstr>Calibri</vt:lpstr>
      <vt:lpstr>Cambria</vt:lpstr>
      <vt:lpstr>Simplified Arabic</vt:lpstr>
      <vt:lpstr>Wingdings</vt:lpstr>
      <vt:lpstr>1_Office Theme</vt:lpstr>
      <vt:lpstr>2_Office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Tala Abu Eid</dc:creator>
  <cp:lastModifiedBy>Ayman mimi</cp:lastModifiedBy>
  <cp:revision>30</cp:revision>
  <dcterms:created xsi:type="dcterms:W3CDTF">2022-02-09T16:34:09Z</dcterms:created>
  <dcterms:modified xsi:type="dcterms:W3CDTF">2022-03-27T22:17:02Z</dcterms:modified>
</cp:coreProperties>
</file>