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24"/>
  </p:notesMasterIdLst>
  <p:sldIdLst>
    <p:sldId id="256" r:id="rId3"/>
    <p:sldId id="257" r:id="rId4"/>
    <p:sldId id="269" r:id="rId5"/>
    <p:sldId id="258" r:id="rId6"/>
    <p:sldId id="259" r:id="rId7"/>
    <p:sldId id="270" r:id="rId8"/>
    <p:sldId id="271" r:id="rId9"/>
    <p:sldId id="260" r:id="rId10"/>
    <p:sldId id="261" r:id="rId11"/>
    <p:sldId id="262" r:id="rId12"/>
    <p:sldId id="263" r:id="rId13"/>
    <p:sldId id="264" r:id="rId14"/>
    <p:sldId id="265" r:id="rId15"/>
    <p:sldId id="272" r:id="rId16"/>
    <p:sldId id="268" r:id="rId17"/>
    <p:sldId id="273" r:id="rId18"/>
    <p:sldId id="274" r:id="rId19"/>
    <p:sldId id="275" r:id="rId20"/>
    <p:sldId id="276" r:id="rId21"/>
    <p:sldId id="266" r:id="rId22"/>
    <p:sldId id="267" r:id="rId2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5" roundtripDataSignature="AMtx7mgwDxFaaUu95mfUNsIMP4P3tkfZG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4"/>
  </p:normalViewPr>
  <p:slideViewPr>
    <p:cSldViewPr snapToGrid="0" snapToObjects="1">
      <p:cViewPr varScale="1">
        <p:scale>
          <a:sx n="65" d="100"/>
          <a:sy n="65" d="100"/>
        </p:scale>
        <p:origin x="224" y="10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61" name="Google Shape;16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9787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0082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0772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1746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6821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92866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1999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15356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10245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3909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66" name="Google Shape;16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7645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4669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66" name="Google Shape;16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824254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800"/>
              <a:buFont typeface="Times New Roman"/>
              <a:buNone/>
            </a:pPr>
            <a:endParaRPr b="1"/>
          </a:p>
        </p:txBody>
      </p:sp>
      <p:sp>
        <p:nvSpPr>
          <p:cNvPr id="178" name="Google Shape;17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800"/>
              <a:buFont typeface="Times New Roman"/>
              <a:buNone/>
            </a:pPr>
            <a:endParaRPr b="1"/>
          </a:p>
        </p:txBody>
      </p:sp>
      <p:sp>
        <p:nvSpPr>
          <p:cNvPr id="178" name="Google Shape;17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224717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800"/>
              <a:buFont typeface="Times New Roman"/>
              <a:buNone/>
            </a:pPr>
            <a:endParaRPr b="1"/>
          </a:p>
        </p:txBody>
      </p:sp>
      <p:sp>
        <p:nvSpPr>
          <p:cNvPr id="178" name="Google Shape;17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151924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7" name="Google Shape;1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8" name="Google Shape;1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9" name="Google Shape;1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4" name="Google Shape;74;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76" name="Google Shape;7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77" name="Google Shape;7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80" name="Google Shape;80;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82" name="Google Shape;8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83" name="Google Shape;8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4"/>
        <p:cNvGrpSpPr/>
        <p:nvPr/>
      </p:nvGrpSpPr>
      <p:grpSpPr>
        <a:xfrm>
          <a:off x="0" y="0"/>
          <a:ext cx="0" cy="0"/>
          <a:chOff x="0" y="0"/>
          <a:chExt cx="0" cy="0"/>
        </a:xfrm>
      </p:grpSpPr>
      <p:sp>
        <p:nvSpPr>
          <p:cNvPr id="95" name="Google Shape;95;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96" name="Google Shape;96;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7" name="Google Shape;9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0"/>
        <p:cNvGrpSpPr/>
        <p:nvPr/>
      </p:nvGrpSpPr>
      <p:grpSpPr>
        <a:xfrm>
          <a:off x="0" y="0"/>
          <a:ext cx="0" cy="0"/>
          <a:chOff x="0" y="0"/>
          <a:chExt cx="0" cy="0"/>
        </a:xfrm>
      </p:grpSpPr>
      <p:sp>
        <p:nvSpPr>
          <p:cNvPr id="101" name="Google Shape;101;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02" name="Google Shape;102;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6"/>
        <p:cNvGrpSpPr/>
        <p:nvPr/>
      </p:nvGrpSpPr>
      <p:grpSpPr>
        <a:xfrm>
          <a:off x="0" y="0"/>
          <a:ext cx="0" cy="0"/>
          <a:chOff x="0" y="0"/>
          <a:chExt cx="0" cy="0"/>
        </a:xfrm>
      </p:grpSpPr>
      <p:sp>
        <p:nvSpPr>
          <p:cNvPr id="107" name="Google Shape;107;p2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08" name="Google Shape;108;p2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9" name="Google Shape;109;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2"/>
        <p:cNvGrpSpPr/>
        <p:nvPr/>
      </p:nvGrpSpPr>
      <p:grpSpPr>
        <a:xfrm>
          <a:off x="0" y="0"/>
          <a:ext cx="0" cy="0"/>
          <a:chOff x="0" y="0"/>
          <a:chExt cx="0" cy="0"/>
        </a:xfrm>
      </p:grpSpPr>
      <p:sp>
        <p:nvSpPr>
          <p:cNvPr id="113" name="Google Shape;113;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14" name="Google Shape;114;p2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2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9"/>
        <p:cNvGrpSpPr/>
        <p:nvPr/>
      </p:nvGrpSpPr>
      <p:grpSpPr>
        <a:xfrm>
          <a:off x="0" y="0"/>
          <a:ext cx="0" cy="0"/>
          <a:chOff x="0" y="0"/>
          <a:chExt cx="0" cy="0"/>
        </a:xfrm>
      </p:grpSpPr>
      <p:sp>
        <p:nvSpPr>
          <p:cNvPr id="120" name="Google Shape;120;p2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21" name="Google Shape;121;p2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2" name="Google Shape;122;p2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2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4" name="Google Shape;124;p2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8"/>
        <p:cNvGrpSpPr/>
        <p:nvPr/>
      </p:nvGrpSpPr>
      <p:grpSpPr>
        <a:xfrm>
          <a:off x="0" y="0"/>
          <a:ext cx="0" cy="0"/>
          <a:chOff x="0" y="0"/>
          <a:chExt cx="0" cy="0"/>
        </a:xfrm>
      </p:grpSpPr>
      <p:sp>
        <p:nvSpPr>
          <p:cNvPr id="129" name="Google Shape;129;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30" name="Google Shape;130;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35" name="Google Shape;135;p2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6" name="Google Shape;136;p2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7" name="Google Shape;13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
        <p:cNvGrpSpPr/>
        <p:nvPr/>
      </p:nvGrpSpPr>
      <p:grpSpPr>
        <a:xfrm>
          <a:off x="0" y="0"/>
          <a:ext cx="0" cy="0"/>
          <a:chOff x="0" y="0"/>
          <a:chExt cx="0" cy="0"/>
        </a:xfrm>
      </p:grpSpPr>
      <p:sp>
        <p:nvSpPr>
          <p:cNvPr id="21" name="Google Shape;2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2" name="Google Shape;2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3" name="Google Shape;2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42" name="Google Shape;142;p29"/>
          <p:cNvSpPr>
            <a:spLocks noGrp="1"/>
          </p:cNvSpPr>
          <p:nvPr>
            <p:ph type="pic" idx="2"/>
          </p:nvPr>
        </p:nvSpPr>
        <p:spPr>
          <a:xfrm>
            <a:off x="5183188" y="987425"/>
            <a:ext cx="6172200" cy="4873625"/>
          </a:xfrm>
          <a:prstGeom prst="rect">
            <a:avLst/>
          </a:prstGeom>
          <a:noFill/>
          <a:ln>
            <a:noFill/>
          </a:ln>
        </p:spPr>
      </p:sp>
      <p:sp>
        <p:nvSpPr>
          <p:cNvPr id="143" name="Google Shape;143;p2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4" name="Google Shape;144;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49" name="Google Shape;149;p3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3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55" name="Google Shape;155;p3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
        <p:cNvGrpSpPr/>
        <p:nvPr/>
      </p:nvGrpSpPr>
      <p:grpSpPr>
        <a:xfrm>
          <a:off x="0" y="0"/>
          <a:ext cx="0" cy="0"/>
          <a:chOff x="0" y="0"/>
          <a:chExt cx="0" cy="0"/>
        </a:xfrm>
      </p:grpSpPr>
      <p:sp>
        <p:nvSpPr>
          <p:cNvPr id="25" name="Google Shape;25;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6" name="Google Shape;26;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7" name="Google Shape;2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8" name="Google Shape;2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9" name="Google Shape;2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2" name="Google Shape;32;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34" name="Google Shape;34;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35" name="Google Shape;35;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8" name="Google Shape;38;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9" name="Google Shape;39;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40" name="Google Shape;40;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41" name="Google Shape;41;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4" name="Google Shape;44;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47" name="Google Shape;4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48" name="Google Shape;4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1" name="Google Shape;51;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56" name="Google Shape;5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57" name="Google Shape;5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0" name="Google Shape;60;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63" name="Google Shape;6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64" name="Google Shape;6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7" name="Google Shape;67;p20"/>
          <p:cNvSpPr>
            <a:spLocks noGrp="1"/>
          </p:cNvSpPr>
          <p:nvPr>
            <p:ph type="pic" idx="2"/>
          </p:nvPr>
        </p:nvSpPr>
        <p:spPr>
          <a:xfrm>
            <a:off x="5183188" y="987425"/>
            <a:ext cx="6172200" cy="4873625"/>
          </a:xfrm>
          <a:prstGeom prst="rect">
            <a:avLst/>
          </a:prstGeom>
          <a:noFill/>
          <a:ln>
            <a:noFill/>
          </a:ln>
        </p:spPr>
      </p:sp>
      <p:sp>
        <p:nvSpPr>
          <p:cNvPr id="68" name="Google Shape;68;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70" name="Google Shape;70;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71" name="Google Shape;71;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86" name="Google Shape;86;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2"/>
        <p:cNvGrpSpPr/>
        <p:nvPr/>
      </p:nvGrpSpPr>
      <p:grpSpPr>
        <a:xfrm>
          <a:off x="0" y="0"/>
          <a:ext cx="0" cy="0"/>
          <a:chOff x="0" y="0"/>
          <a:chExt cx="0" cy="0"/>
        </a:xfrm>
      </p:grpSpPr>
      <p:sp>
        <p:nvSpPr>
          <p:cNvPr id="2" name="TextBox 1">
            <a:extLst>
              <a:ext uri="{FF2B5EF4-FFF2-40B4-BE49-F238E27FC236}">
                <a16:creationId xmlns:a16="http://schemas.microsoft.com/office/drawing/2014/main" id="{90F2A2B7-C993-DD4F-B47A-A9C9B35035FC}"/>
              </a:ext>
            </a:extLst>
          </p:cNvPr>
          <p:cNvSpPr txBox="1"/>
          <p:nvPr/>
        </p:nvSpPr>
        <p:spPr>
          <a:xfrm>
            <a:off x="2705738" y="3610103"/>
            <a:ext cx="6735147" cy="1015663"/>
          </a:xfrm>
          <a:prstGeom prst="rect">
            <a:avLst/>
          </a:prstGeom>
          <a:noFill/>
        </p:spPr>
        <p:txBody>
          <a:bodyPr wrap="square" rtlCol="0">
            <a:spAutoFit/>
          </a:bodyPr>
          <a:lstStyle/>
          <a:p>
            <a:r>
              <a:rPr lang="en-PS" sz="6000" b="1" dirty="0"/>
              <a:t>م</a:t>
            </a:r>
            <a:r>
              <a:rPr lang="ar-SA" sz="6000" b="1" dirty="0"/>
              <a:t>قدمة في العمل اونلاين</a:t>
            </a:r>
            <a:endParaRPr lang="en-PS" sz="6000" b="1" dirty="0"/>
          </a:p>
        </p:txBody>
      </p:sp>
      <p:sp>
        <p:nvSpPr>
          <p:cNvPr id="3" name="TextBox 2">
            <a:extLst>
              <a:ext uri="{FF2B5EF4-FFF2-40B4-BE49-F238E27FC236}">
                <a16:creationId xmlns:a16="http://schemas.microsoft.com/office/drawing/2014/main" id="{DB483EA0-8D5B-A342-B749-2F171AE80806}"/>
              </a:ext>
            </a:extLst>
          </p:cNvPr>
          <p:cNvSpPr txBox="1"/>
          <p:nvPr/>
        </p:nvSpPr>
        <p:spPr>
          <a:xfrm>
            <a:off x="2184739" y="4928540"/>
            <a:ext cx="7597211" cy="584775"/>
          </a:xfrm>
          <a:prstGeom prst="rect">
            <a:avLst/>
          </a:prstGeom>
          <a:noFill/>
        </p:spPr>
        <p:txBody>
          <a:bodyPr wrap="square" rtlCol="0">
            <a:spAutoFit/>
          </a:bodyPr>
          <a:lstStyle/>
          <a:p>
            <a:pPr algn="ctr" rtl="1"/>
            <a:r>
              <a:rPr lang="ar-SA" sz="3200" b="1" dirty="0"/>
              <a:t>إعداد: </a:t>
            </a:r>
            <a:r>
              <a:rPr lang="ar-SA" sz="3200" b="1" dirty="0" err="1"/>
              <a:t>أ</a:t>
            </a:r>
            <a:r>
              <a:rPr lang="ar-SA" sz="3200" b="1" dirty="0"/>
              <a:t>. طارق ثابت</a:t>
            </a:r>
            <a:endParaRPr lang="en-US" sz="32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sp>
        <p:nvSpPr>
          <p:cNvPr id="3" name="TextBox 2">
            <a:extLst>
              <a:ext uri="{FF2B5EF4-FFF2-40B4-BE49-F238E27FC236}">
                <a16:creationId xmlns:a16="http://schemas.microsoft.com/office/drawing/2014/main" id="{72688B8E-DE8E-DE4E-8F7E-862941C536E1}"/>
              </a:ext>
            </a:extLst>
          </p:cNvPr>
          <p:cNvSpPr txBox="1"/>
          <p:nvPr/>
        </p:nvSpPr>
        <p:spPr>
          <a:xfrm>
            <a:off x="2553190" y="2197715"/>
            <a:ext cx="7564584" cy="2862322"/>
          </a:xfrm>
          <a:prstGeom prst="rect">
            <a:avLst/>
          </a:prstGeom>
          <a:noFill/>
        </p:spPr>
        <p:txBody>
          <a:bodyPr wrap="square" rtlCol="0">
            <a:spAutoFit/>
          </a:bodyPr>
          <a:lstStyle/>
          <a:p>
            <a:pPr algn="ctr"/>
            <a:r>
              <a:rPr lang="ar-SA" sz="6000" b="1" dirty="0"/>
              <a:t>أمثلة على أعمال يمكن القيام بها عبر الانترنت والمهارات اللازمة لها</a:t>
            </a:r>
          </a:p>
        </p:txBody>
      </p:sp>
      <p:sp>
        <p:nvSpPr>
          <p:cNvPr id="4" name="TextBox 3">
            <a:extLst>
              <a:ext uri="{FF2B5EF4-FFF2-40B4-BE49-F238E27FC236}">
                <a16:creationId xmlns:a16="http://schemas.microsoft.com/office/drawing/2014/main" id="{F2A24905-56FD-5346-9106-0FE5318C8F26}"/>
              </a:ext>
            </a:extLst>
          </p:cNvPr>
          <p:cNvSpPr txBox="1"/>
          <p:nvPr/>
        </p:nvSpPr>
        <p:spPr>
          <a:xfrm>
            <a:off x="1928813" y="6275412"/>
            <a:ext cx="2047019" cy="338554"/>
          </a:xfrm>
          <a:prstGeom prst="rect">
            <a:avLst/>
          </a:prstGeom>
          <a:noFill/>
        </p:spPr>
        <p:txBody>
          <a:bodyPr wrap="square" rtlCol="0">
            <a:spAutoFit/>
          </a:bodyPr>
          <a:lstStyle/>
          <a:p>
            <a:pPr algn="ctr" rtl="1"/>
            <a:r>
              <a:rPr lang="ar-SA" sz="1600" b="1" dirty="0">
                <a:solidFill>
                  <a:schemeClr val="bg1">
                    <a:lumMod val="50000"/>
                  </a:schemeClr>
                </a:solidFill>
              </a:rPr>
              <a:t>إعداد: </a:t>
            </a:r>
            <a:r>
              <a:rPr lang="ar-SA" sz="1600" b="1" dirty="0" err="1">
                <a:solidFill>
                  <a:schemeClr val="bg1">
                    <a:lumMod val="50000"/>
                  </a:schemeClr>
                </a:solidFill>
              </a:rPr>
              <a:t>أ</a:t>
            </a:r>
            <a:r>
              <a:rPr lang="ar-SA" sz="1600" b="1" dirty="0">
                <a:solidFill>
                  <a:schemeClr val="bg1">
                    <a:lumMod val="50000"/>
                  </a:schemeClr>
                </a:solidFill>
              </a:rPr>
              <a:t>. طارق ثابت</a:t>
            </a:r>
            <a:endParaRPr lang="en-US" sz="1600" b="1" dirty="0">
              <a:solidFill>
                <a:schemeClr val="bg1">
                  <a:lumMod val="50000"/>
                </a:schemeClr>
              </a:solidFill>
            </a:endParaRPr>
          </a:p>
        </p:txBody>
      </p:sp>
    </p:spTree>
    <p:extLst>
      <p:ext uri="{BB962C8B-B14F-4D97-AF65-F5344CB8AC3E}">
        <p14:creationId xmlns:p14="http://schemas.microsoft.com/office/powerpoint/2010/main" val="1703284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sp>
        <p:nvSpPr>
          <p:cNvPr id="2" name="TextBox 1">
            <a:extLst>
              <a:ext uri="{FF2B5EF4-FFF2-40B4-BE49-F238E27FC236}">
                <a16:creationId xmlns:a16="http://schemas.microsoft.com/office/drawing/2014/main" id="{D2F83316-DCFA-504D-AAE9-6B46FE075C1B}"/>
              </a:ext>
            </a:extLst>
          </p:cNvPr>
          <p:cNvSpPr txBox="1"/>
          <p:nvPr/>
        </p:nvSpPr>
        <p:spPr>
          <a:xfrm>
            <a:off x="6629399" y="305068"/>
            <a:ext cx="5562601" cy="6247864"/>
          </a:xfrm>
          <a:prstGeom prst="rect">
            <a:avLst/>
          </a:prstGeom>
          <a:noFill/>
        </p:spPr>
        <p:txBody>
          <a:bodyPr wrap="square" rtlCol="0">
            <a:spAutoFit/>
          </a:bodyPr>
          <a:lstStyle/>
          <a:p>
            <a:pPr marL="857250" indent="-857250" algn="r" rtl="1">
              <a:buFont typeface="Arial" panose="020B0604020202020204" pitchFamily="34" charset="0"/>
              <a:buChar char="•"/>
            </a:pPr>
            <a:r>
              <a:rPr lang="ar-SA" sz="4000" b="1" dirty="0"/>
              <a:t>إدخال البيانات</a:t>
            </a:r>
            <a:r>
              <a:rPr lang="en-US" sz="4000" b="1" dirty="0"/>
              <a:t> </a:t>
            </a:r>
            <a:endParaRPr lang="ar-SA" sz="4000" b="1" dirty="0"/>
          </a:p>
          <a:p>
            <a:pPr marL="857250" indent="-857250" algn="r" rtl="1">
              <a:buFont typeface="Arial" panose="020B0604020202020204" pitchFamily="34" charset="0"/>
              <a:buChar char="•"/>
            </a:pPr>
            <a:r>
              <a:rPr lang="ar-SA" sz="4000" b="1" dirty="0"/>
              <a:t>التصميم </a:t>
            </a:r>
            <a:r>
              <a:rPr lang="ar-SA" sz="4000" b="1" dirty="0" err="1"/>
              <a:t>الجرافيكي</a:t>
            </a:r>
            <a:endParaRPr lang="ar-SA" sz="4000" b="1" dirty="0"/>
          </a:p>
          <a:p>
            <a:pPr marL="857250" indent="-857250" algn="r" rtl="1">
              <a:buFont typeface="Arial" panose="020B0604020202020204" pitchFamily="34" charset="0"/>
              <a:buChar char="•"/>
            </a:pPr>
            <a:r>
              <a:rPr lang="ar-SA" sz="4000" b="1" dirty="0"/>
              <a:t>مونتاج الأفلام والفيديوهات</a:t>
            </a:r>
            <a:r>
              <a:rPr lang="en-US" sz="4000" b="1" dirty="0"/>
              <a:t> </a:t>
            </a:r>
            <a:endParaRPr lang="ar-SA" sz="4000" b="1" dirty="0"/>
          </a:p>
          <a:p>
            <a:pPr marL="857250" indent="-857250" algn="r" rtl="1">
              <a:buFont typeface="Arial" panose="020B0604020202020204" pitchFamily="34" charset="0"/>
              <a:buChar char="•"/>
            </a:pPr>
            <a:r>
              <a:rPr lang="ar-SA" sz="4000" b="1" dirty="0"/>
              <a:t>الترجمة</a:t>
            </a:r>
            <a:r>
              <a:rPr lang="en-US" sz="4000" b="1" dirty="0"/>
              <a:t> </a:t>
            </a:r>
            <a:endParaRPr lang="ar-SA" sz="4000" b="1" dirty="0"/>
          </a:p>
          <a:p>
            <a:pPr marL="857250" indent="-857250" algn="r" rtl="1">
              <a:buFont typeface="Arial" panose="020B0604020202020204" pitchFamily="34" charset="0"/>
              <a:buChar char="•"/>
            </a:pPr>
            <a:r>
              <a:rPr lang="ar-SA" sz="4000" b="1" dirty="0"/>
              <a:t>التدقيق اللغوي</a:t>
            </a:r>
            <a:r>
              <a:rPr lang="en-US" sz="4000" b="1" dirty="0"/>
              <a:t> </a:t>
            </a:r>
            <a:endParaRPr lang="ar-SA" sz="4000" b="1" dirty="0"/>
          </a:p>
          <a:p>
            <a:pPr marL="857250" indent="-857250" algn="r" rtl="1">
              <a:buFont typeface="Arial" panose="020B0604020202020204" pitchFamily="34" charset="0"/>
              <a:buChar char="•"/>
            </a:pPr>
            <a:r>
              <a:rPr lang="ar-SA" sz="4000" b="1" dirty="0"/>
              <a:t>إنشاء محتوى</a:t>
            </a:r>
            <a:r>
              <a:rPr lang="en-US" sz="4000" b="1" dirty="0"/>
              <a:t> </a:t>
            </a:r>
            <a:endParaRPr lang="ar-SA" sz="4000" b="1" dirty="0"/>
          </a:p>
          <a:p>
            <a:pPr marL="857250" indent="-857250" algn="r" rtl="1">
              <a:buFont typeface="Arial" panose="020B0604020202020204" pitchFamily="34" charset="0"/>
              <a:buChar char="•"/>
            </a:pPr>
            <a:r>
              <a:rPr lang="ar-SA" sz="4000" b="1" dirty="0"/>
              <a:t>خدمة التسجيل صوتي</a:t>
            </a:r>
            <a:r>
              <a:rPr lang="en-US" sz="4000" b="1" dirty="0"/>
              <a:t> </a:t>
            </a:r>
            <a:endParaRPr lang="ar-SA" sz="4000" b="1" dirty="0"/>
          </a:p>
          <a:p>
            <a:pPr marL="857250" indent="-857250" algn="r" rtl="1">
              <a:buFont typeface="Arial" panose="020B0604020202020204" pitchFamily="34" charset="0"/>
              <a:buChar char="•"/>
            </a:pPr>
            <a:r>
              <a:rPr lang="ar-SA" sz="4000" b="1" dirty="0"/>
              <a:t>التعليم عبر الانترنت</a:t>
            </a:r>
            <a:r>
              <a:rPr lang="en-US" sz="4000" b="1" dirty="0"/>
              <a:t>  </a:t>
            </a:r>
            <a:endParaRPr lang="ar-SA" sz="4000" b="1" dirty="0"/>
          </a:p>
          <a:p>
            <a:pPr marL="857250" indent="-857250" algn="r" rtl="1">
              <a:buFont typeface="Arial" panose="020B0604020202020204" pitchFamily="34" charset="0"/>
              <a:buChar char="•"/>
            </a:pPr>
            <a:r>
              <a:rPr lang="ar-SA" sz="4000" b="1" dirty="0"/>
              <a:t>بيع منتجاتك عبر الانترنت</a:t>
            </a:r>
            <a:r>
              <a:rPr lang="en-US" sz="4000" b="1" dirty="0"/>
              <a:t> </a:t>
            </a:r>
            <a:endParaRPr lang="ar-SA" sz="4000" b="1" dirty="0"/>
          </a:p>
          <a:p>
            <a:pPr marL="857250" indent="-857250" algn="r" rtl="1">
              <a:buFont typeface="Arial" panose="020B0604020202020204" pitchFamily="34" charset="0"/>
              <a:buChar char="•"/>
            </a:pPr>
            <a:r>
              <a:rPr lang="ar-SA" sz="4000" b="1" dirty="0"/>
              <a:t>التسويق</a:t>
            </a:r>
            <a:r>
              <a:rPr lang="en-US" sz="4000" b="1" dirty="0"/>
              <a:t> </a:t>
            </a:r>
            <a:endParaRPr lang="ar-SA" sz="4000" b="1" dirty="0"/>
          </a:p>
        </p:txBody>
      </p:sp>
      <p:pic>
        <p:nvPicPr>
          <p:cNvPr id="6146" name="Picture 2">
            <a:extLst>
              <a:ext uri="{FF2B5EF4-FFF2-40B4-BE49-F238E27FC236}">
                <a16:creationId xmlns:a16="http://schemas.microsoft.com/office/drawing/2014/main" id="{F3842D8D-DCA1-1242-8B48-F2FCE9C186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7564" y="457199"/>
            <a:ext cx="5435559" cy="54267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55200A3-CC0C-2D45-9832-E61BC8ABF49B}"/>
              </a:ext>
            </a:extLst>
          </p:cNvPr>
          <p:cNvSpPr txBox="1"/>
          <p:nvPr/>
        </p:nvSpPr>
        <p:spPr>
          <a:xfrm>
            <a:off x="1928813" y="6275412"/>
            <a:ext cx="2047019" cy="338554"/>
          </a:xfrm>
          <a:prstGeom prst="rect">
            <a:avLst/>
          </a:prstGeom>
          <a:noFill/>
        </p:spPr>
        <p:txBody>
          <a:bodyPr wrap="square" rtlCol="0">
            <a:spAutoFit/>
          </a:bodyPr>
          <a:lstStyle/>
          <a:p>
            <a:pPr algn="ctr" rtl="1"/>
            <a:r>
              <a:rPr lang="ar-SA" sz="1600" b="1" dirty="0">
                <a:solidFill>
                  <a:schemeClr val="bg1">
                    <a:lumMod val="50000"/>
                  </a:schemeClr>
                </a:solidFill>
              </a:rPr>
              <a:t>إعداد: </a:t>
            </a:r>
            <a:r>
              <a:rPr lang="ar-SA" sz="1600" b="1" dirty="0" err="1">
                <a:solidFill>
                  <a:schemeClr val="bg1">
                    <a:lumMod val="50000"/>
                  </a:schemeClr>
                </a:solidFill>
              </a:rPr>
              <a:t>أ</a:t>
            </a:r>
            <a:r>
              <a:rPr lang="ar-SA" sz="1600" b="1" dirty="0">
                <a:solidFill>
                  <a:schemeClr val="bg1">
                    <a:lumMod val="50000"/>
                  </a:schemeClr>
                </a:solidFill>
              </a:rPr>
              <a:t>. طارق ثابت</a:t>
            </a:r>
            <a:endParaRPr lang="en-US" sz="1600" b="1" dirty="0">
              <a:solidFill>
                <a:schemeClr val="bg1">
                  <a:lumMod val="50000"/>
                </a:schemeClr>
              </a:solidFill>
            </a:endParaRPr>
          </a:p>
        </p:txBody>
      </p:sp>
    </p:spTree>
    <p:extLst>
      <p:ext uri="{BB962C8B-B14F-4D97-AF65-F5344CB8AC3E}">
        <p14:creationId xmlns:p14="http://schemas.microsoft.com/office/powerpoint/2010/main" val="1463053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sp>
        <p:nvSpPr>
          <p:cNvPr id="2" name="TextBox 1">
            <a:extLst>
              <a:ext uri="{FF2B5EF4-FFF2-40B4-BE49-F238E27FC236}">
                <a16:creationId xmlns:a16="http://schemas.microsoft.com/office/drawing/2014/main" id="{ABFE31E1-2FD7-E84F-BF6D-9E530A3AF167}"/>
              </a:ext>
            </a:extLst>
          </p:cNvPr>
          <p:cNvSpPr txBox="1"/>
          <p:nvPr/>
        </p:nvSpPr>
        <p:spPr>
          <a:xfrm>
            <a:off x="2744576" y="2498797"/>
            <a:ext cx="7564584" cy="1015663"/>
          </a:xfrm>
          <a:prstGeom prst="rect">
            <a:avLst/>
          </a:prstGeom>
          <a:noFill/>
        </p:spPr>
        <p:txBody>
          <a:bodyPr wrap="square" rtlCol="0">
            <a:spAutoFit/>
          </a:bodyPr>
          <a:lstStyle/>
          <a:p>
            <a:pPr algn="ctr"/>
            <a:r>
              <a:rPr lang="ar-SA" sz="6000" b="1" dirty="0"/>
              <a:t>منصات العمل الحر</a:t>
            </a:r>
          </a:p>
        </p:txBody>
      </p:sp>
      <p:sp>
        <p:nvSpPr>
          <p:cNvPr id="3" name="TextBox 2">
            <a:extLst>
              <a:ext uri="{FF2B5EF4-FFF2-40B4-BE49-F238E27FC236}">
                <a16:creationId xmlns:a16="http://schemas.microsoft.com/office/drawing/2014/main" id="{ED27CC90-6CF2-464A-84D1-8A7D69A310C5}"/>
              </a:ext>
            </a:extLst>
          </p:cNvPr>
          <p:cNvSpPr txBox="1"/>
          <p:nvPr/>
        </p:nvSpPr>
        <p:spPr>
          <a:xfrm>
            <a:off x="1552353" y="3741478"/>
            <a:ext cx="10313581" cy="1569660"/>
          </a:xfrm>
          <a:prstGeom prst="rect">
            <a:avLst/>
          </a:prstGeom>
          <a:noFill/>
        </p:spPr>
        <p:txBody>
          <a:bodyPr wrap="square" rtlCol="0">
            <a:spAutoFit/>
          </a:bodyPr>
          <a:lstStyle/>
          <a:p>
            <a:pPr algn="r" rtl="1"/>
            <a:r>
              <a:rPr lang="ar-SA" sz="2400" dirty="0"/>
              <a:t>تنتشر على الانترنت منصات متخصصة للعمل الحر يمكنك من خلالها انشاء حساب خاص يعرف الزبائن بك وبما تقدمه من خدمات ويمكنهم من شرائها، وترك تقييم يبين مدى رضاهم عن خدماتك. في معظم الأحيان، تعمل هذه المنصات كوسيط يدفع من خلالها الزبون مقابل خدماتك مما يمنح ضماناً أكبر عملية إرسال واستلام الأموال. </a:t>
            </a:r>
            <a:endParaRPr lang="ar-SA" sz="8800" b="1" dirty="0"/>
          </a:p>
        </p:txBody>
      </p:sp>
      <p:sp>
        <p:nvSpPr>
          <p:cNvPr id="4" name="TextBox 3">
            <a:extLst>
              <a:ext uri="{FF2B5EF4-FFF2-40B4-BE49-F238E27FC236}">
                <a16:creationId xmlns:a16="http://schemas.microsoft.com/office/drawing/2014/main" id="{5A07039F-8E78-4441-AF03-60EDB5976DA4}"/>
              </a:ext>
            </a:extLst>
          </p:cNvPr>
          <p:cNvSpPr txBox="1"/>
          <p:nvPr/>
        </p:nvSpPr>
        <p:spPr>
          <a:xfrm>
            <a:off x="1928813" y="6275412"/>
            <a:ext cx="2047019" cy="338554"/>
          </a:xfrm>
          <a:prstGeom prst="rect">
            <a:avLst/>
          </a:prstGeom>
          <a:noFill/>
        </p:spPr>
        <p:txBody>
          <a:bodyPr wrap="square" rtlCol="0">
            <a:spAutoFit/>
          </a:bodyPr>
          <a:lstStyle/>
          <a:p>
            <a:pPr algn="ctr" rtl="1"/>
            <a:r>
              <a:rPr lang="ar-SA" sz="1600" b="1" dirty="0">
                <a:solidFill>
                  <a:schemeClr val="bg1">
                    <a:lumMod val="50000"/>
                  </a:schemeClr>
                </a:solidFill>
              </a:rPr>
              <a:t>إعداد: </a:t>
            </a:r>
            <a:r>
              <a:rPr lang="ar-SA" sz="1600" b="1" dirty="0" err="1">
                <a:solidFill>
                  <a:schemeClr val="bg1">
                    <a:lumMod val="50000"/>
                  </a:schemeClr>
                </a:solidFill>
              </a:rPr>
              <a:t>أ</a:t>
            </a:r>
            <a:r>
              <a:rPr lang="ar-SA" sz="1600" b="1" dirty="0">
                <a:solidFill>
                  <a:schemeClr val="bg1">
                    <a:lumMod val="50000"/>
                  </a:schemeClr>
                </a:solidFill>
              </a:rPr>
              <a:t>. طارق ثابت</a:t>
            </a:r>
            <a:endParaRPr lang="en-US" sz="1600" b="1" dirty="0">
              <a:solidFill>
                <a:schemeClr val="bg1">
                  <a:lumMod val="50000"/>
                </a:schemeClr>
              </a:solidFill>
            </a:endParaRPr>
          </a:p>
        </p:txBody>
      </p:sp>
    </p:spTree>
    <p:extLst>
      <p:ext uri="{BB962C8B-B14F-4D97-AF65-F5344CB8AC3E}">
        <p14:creationId xmlns:p14="http://schemas.microsoft.com/office/powerpoint/2010/main" val="349836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sp>
        <p:nvSpPr>
          <p:cNvPr id="2" name="TextBox 1">
            <a:extLst>
              <a:ext uri="{FF2B5EF4-FFF2-40B4-BE49-F238E27FC236}">
                <a16:creationId xmlns:a16="http://schemas.microsoft.com/office/drawing/2014/main" id="{4BD876B5-A332-A546-A8E2-DE3023E0E67A}"/>
              </a:ext>
            </a:extLst>
          </p:cNvPr>
          <p:cNvSpPr txBox="1"/>
          <p:nvPr/>
        </p:nvSpPr>
        <p:spPr>
          <a:xfrm>
            <a:off x="2553190" y="2539804"/>
            <a:ext cx="7564584" cy="1938992"/>
          </a:xfrm>
          <a:prstGeom prst="rect">
            <a:avLst/>
          </a:prstGeom>
          <a:noFill/>
        </p:spPr>
        <p:txBody>
          <a:bodyPr wrap="square" rtlCol="0">
            <a:spAutoFit/>
          </a:bodyPr>
          <a:lstStyle/>
          <a:p>
            <a:pPr algn="ctr"/>
            <a:r>
              <a:rPr lang="ar-SA" sz="6000" b="1" dirty="0"/>
              <a:t>كيف تبني حساب وتسوق خدماتك؟</a:t>
            </a:r>
          </a:p>
        </p:txBody>
      </p:sp>
      <p:sp>
        <p:nvSpPr>
          <p:cNvPr id="3" name="TextBox 2">
            <a:extLst>
              <a:ext uri="{FF2B5EF4-FFF2-40B4-BE49-F238E27FC236}">
                <a16:creationId xmlns:a16="http://schemas.microsoft.com/office/drawing/2014/main" id="{40179BEB-CDA8-1A40-A783-B2614880F173}"/>
              </a:ext>
            </a:extLst>
          </p:cNvPr>
          <p:cNvSpPr txBox="1"/>
          <p:nvPr/>
        </p:nvSpPr>
        <p:spPr>
          <a:xfrm>
            <a:off x="1928813" y="6275412"/>
            <a:ext cx="2047019" cy="338554"/>
          </a:xfrm>
          <a:prstGeom prst="rect">
            <a:avLst/>
          </a:prstGeom>
          <a:noFill/>
        </p:spPr>
        <p:txBody>
          <a:bodyPr wrap="square" rtlCol="0">
            <a:spAutoFit/>
          </a:bodyPr>
          <a:lstStyle/>
          <a:p>
            <a:pPr algn="ctr" rtl="1"/>
            <a:r>
              <a:rPr lang="ar-SA" sz="1600" b="1" dirty="0">
                <a:solidFill>
                  <a:schemeClr val="bg1">
                    <a:lumMod val="50000"/>
                  </a:schemeClr>
                </a:solidFill>
              </a:rPr>
              <a:t>إعداد: </a:t>
            </a:r>
            <a:r>
              <a:rPr lang="ar-SA" sz="1600" b="1" dirty="0" err="1">
                <a:solidFill>
                  <a:schemeClr val="bg1">
                    <a:lumMod val="50000"/>
                  </a:schemeClr>
                </a:solidFill>
              </a:rPr>
              <a:t>أ</a:t>
            </a:r>
            <a:r>
              <a:rPr lang="ar-SA" sz="1600" b="1" dirty="0">
                <a:solidFill>
                  <a:schemeClr val="bg1">
                    <a:lumMod val="50000"/>
                  </a:schemeClr>
                </a:solidFill>
              </a:rPr>
              <a:t>. طارق ثابت</a:t>
            </a:r>
            <a:endParaRPr lang="en-US" sz="1600" b="1" dirty="0">
              <a:solidFill>
                <a:schemeClr val="bg1">
                  <a:lumMod val="50000"/>
                </a:schemeClr>
              </a:solidFill>
            </a:endParaRPr>
          </a:p>
        </p:txBody>
      </p:sp>
    </p:spTree>
    <p:extLst>
      <p:ext uri="{BB962C8B-B14F-4D97-AF65-F5344CB8AC3E}">
        <p14:creationId xmlns:p14="http://schemas.microsoft.com/office/powerpoint/2010/main" val="3953266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sp>
        <p:nvSpPr>
          <p:cNvPr id="2" name="TextBox 1">
            <a:extLst>
              <a:ext uri="{FF2B5EF4-FFF2-40B4-BE49-F238E27FC236}">
                <a16:creationId xmlns:a16="http://schemas.microsoft.com/office/drawing/2014/main" id="{4BD876B5-A332-A546-A8E2-DE3023E0E67A}"/>
              </a:ext>
            </a:extLst>
          </p:cNvPr>
          <p:cNvSpPr txBox="1"/>
          <p:nvPr/>
        </p:nvSpPr>
        <p:spPr>
          <a:xfrm>
            <a:off x="2553190" y="1626781"/>
            <a:ext cx="8685424" cy="3539430"/>
          </a:xfrm>
          <a:prstGeom prst="rect">
            <a:avLst/>
          </a:prstGeom>
          <a:noFill/>
        </p:spPr>
        <p:txBody>
          <a:bodyPr wrap="square" rtlCol="0">
            <a:spAutoFit/>
          </a:bodyPr>
          <a:lstStyle/>
          <a:p>
            <a:pPr algn="r" rtl="1"/>
            <a:r>
              <a:rPr lang="ar-SA" sz="2800" dirty="0"/>
              <a:t>هناك خطوات وشروط أساسية </a:t>
            </a:r>
            <a:r>
              <a:rPr lang="ar-SA" sz="2800" dirty="0" err="1"/>
              <a:t>يتطلبها</a:t>
            </a:r>
            <a:r>
              <a:rPr lang="ar-SA" sz="2800" dirty="0"/>
              <a:t> التسجيل على  معظم منصات العمل الحر باختلاف أنواعها، منها:</a:t>
            </a:r>
            <a:endParaRPr lang="ar-SA" sz="9600" dirty="0"/>
          </a:p>
          <a:p>
            <a:pPr algn="r" rtl="1" fontAlgn="base"/>
            <a:r>
              <a:rPr lang="ar-SA" sz="2800" dirty="0"/>
              <a:t>التسجيل </a:t>
            </a:r>
            <a:r>
              <a:rPr lang="ar-SA" sz="2800" dirty="0" err="1"/>
              <a:t>بالإسم</a:t>
            </a:r>
            <a:r>
              <a:rPr lang="ar-SA" sz="2800" dirty="0"/>
              <a:t> الحقيقي.</a:t>
            </a:r>
          </a:p>
          <a:p>
            <a:pPr algn="r" rtl="1" fontAlgn="base"/>
            <a:r>
              <a:rPr lang="ar-SA" sz="2800" dirty="0"/>
              <a:t>صورة شخصية.</a:t>
            </a:r>
          </a:p>
          <a:p>
            <a:pPr algn="r" rtl="1" fontAlgn="base"/>
            <a:r>
              <a:rPr lang="ar-SA" sz="2800" dirty="0"/>
              <a:t>بريد إلكتروني مفعل.</a:t>
            </a:r>
          </a:p>
          <a:p>
            <a:pPr algn="r" rtl="1" fontAlgn="base"/>
            <a:r>
              <a:rPr lang="ar-SA" sz="2800" dirty="0"/>
              <a:t>تطلب بعض المواقع وثيقة إثبات الهوية، مثل صورة عن البطاقة الشخصية أو جواز السفر.</a:t>
            </a:r>
          </a:p>
          <a:p>
            <a:pPr algn="r" rtl="1" fontAlgn="base"/>
            <a:r>
              <a:rPr lang="ar-SA" sz="2800" dirty="0"/>
              <a:t>وجود حساب بنكي يمكن تحويل الأموال له.</a:t>
            </a:r>
          </a:p>
        </p:txBody>
      </p:sp>
      <p:sp>
        <p:nvSpPr>
          <p:cNvPr id="3" name="TextBox 2">
            <a:extLst>
              <a:ext uri="{FF2B5EF4-FFF2-40B4-BE49-F238E27FC236}">
                <a16:creationId xmlns:a16="http://schemas.microsoft.com/office/drawing/2014/main" id="{506C18DA-43C8-F54C-82A9-3A8F40642019}"/>
              </a:ext>
            </a:extLst>
          </p:cNvPr>
          <p:cNvSpPr txBox="1"/>
          <p:nvPr/>
        </p:nvSpPr>
        <p:spPr>
          <a:xfrm>
            <a:off x="1928813" y="6275412"/>
            <a:ext cx="2047019" cy="338554"/>
          </a:xfrm>
          <a:prstGeom prst="rect">
            <a:avLst/>
          </a:prstGeom>
          <a:noFill/>
        </p:spPr>
        <p:txBody>
          <a:bodyPr wrap="square" rtlCol="0">
            <a:spAutoFit/>
          </a:bodyPr>
          <a:lstStyle/>
          <a:p>
            <a:pPr algn="ctr" rtl="1"/>
            <a:r>
              <a:rPr lang="ar-SA" sz="1600" b="1" dirty="0">
                <a:solidFill>
                  <a:schemeClr val="bg1">
                    <a:lumMod val="50000"/>
                  </a:schemeClr>
                </a:solidFill>
              </a:rPr>
              <a:t>إعداد: </a:t>
            </a:r>
            <a:r>
              <a:rPr lang="ar-SA" sz="1600" b="1" dirty="0" err="1">
                <a:solidFill>
                  <a:schemeClr val="bg1">
                    <a:lumMod val="50000"/>
                  </a:schemeClr>
                </a:solidFill>
              </a:rPr>
              <a:t>أ</a:t>
            </a:r>
            <a:r>
              <a:rPr lang="ar-SA" sz="1600" b="1" dirty="0">
                <a:solidFill>
                  <a:schemeClr val="bg1">
                    <a:lumMod val="50000"/>
                  </a:schemeClr>
                </a:solidFill>
              </a:rPr>
              <a:t>. طارق ثابت</a:t>
            </a:r>
            <a:endParaRPr lang="en-US" sz="1600" b="1" dirty="0">
              <a:solidFill>
                <a:schemeClr val="bg1">
                  <a:lumMod val="50000"/>
                </a:schemeClr>
              </a:solidFill>
            </a:endParaRPr>
          </a:p>
        </p:txBody>
      </p:sp>
    </p:spTree>
    <p:extLst>
      <p:ext uri="{BB962C8B-B14F-4D97-AF65-F5344CB8AC3E}">
        <p14:creationId xmlns:p14="http://schemas.microsoft.com/office/powerpoint/2010/main" val="2192354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sp>
        <p:nvSpPr>
          <p:cNvPr id="2" name="TextBox 1">
            <a:extLst>
              <a:ext uri="{FF2B5EF4-FFF2-40B4-BE49-F238E27FC236}">
                <a16:creationId xmlns:a16="http://schemas.microsoft.com/office/drawing/2014/main" id="{4BD876B5-A332-A546-A8E2-DE3023E0E67A}"/>
              </a:ext>
            </a:extLst>
          </p:cNvPr>
          <p:cNvSpPr txBox="1"/>
          <p:nvPr/>
        </p:nvSpPr>
        <p:spPr>
          <a:xfrm>
            <a:off x="2553190" y="2539804"/>
            <a:ext cx="7564584" cy="1015663"/>
          </a:xfrm>
          <a:prstGeom prst="rect">
            <a:avLst/>
          </a:prstGeom>
          <a:noFill/>
        </p:spPr>
        <p:txBody>
          <a:bodyPr wrap="square" rtlCol="0">
            <a:spAutoFit/>
          </a:bodyPr>
          <a:lstStyle/>
          <a:p>
            <a:pPr algn="ctr"/>
            <a:r>
              <a:rPr lang="ar-SA" sz="6000" b="1" dirty="0"/>
              <a:t>أمثلة على منصات العمل الحر</a:t>
            </a:r>
          </a:p>
        </p:txBody>
      </p:sp>
      <p:sp>
        <p:nvSpPr>
          <p:cNvPr id="3" name="TextBox 2">
            <a:extLst>
              <a:ext uri="{FF2B5EF4-FFF2-40B4-BE49-F238E27FC236}">
                <a16:creationId xmlns:a16="http://schemas.microsoft.com/office/drawing/2014/main" id="{5B30D25C-6D81-1A45-B38D-F1048D7B2129}"/>
              </a:ext>
            </a:extLst>
          </p:cNvPr>
          <p:cNvSpPr txBox="1"/>
          <p:nvPr/>
        </p:nvSpPr>
        <p:spPr>
          <a:xfrm>
            <a:off x="1928813" y="6275412"/>
            <a:ext cx="2047019" cy="338554"/>
          </a:xfrm>
          <a:prstGeom prst="rect">
            <a:avLst/>
          </a:prstGeom>
          <a:noFill/>
        </p:spPr>
        <p:txBody>
          <a:bodyPr wrap="square" rtlCol="0">
            <a:spAutoFit/>
          </a:bodyPr>
          <a:lstStyle/>
          <a:p>
            <a:pPr algn="ctr" rtl="1"/>
            <a:r>
              <a:rPr lang="ar-SA" sz="1600" b="1" dirty="0">
                <a:solidFill>
                  <a:schemeClr val="bg1">
                    <a:lumMod val="50000"/>
                  </a:schemeClr>
                </a:solidFill>
              </a:rPr>
              <a:t>إعداد: </a:t>
            </a:r>
            <a:r>
              <a:rPr lang="ar-SA" sz="1600" b="1" dirty="0" err="1">
                <a:solidFill>
                  <a:schemeClr val="bg1">
                    <a:lumMod val="50000"/>
                  </a:schemeClr>
                </a:solidFill>
              </a:rPr>
              <a:t>أ</a:t>
            </a:r>
            <a:r>
              <a:rPr lang="ar-SA" sz="1600" b="1" dirty="0">
                <a:solidFill>
                  <a:schemeClr val="bg1">
                    <a:lumMod val="50000"/>
                  </a:schemeClr>
                </a:solidFill>
              </a:rPr>
              <a:t>. طارق ثابت</a:t>
            </a:r>
            <a:endParaRPr lang="en-US" sz="1600" b="1" dirty="0">
              <a:solidFill>
                <a:schemeClr val="bg1">
                  <a:lumMod val="50000"/>
                </a:schemeClr>
              </a:solidFill>
            </a:endParaRPr>
          </a:p>
        </p:txBody>
      </p:sp>
    </p:spTree>
    <p:extLst>
      <p:ext uri="{BB962C8B-B14F-4D97-AF65-F5344CB8AC3E}">
        <p14:creationId xmlns:p14="http://schemas.microsoft.com/office/powerpoint/2010/main" val="2443643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pic>
        <p:nvPicPr>
          <p:cNvPr id="7170" name="Picture 2">
            <a:extLst>
              <a:ext uri="{FF2B5EF4-FFF2-40B4-BE49-F238E27FC236}">
                <a16:creationId xmlns:a16="http://schemas.microsoft.com/office/drawing/2014/main" id="{E280CEE5-5E67-EF42-BD73-5F7AAD5858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1235" y="1065487"/>
            <a:ext cx="10542448" cy="49209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53B2C29-6BB9-574E-99A2-D62ED8A6A9CE}"/>
              </a:ext>
            </a:extLst>
          </p:cNvPr>
          <p:cNvSpPr txBox="1"/>
          <p:nvPr/>
        </p:nvSpPr>
        <p:spPr>
          <a:xfrm>
            <a:off x="1928813" y="6275412"/>
            <a:ext cx="2047019" cy="338554"/>
          </a:xfrm>
          <a:prstGeom prst="rect">
            <a:avLst/>
          </a:prstGeom>
          <a:noFill/>
        </p:spPr>
        <p:txBody>
          <a:bodyPr wrap="square" rtlCol="0">
            <a:spAutoFit/>
          </a:bodyPr>
          <a:lstStyle/>
          <a:p>
            <a:pPr algn="ctr" rtl="1"/>
            <a:r>
              <a:rPr lang="ar-SA" sz="1600" b="1" dirty="0">
                <a:solidFill>
                  <a:schemeClr val="bg1">
                    <a:lumMod val="50000"/>
                  </a:schemeClr>
                </a:solidFill>
              </a:rPr>
              <a:t>إعداد: </a:t>
            </a:r>
            <a:r>
              <a:rPr lang="ar-SA" sz="1600" b="1" dirty="0" err="1">
                <a:solidFill>
                  <a:schemeClr val="bg1">
                    <a:lumMod val="50000"/>
                  </a:schemeClr>
                </a:solidFill>
              </a:rPr>
              <a:t>أ</a:t>
            </a:r>
            <a:r>
              <a:rPr lang="ar-SA" sz="1600" b="1" dirty="0">
                <a:solidFill>
                  <a:schemeClr val="bg1">
                    <a:lumMod val="50000"/>
                  </a:schemeClr>
                </a:solidFill>
              </a:rPr>
              <a:t>. طارق ثابت</a:t>
            </a:r>
            <a:endParaRPr lang="en-US" sz="1600" b="1" dirty="0">
              <a:solidFill>
                <a:schemeClr val="bg1">
                  <a:lumMod val="50000"/>
                </a:schemeClr>
              </a:solidFill>
            </a:endParaRPr>
          </a:p>
        </p:txBody>
      </p:sp>
    </p:spTree>
    <p:extLst>
      <p:ext uri="{BB962C8B-B14F-4D97-AF65-F5344CB8AC3E}">
        <p14:creationId xmlns:p14="http://schemas.microsoft.com/office/powerpoint/2010/main" val="2138073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pic>
        <p:nvPicPr>
          <p:cNvPr id="9218" name="Picture 2">
            <a:extLst>
              <a:ext uri="{FF2B5EF4-FFF2-40B4-BE49-F238E27FC236}">
                <a16:creationId xmlns:a16="http://schemas.microsoft.com/office/drawing/2014/main" id="{BF614610-3A1F-1D43-AA15-CA5F51181B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0504" y="1005068"/>
            <a:ext cx="10389083" cy="49184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DCED158-8873-994C-989A-58192EEB6D05}"/>
              </a:ext>
            </a:extLst>
          </p:cNvPr>
          <p:cNvSpPr txBox="1"/>
          <p:nvPr/>
        </p:nvSpPr>
        <p:spPr>
          <a:xfrm>
            <a:off x="1928813" y="6275412"/>
            <a:ext cx="2047019" cy="338554"/>
          </a:xfrm>
          <a:prstGeom prst="rect">
            <a:avLst/>
          </a:prstGeom>
          <a:noFill/>
        </p:spPr>
        <p:txBody>
          <a:bodyPr wrap="square" rtlCol="0">
            <a:spAutoFit/>
          </a:bodyPr>
          <a:lstStyle/>
          <a:p>
            <a:pPr algn="ctr" rtl="1"/>
            <a:r>
              <a:rPr lang="ar-SA" sz="1600" b="1" dirty="0">
                <a:solidFill>
                  <a:schemeClr val="bg1">
                    <a:lumMod val="50000"/>
                  </a:schemeClr>
                </a:solidFill>
              </a:rPr>
              <a:t>إعداد: </a:t>
            </a:r>
            <a:r>
              <a:rPr lang="ar-SA" sz="1600" b="1" dirty="0" err="1">
                <a:solidFill>
                  <a:schemeClr val="bg1">
                    <a:lumMod val="50000"/>
                  </a:schemeClr>
                </a:solidFill>
              </a:rPr>
              <a:t>أ</a:t>
            </a:r>
            <a:r>
              <a:rPr lang="ar-SA" sz="1600" b="1" dirty="0">
                <a:solidFill>
                  <a:schemeClr val="bg1">
                    <a:lumMod val="50000"/>
                  </a:schemeClr>
                </a:solidFill>
              </a:rPr>
              <a:t>. طارق ثابت</a:t>
            </a:r>
            <a:endParaRPr lang="en-US" sz="1600" b="1" dirty="0">
              <a:solidFill>
                <a:schemeClr val="bg1">
                  <a:lumMod val="50000"/>
                </a:schemeClr>
              </a:solidFill>
            </a:endParaRPr>
          </a:p>
        </p:txBody>
      </p:sp>
    </p:spTree>
    <p:extLst>
      <p:ext uri="{BB962C8B-B14F-4D97-AF65-F5344CB8AC3E}">
        <p14:creationId xmlns:p14="http://schemas.microsoft.com/office/powerpoint/2010/main" val="2806202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pic>
        <p:nvPicPr>
          <p:cNvPr id="11266" name="Picture 2">
            <a:extLst>
              <a:ext uri="{FF2B5EF4-FFF2-40B4-BE49-F238E27FC236}">
                <a16:creationId xmlns:a16="http://schemas.microsoft.com/office/drawing/2014/main" id="{44913E90-8D5B-964D-AFB3-98BDAA865C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0991" y="1045747"/>
            <a:ext cx="10647190" cy="50052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3831C15-4C72-C244-91BD-F74B7857D0CE}"/>
              </a:ext>
            </a:extLst>
          </p:cNvPr>
          <p:cNvSpPr txBox="1"/>
          <p:nvPr/>
        </p:nvSpPr>
        <p:spPr>
          <a:xfrm>
            <a:off x="1928813" y="6275412"/>
            <a:ext cx="2047019" cy="338554"/>
          </a:xfrm>
          <a:prstGeom prst="rect">
            <a:avLst/>
          </a:prstGeom>
          <a:noFill/>
        </p:spPr>
        <p:txBody>
          <a:bodyPr wrap="square" rtlCol="0">
            <a:spAutoFit/>
          </a:bodyPr>
          <a:lstStyle/>
          <a:p>
            <a:pPr algn="ctr" rtl="1"/>
            <a:r>
              <a:rPr lang="ar-SA" sz="1600" b="1" dirty="0">
                <a:solidFill>
                  <a:schemeClr val="bg1">
                    <a:lumMod val="50000"/>
                  </a:schemeClr>
                </a:solidFill>
              </a:rPr>
              <a:t>إعداد: </a:t>
            </a:r>
            <a:r>
              <a:rPr lang="ar-SA" sz="1600" b="1" dirty="0" err="1">
                <a:solidFill>
                  <a:schemeClr val="bg1">
                    <a:lumMod val="50000"/>
                  </a:schemeClr>
                </a:solidFill>
              </a:rPr>
              <a:t>أ</a:t>
            </a:r>
            <a:r>
              <a:rPr lang="ar-SA" sz="1600" b="1" dirty="0">
                <a:solidFill>
                  <a:schemeClr val="bg1">
                    <a:lumMod val="50000"/>
                  </a:schemeClr>
                </a:solidFill>
              </a:rPr>
              <a:t>. طارق ثابت</a:t>
            </a:r>
            <a:endParaRPr lang="en-US" sz="1600" b="1" dirty="0">
              <a:solidFill>
                <a:schemeClr val="bg1">
                  <a:lumMod val="50000"/>
                </a:schemeClr>
              </a:solidFill>
            </a:endParaRPr>
          </a:p>
        </p:txBody>
      </p:sp>
    </p:spTree>
    <p:extLst>
      <p:ext uri="{BB962C8B-B14F-4D97-AF65-F5344CB8AC3E}">
        <p14:creationId xmlns:p14="http://schemas.microsoft.com/office/powerpoint/2010/main" val="3099708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pic>
        <p:nvPicPr>
          <p:cNvPr id="13314" name="Picture 2">
            <a:extLst>
              <a:ext uri="{FF2B5EF4-FFF2-40B4-BE49-F238E27FC236}">
                <a16:creationId xmlns:a16="http://schemas.microsoft.com/office/drawing/2014/main" id="{4F0FDC71-7A9E-FB4A-8C45-E1EB5CB7BE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0504" y="928935"/>
            <a:ext cx="10510527" cy="51854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7D63969-75CD-164D-A0C4-D7791BCDEC28}"/>
              </a:ext>
            </a:extLst>
          </p:cNvPr>
          <p:cNvSpPr txBox="1"/>
          <p:nvPr/>
        </p:nvSpPr>
        <p:spPr>
          <a:xfrm>
            <a:off x="1928813" y="6275412"/>
            <a:ext cx="2047019" cy="338554"/>
          </a:xfrm>
          <a:prstGeom prst="rect">
            <a:avLst/>
          </a:prstGeom>
          <a:noFill/>
        </p:spPr>
        <p:txBody>
          <a:bodyPr wrap="square" rtlCol="0">
            <a:spAutoFit/>
          </a:bodyPr>
          <a:lstStyle/>
          <a:p>
            <a:pPr algn="ctr" rtl="1"/>
            <a:r>
              <a:rPr lang="ar-SA" sz="1600" b="1" dirty="0">
                <a:solidFill>
                  <a:schemeClr val="bg1">
                    <a:lumMod val="50000"/>
                  </a:schemeClr>
                </a:solidFill>
              </a:rPr>
              <a:t>إعداد: </a:t>
            </a:r>
            <a:r>
              <a:rPr lang="ar-SA" sz="1600" b="1" dirty="0" err="1">
                <a:solidFill>
                  <a:schemeClr val="bg1">
                    <a:lumMod val="50000"/>
                  </a:schemeClr>
                </a:solidFill>
              </a:rPr>
              <a:t>أ</a:t>
            </a:r>
            <a:r>
              <a:rPr lang="ar-SA" sz="1600" b="1" dirty="0">
                <a:solidFill>
                  <a:schemeClr val="bg1">
                    <a:lumMod val="50000"/>
                  </a:schemeClr>
                </a:solidFill>
              </a:rPr>
              <a:t>. طارق ثابت</a:t>
            </a:r>
            <a:endParaRPr lang="en-US" sz="1600" b="1" dirty="0">
              <a:solidFill>
                <a:schemeClr val="bg1">
                  <a:lumMod val="50000"/>
                </a:schemeClr>
              </a:solidFill>
            </a:endParaRPr>
          </a:p>
        </p:txBody>
      </p:sp>
    </p:spTree>
    <p:extLst>
      <p:ext uri="{BB962C8B-B14F-4D97-AF65-F5344CB8AC3E}">
        <p14:creationId xmlns:p14="http://schemas.microsoft.com/office/powerpoint/2010/main" val="2567776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7"/>
        <p:cNvGrpSpPr/>
        <p:nvPr/>
      </p:nvGrpSpPr>
      <p:grpSpPr>
        <a:xfrm>
          <a:off x="0" y="0"/>
          <a:ext cx="0" cy="0"/>
          <a:chOff x="0" y="0"/>
          <a:chExt cx="0" cy="0"/>
        </a:xfrm>
      </p:grpSpPr>
      <p:sp>
        <p:nvSpPr>
          <p:cNvPr id="168" name="Google Shape;168;p2"/>
          <p:cNvSpPr txBox="1"/>
          <p:nvPr/>
        </p:nvSpPr>
        <p:spPr>
          <a:xfrm>
            <a:off x="2952323" y="1012433"/>
            <a:ext cx="1917641"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F3864"/>
              </a:buClr>
              <a:buSzPts val="4400"/>
              <a:buFont typeface="Calibri"/>
              <a:buNone/>
            </a:pPr>
            <a:endParaRPr sz="4400" b="0" i="0" u="none" strike="noStrike" cap="none">
              <a:solidFill>
                <a:srgbClr val="1F3864"/>
              </a:solidFill>
              <a:latin typeface="Calibri"/>
              <a:ea typeface="Calibri"/>
              <a:cs typeface="Calibri"/>
              <a:sym typeface="Calibri"/>
            </a:endParaRPr>
          </a:p>
        </p:txBody>
      </p:sp>
      <p:sp>
        <p:nvSpPr>
          <p:cNvPr id="4" name="TextBox 3">
            <a:extLst>
              <a:ext uri="{FF2B5EF4-FFF2-40B4-BE49-F238E27FC236}">
                <a16:creationId xmlns:a16="http://schemas.microsoft.com/office/drawing/2014/main" id="{74C5F6E4-FA5F-7441-970C-9371E62876B9}"/>
              </a:ext>
            </a:extLst>
          </p:cNvPr>
          <p:cNvSpPr txBox="1"/>
          <p:nvPr/>
        </p:nvSpPr>
        <p:spPr>
          <a:xfrm>
            <a:off x="3180751" y="2921168"/>
            <a:ext cx="6735147" cy="1015663"/>
          </a:xfrm>
          <a:prstGeom prst="rect">
            <a:avLst/>
          </a:prstGeom>
          <a:noFill/>
        </p:spPr>
        <p:txBody>
          <a:bodyPr wrap="square" rtlCol="0">
            <a:spAutoFit/>
          </a:bodyPr>
          <a:lstStyle/>
          <a:p>
            <a:pPr algn="ctr"/>
            <a:r>
              <a:rPr lang="ar-SA" sz="6000" b="1" dirty="0"/>
              <a:t>مقدمة</a:t>
            </a:r>
            <a:endParaRPr lang="en-PS" sz="60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pic>
        <p:nvPicPr>
          <p:cNvPr id="14338" name="Picture 2">
            <a:extLst>
              <a:ext uri="{FF2B5EF4-FFF2-40B4-BE49-F238E27FC236}">
                <a16:creationId xmlns:a16="http://schemas.microsoft.com/office/drawing/2014/main" id="{20FB02F6-1B93-D04D-A5A4-DF791FCBCA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3300" y="1354137"/>
            <a:ext cx="7645400" cy="50927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A8BC2B-5401-A547-A503-8D420072C385}"/>
              </a:ext>
            </a:extLst>
          </p:cNvPr>
          <p:cNvSpPr txBox="1"/>
          <p:nvPr/>
        </p:nvSpPr>
        <p:spPr>
          <a:xfrm>
            <a:off x="1828800" y="411163"/>
            <a:ext cx="10042681" cy="1015663"/>
          </a:xfrm>
          <a:prstGeom prst="rect">
            <a:avLst/>
          </a:prstGeom>
          <a:noFill/>
        </p:spPr>
        <p:txBody>
          <a:bodyPr wrap="square" rtlCol="0">
            <a:spAutoFit/>
          </a:bodyPr>
          <a:lstStyle/>
          <a:p>
            <a:pPr algn="ctr"/>
            <a:r>
              <a:rPr lang="ar-SA" sz="6000" b="1" dirty="0"/>
              <a:t>أخلاقيات العمل المستقل على الانترنت</a:t>
            </a:r>
          </a:p>
        </p:txBody>
      </p:sp>
      <p:sp>
        <p:nvSpPr>
          <p:cNvPr id="4" name="TextBox 3">
            <a:extLst>
              <a:ext uri="{FF2B5EF4-FFF2-40B4-BE49-F238E27FC236}">
                <a16:creationId xmlns:a16="http://schemas.microsoft.com/office/drawing/2014/main" id="{96E9E039-721A-8440-A01C-E6C91B1CA21C}"/>
              </a:ext>
            </a:extLst>
          </p:cNvPr>
          <p:cNvSpPr txBox="1"/>
          <p:nvPr/>
        </p:nvSpPr>
        <p:spPr>
          <a:xfrm>
            <a:off x="1928813" y="6275412"/>
            <a:ext cx="2047019" cy="338554"/>
          </a:xfrm>
          <a:prstGeom prst="rect">
            <a:avLst/>
          </a:prstGeom>
          <a:noFill/>
        </p:spPr>
        <p:txBody>
          <a:bodyPr wrap="square" rtlCol="0">
            <a:spAutoFit/>
          </a:bodyPr>
          <a:lstStyle/>
          <a:p>
            <a:pPr algn="ctr" rtl="1"/>
            <a:r>
              <a:rPr lang="ar-SA" sz="1600" b="1" dirty="0">
                <a:solidFill>
                  <a:schemeClr val="bg1">
                    <a:lumMod val="50000"/>
                  </a:schemeClr>
                </a:solidFill>
              </a:rPr>
              <a:t>إعداد: </a:t>
            </a:r>
            <a:r>
              <a:rPr lang="ar-SA" sz="1600" b="1" dirty="0" err="1">
                <a:solidFill>
                  <a:schemeClr val="bg1">
                    <a:lumMod val="50000"/>
                  </a:schemeClr>
                </a:solidFill>
              </a:rPr>
              <a:t>أ</a:t>
            </a:r>
            <a:r>
              <a:rPr lang="ar-SA" sz="1600" b="1" dirty="0">
                <a:solidFill>
                  <a:schemeClr val="bg1">
                    <a:lumMod val="50000"/>
                  </a:schemeClr>
                </a:solidFill>
              </a:rPr>
              <a:t>. طارق ثابت</a:t>
            </a:r>
            <a:endParaRPr lang="en-US" sz="1600" b="1" dirty="0">
              <a:solidFill>
                <a:schemeClr val="bg1">
                  <a:lumMod val="50000"/>
                </a:schemeClr>
              </a:solidFill>
            </a:endParaRPr>
          </a:p>
        </p:txBody>
      </p:sp>
    </p:spTree>
    <p:extLst>
      <p:ext uri="{BB962C8B-B14F-4D97-AF65-F5344CB8AC3E}">
        <p14:creationId xmlns:p14="http://schemas.microsoft.com/office/powerpoint/2010/main" val="1732424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pic>
        <p:nvPicPr>
          <p:cNvPr id="15362" name="Picture 2">
            <a:extLst>
              <a:ext uri="{FF2B5EF4-FFF2-40B4-BE49-F238E27FC236}">
                <a16:creationId xmlns:a16="http://schemas.microsoft.com/office/drawing/2014/main" id="{58E1ED20-7B3B-8E43-9A70-3307B9496C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0462" y="1578674"/>
            <a:ext cx="5541963" cy="49343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38BB2AF-009D-4945-A1BA-415C8E81FEE4}"/>
              </a:ext>
            </a:extLst>
          </p:cNvPr>
          <p:cNvSpPr txBox="1"/>
          <p:nvPr/>
        </p:nvSpPr>
        <p:spPr>
          <a:xfrm>
            <a:off x="3529013" y="718482"/>
            <a:ext cx="8159390" cy="1938992"/>
          </a:xfrm>
          <a:prstGeom prst="rect">
            <a:avLst/>
          </a:prstGeom>
          <a:noFill/>
        </p:spPr>
        <p:txBody>
          <a:bodyPr wrap="square" rtlCol="0">
            <a:spAutoFit/>
          </a:bodyPr>
          <a:lstStyle/>
          <a:p>
            <a:pPr algn="ctr"/>
            <a:r>
              <a:rPr lang="ar-SA" sz="6000" b="1" dirty="0"/>
              <a:t>الأمان الرقمي وتجنب الوقوع في فخ الاحتيال</a:t>
            </a:r>
          </a:p>
        </p:txBody>
      </p:sp>
      <p:sp>
        <p:nvSpPr>
          <p:cNvPr id="4" name="TextBox 3">
            <a:extLst>
              <a:ext uri="{FF2B5EF4-FFF2-40B4-BE49-F238E27FC236}">
                <a16:creationId xmlns:a16="http://schemas.microsoft.com/office/drawing/2014/main" id="{325A50E9-D0C1-1140-BEAC-BA6F5FADF2EC}"/>
              </a:ext>
            </a:extLst>
          </p:cNvPr>
          <p:cNvSpPr txBox="1"/>
          <p:nvPr/>
        </p:nvSpPr>
        <p:spPr>
          <a:xfrm>
            <a:off x="1928813" y="6275412"/>
            <a:ext cx="2047019" cy="338554"/>
          </a:xfrm>
          <a:prstGeom prst="rect">
            <a:avLst/>
          </a:prstGeom>
          <a:noFill/>
        </p:spPr>
        <p:txBody>
          <a:bodyPr wrap="square" rtlCol="0">
            <a:spAutoFit/>
          </a:bodyPr>
          <a:lstStyle/>
          <a:p>
            <a:pPr algn="ctr" rtl="1"/>
            <a:r>
              <a:rPr lang="ar-SA" sz="1600" b="1" dirty="0">
                <a:solidFill>
                  <a:schemeClr val="bg1">
                    <a:lumMod val="50000"/>
                  </a:schemeClr>
                </a:solidFill>
              </a:rPr>
              <a:t>إعداد: </a:t>
            </a:r>
            <a:r>
              <a:rPr lang="ar-SA" sz="1600" b="1" dirty="0" err="1">
                <a:solidFill>
                  <a:schemeClr val="bg1">
                    <a:lumMod val="50000"/>
                  </a:schemeClr>
                </a:solidFill>
              </a:rPr>
              <a:t>أ</a:t>
            </a:r>
            <a:r>
              <a:rPr lang="ar-SA" sz="1600" b="1" dirty="0">
                <a:solidFill>
                  <a:schemeClr val="bg1">
                    <a:lumMod val="50000"/>
                  </a:schemeClr>
                </a:solidFill>
              </a:rPr>
              <a:t>. طارق ثابت</a:t>
            </a:r>
            <a:endParaRPr lang="en-US" sz="1600" b="1" dirty="0">
              <a:solidFill>
                <a:schemeClr val="bg1">
                  <a:lumMod val="50000"/>
                </a:schemeClr>
              </a:solidFill>
            </a:endParaRPr>
          </a:p>
        </p:txBody>
      </p:sp>
    </p:spTree>
    <p:extLst>
      <p:ext uri="{BB962C8B-B14F-4D97-AF65-F5344CB8AC3E}">
        <p14:creationId xmlns:p14="http://schemas.microsoft.com/office/powerpoint/2010/main" val="3856554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7"/>
        <p:cNvGrpSpPr/>
        <p:nvPr/>
      </p:nvGrpSpPr>
      <p:grpSpPr>
        <a:xfrm>
          <a:off x="0" y="0"/>
          <a:ext cx="0" cy="0"/>
          <a:chOff x="0" y="0"/>
          <a:chExt cx="0" cy="0"/>
        </a:xfrm>
      </p:grpSpPr>
      <p:sp>
        <p:nvSpPr>
          <p:cNvPr id="168" name="Google Shape;168;p2"/>
          <p:cNvSpPr txBox="1"/>
          <p:nvPr/>
        </p:nvSpPr>
        <p:spPr>
          <a:xfrm>
            <a:off x="2952323" y="1012433"/>
            <a:ext cx="1917641"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F3864"/>
              </a:buClr>
              <a:buSzPts val="4400"/>
              <a:buFont typeface="Calibri"/>
              <a:buNone/>
            </a:pPr>
            <a:endParaRPr sz="4400" b="0" i="0" u="none" strike="noStrike" cap="none">
              <a:solidFill>
                <a:srgbClr val="1F3864"/>
              </a:solidFill>
              <a:latin typeface="Calibri"/>
              <a:ea typeface="Calibri"/>
              <a:cs typeface="Calibri"/>
              <a:sym typeface="Calibri"/>
            </a:endParaRPr>
          </a:p>
        </p:txBody>
      </p:sp>
      <p:sp>
        <p:nvSpPr>
          <p:cNvPr id="5" name="TextBox 4">
            <a:extLst>
              <a:ext uri="{FF2B5EF4-FFF2-40B4-BE49-F238E27FC236}">
                <a16:creationId xmlns:a16="http://schemas.microsoft.com/office/drawing/2014/main" id="{6E500D07-FA5D-4049-86ED-BEE071CB0791}"/>
              </a:ext>
            </a:extLst>
          </p:cNvPr>
          <p:cNvSpPr txBox="1"/>
          <p:nvPr/>
        </p:nvSpPr>
        <p:spPr>
          <a:xfrm>
            <a:off x="3223281" y="1012433"/>
            <a:ext cx="7749519" cy="5262979"/>
          </a:xfrm>
          <a:prstGeom prst="rect">
            <a:avLst/>
          </a:prstGeom>
          <a:noFill/>
        </p:spPr>
        <p:txBody>
          <a:bodyPr wrap="square" rtlCol="0">
            <a:spAutoFit/>
          </a:bodyPr>
          <a:lstStyle/>
          <a:p>
            <a:pPr algn="ctr"/>
            <a:r>
              <a:rPr lang="ar-SA" sz="2800" b="1" dirty="0"/>
              <a:t>فتح انتشار الإنترنت الفرصة لكثير من الناس لخوض غمار تجربة العمل المستقل بدلاً من الوظائف التقليدية. ومع ظهور جائحة كوفيد-19 أصبحت الحاجة ملحة لاستكشاف فرص العمل من المنزل. ليس هناك شكل واحد للعمل المستقل عبر الإنترنت، مما يجعله مجالاً </a:t>
            </a:r>
            <a:r>
              <a:rPr lang="ar-SA" sz="2800" b="1" dirty="0" err="1"/>
              <a:t>مقتوحاً</a:t>
            </a:r>
            <a:r>
              <a:rPr lang="ar-SA" sz="2800" b="1" dirty="0"/>
              <a:t> يمكن للكثيرين تجربته. </a:t>
            </a:r>
          </a:p>
          <a:p>
            <a:pPr algn="ctr"/>
            <a:endParaRPr lang="ar-SA" sz="2800" b="1" dirty="0"/>
          </a:p>
          <a:p>
            <a:pPr algn="ctr"/>
            <a:r>
              <a:rPr lang="ar-SA" sz="2800" b="1" dirty="0"/>
              <a:t>يتضمن العمل المستقل عبر الإنترنت أن تقدم خدماتك، أو منتجاتك عبر الانترنت بحيث تعمل بشكل مستقل دون أن تتبع لجهة معينة، ودون أن تلتزم بأن تتواجد في مكتب أو ضمن أوقات دوام محددة. ما تحتاجه بشكل أساسي هو جهاز كمبيوتر و توافر خدمة الإنترنت  جيدة يمكن الاعتماد عليها. يمكنك العمل من المنزل، أو من مقهى أو من مكتبة عامة، أو أي مكان آخر. </a:t>
            </a:r>
            <a:endParaRPr lang="en-PS" sz="2800" b="1" dirty="0"/>
          </a:p>
        </p:txBody>
      </p:sp>
      <p:sp>
        <p:nvSpPr>
          <p:cNvPr id="6" name="TextBox 5">
            <a:extLst>
              <a:ext uri="{FF2B5EF4-FFF2-40B4-BE49-F238E27FC236}">
                <a16:creationId xmlns:a16="http://schemas.microsoft.com/office/drawing/2014/main" id="{0C1B0472-B4E6-AA43-BC7C-17A5F0AAC1F7}"/>
              </a:ext>
            </a:extLst>
          </p:cNvPr>
          <p:cNvSpPr txBox="1"/>
          <p:nvPr/>
        </p:nvSpPr>
        <p:spPr>
          <a:xfrm>
            <a:off x="1928813" y="6275412"/>
            <a:ext cx="2047019" cy="338554"/>
          </a:xfrm>
          <a:prstGeom prst="rect">
            <a:avLst/>
          </a:prstGeom>
          <a:noFill/>
        </p:spPr>
        <p:txBody>
          <a:bodyPr wrap="square" rtlCol="0">
            <a:spAutoFit/>
          </a:bodyPr>
          <a:lstStyle/>
          <a:p>
            <a:pPr algn="ctr" rtl="1"/>
            <a:r>
              <a:rPr lang="ar-SA" sz="1600" b="1" dirty="0">
                <a:solidFill>
                  <a:schemeClr val="bg1">
                    <a:lumMod val="50000"/>
                  </a:schemeClr>
                </a:solidFill>
              </a:rPr>
              <a:t>إعداد: </a:t>
            </a:r>
            <a:r>
              <a:rPr lang="ar-SA" sz="1600" b="1" dirty="0" err="1">
                <a:solidFill>
                  <a:schemeClr val="bg1">
                    <a:lumMod val="50000"/>
                  </a:schemeClr>
                </a:solidFill>
              </a:rPr>
              <a:t>أ</a:t>
            </a:r>
            <a:r>
              <a:rPr lang="ar-SA" sz="1600" b="1" dirty="0">
                <a:solidFill>
                  <a:schemeClr val="bg1">
                    <a:lumMod val="50000"/>
                  </a:schemeClr>
                </a:solidFill>
              </a:rPr>
              <a:t>. طارق ثابت</a:t>
            </a:r>
            <a:endParaRPr lang="en-US" sz="1600" b="1" dirty="0">
              <a:solidFill>
                <a:schemeClr val="bg1">
                  <a:lumMod val="50000"/>
                </a:schemeClr>
              </a:solidFill>
            </a:endParaRPr>
          </a:p>
        </p:txBody>
      </p:sp>
    </p:spTree>
    <p:extLst>
      <p:ext uri="{BB962C8B-B14F-4D97-AF65-F5344CB8AC3E}">
        <p14:creationId xmlns:p14="http://schemas.microsoft.com/office/powerpoint/2010/main" val="3420036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4"/>
        <p:cNvGrpSpPr/>
        <p:nvPr/>
      </p:nvGrpSpPr>
      <p:grpSpPr>
        <a:xfrm>
          <a:off x="0" y="0"/>
          <a:ext cx="0" cy="0"/>
          <a:chOff x="0" y="0"/>
          <a:chExt cx="0" cy="0"/>
        </a:xfrm>
      </p:grpSpPr>
      <p:sp>
        <p:nvSpPr>
          <p:cNvPr id="2" name="TextBox 1">
            <a:extLst>
              <a:ext uri="{FF2B5EF4-FFF2-40B4-BE49-F238E27FC236}">
                <a16:creationId xmlns:a16="http://schemas.microsoft.com/office/drawing/2014/main" id="{A2EA75ED-9ED7-C14F-9958-4D1265B058EC}"/>
              </a:ext>
            </a:extLst>
          </p:cNvPr>
          <p:cNvSpPr txBox="1"/>
          <p:nvPr/>
        </p:nvSpPr>
        <p:spPr>
          <a:xfrm>
            <a:off x="4066576" y="4576273"/>
            <a:ext cx="6735147" cy="1938992"/>
          </a:xfrm>
          <a:prstGeom prst="rect">
            <a:avLst/>
          </a:prstGeom>
          <a:noFill/>
        </p:spPr>
        <p:txBody>
          <a:bodyPr wrap="square" rtlCol="0">
            <a:spAutoFit/>
          </a:bodyPr>
          <a:lstStyle/>
          <a:p>
            <a:pPr algn="ctr"/>
            <a:r>
              <a:rPr lang="ar-SA" sz="6000" b="1" dirty="0"/>
              <a:t>كيف تبدأ العمل المستقل عبر الانترنت؟</a:t>
            </a:r>
          </a:p>
        </p:txBody>
      </p:sp>
      <p:pic>
        <p:nvPicPr>
          <p:cNvPr id="1026" name="Picture 2">
            <a:extLst>
              <a:ext uri="{FF2B5EF4-FFF2-40B4-BE49-F238E27FC236}">
                <a16:creationId xmlns:a16="http://schemas.microsoft.com/office/drawing/2014/main" id="{70C849DC-1540-5E4C-8910-E0787BB9DC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8031" y="456683"/>
            <a:ext cx="6392235" cy="42579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996AE7A-1859-5447-868B-D9D1B6F84F95}"/>
              </a:ext>
            </a:extLst>
          </p:cNvPr>
          <p:cNvSpPr txBox="1"/>
          <p:nvPr/>
        </p:nvSpPr>
        <p:spPr>
          <a:xfrm>
            <a:off x="1928813" y="6275412"/>
            <a:ext cx="2047019" cy="338554"/>
          </a:xfrm>
          <a:prstGeom prst="rect">
            <a:avLst/>
          </a:prstGeom>
          <a:noFill/>
        </p:spPr>
        <p:txBody>
          <a:bodyPr wrap="square" rtlCol="0">
            <a:spAutoFit/>
          </a:bodyPr>
          <a:lstStyle/>
          <a:p>
            <a:pPr algn="ctr" rtl="1"/>
            <a:r>
              <a:rPr lang="ar-SA" sz="1600" b="1" dirty="0">
                <a:solidFill>
                  <a:schemeClr val="bg1">
                    <a:lumMod val="50000"/>
                  </a:schemeClr>
                </a:solidFill>
              </a:rPr>
              <a:t>إعداد: </a:t>
            </a:r>
            <a:r>
              <a:rPr lang="ar-SA" sz="1600" b="1" dirty="0" err="1">
                <a:solidFill>
                  <a:schemeClr val="bg1">
                    <a:lumMod val="50000"/>
                  </a:schemeClr>
                </a:solidFill>
              </a:rPr>
              <a:t>أ</a:t>
            </a:r>
            <a:r>
              <a:rPr lang="ar-SA" sz="1600" b="1" dirty="0">
                <a:solidFill>
                  <a:schemeClr val="bg1">
                    <a:lumMod val="50000"/>
                  </a:schemeClr>
                </a:solidFill>
              </a:rPr>
              <a:t>. طارق ثابت</a:t>
            </a:r>
            <a:endParaRPr lang="en-US" sz="1600" b="1" dirty="0">
              <a:solidFill>
                <a:schemeClr val="bg1">
                  <a:lumMod val="50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9"/>
        <p:cNvGrpSpPr/>
        <p:nvPr/>
      </p:nvGrpSpPr>
      <p:grpSpPr>
        <a:xfrm>
          <a:off x="0" y="0"/>
          <a:ext cx="0" cy="0"/>
          <a:chOff x="0" y="0"/>
          <a:chExt cx="0" cy="0"/>
        </a:xfrm>
      </p:grpSpPr>
      <p:sp>
        <p:nvSpPr>
          <p:cNvPr id="2" name="TextBox 1">
            <a:extLst>
              <a:ext uri="{FF2B5EF4-FFF2-40B4-BE49-F238E27FC236}">
                <a16:creationId xmlns:a16="http://schemas.microsoft.com/office/drawing/2014/main" id="{8A73EB17-9950-334D-884D-9885788A7606}"/>
              </a:ext>
            </a:extLst>
          </p:cNvPr>
          <p:cNvSpPr txBox="1"/>
          <p:nvPr/>
        </p:nvSpPr>
        <p:spPr>
          <a:xfrm>
            <a:off x="1765005" y="-27256"/>
            <a:ext cx="10164725" cy="6894195"/>
          </a:xfrm>
          <a:prstGeom prst="rect">
            <a:avLst/>
          </a:prstGeom>
          <a:noFill/>
        </p:spPr>
        <p:txBody>
          <a:bodyPr wrap="square" rtlCol="0">
            <a:spAutoFit/>
          </a:bodyPr>
          <a:lstStyle/>
          <a:p>
            <a:pPr marL="342900" indent="-342900" algn="r" rtl="1" fontAlgn="base">
              <a:buFont typeface="Arial" panose="020B0604020202020204" pitchFamily="34" charset="0"/>
              <a:buChar char="•"/>
            </a:pPr>
            <a:r>
              <a:rPr lang="ar-SA" sz="2600" dirty="0"/>
              <a:t>في البداية يجب أن تحدد هدفك من العمل عبر الانترنت.  هل هو عمل إضافي إلى جانب عملك الحالي، أم هل تريد أن تبدأ به كدوام كامل. إذا كنت تعمل في وظيفة فمن الأفضل أن تبدأ العمل عبر الانترنت بشكل جزئي في أوقات الفراغ إلى أن تستطيع الاعتماد على الدخل الناتج عنه كلياً. </a:t>
            </a:r>
            <a:r>
              <a:rPr lang="en-US" sz="2600" dirty="0"/>
              <a:t> </a:t>
            </a:r>
            <a:endParaRPr lang="ar-SA" sz="2600" dirty="0"/>
          </a:p>
          <a:p>
            <a:pPr marL="342900" indent="-342900" algn="r" rtl="1" fontAlgn="base">
              <a:buFont typeface="Arial" panose="020B0604020202020204" pitchFamily="34" charset="0"/>
              <a:buChar char="•"/>
            </a:pPr>
            <a:r>
              <a:rPr lang="ar-SA" sz="2600" b="1" dirty="0"/>
              <a:t>ما هي مواهبك ومهاراتك التي تفكر بتقديمها؟ </a:t>
            </a:r>
            <a:r>
              <a:rPr lang="ar-SA" sz="2600" dirty="0"/>
              <a:t>هل هناك مهارات اضافية يجب تعلمها أو تقويتها؟ في كثير من الأحيان من الممكن استخدام هواياتك أو اللغات التي تتقنها. هل لديك منتجات خاصة وترغب ببيعها عبر الانترنت؟ </a:t>
            </a:r>
          </a:p>
          <a:p>
            <a:pPr marL="342900" indent="-342900" algn="r" rtl="1" fontAlgn="base">
              <a:buFont typeface="Arial" panose="020B0604020202020204" pitchFamily="34" charset="0"/>
              <a:buChar char="•"/>
            </a:pPr>
            <a:r>
              <a:rPr lang="ar-SA" sz="2600" dirty="0"/>
              <a:t>قم بكتابة نبذة قصيرة للتعريف </a:t>
            </a:r>
            <a:r>
              <a:rPr lang="en-US" sz="2600" dirty="0" err="1"/>
              <a:t>ع</a:t>
            </a:r>
            <a:r>
              <a:rPr lang="ar-SA" sz="2600" dirty="0"/>
              <a:t>ن المنتجات التي اخترتها لبدء العمل عبر الانترنت.</a:t>
            </a:r>
          </a:p>
          <a:p>
            <a:pPr marL="342900" indent="-342900" algn="r" rtl="1" fontAlgn="base">
              <a:buFont typeface="Arial" panose="020B0604020202020204" pitchFamily="34" charset="0"/>
              <a:buChar char="•"/>
            </a:pPr>
            <a:r>
              <a:rPr lang="ar-SA" sz="2600" dirty="0"/>
              <a:t>قم ببناء ملف أعمال خاص بك يمكنك استخدامه لاكتساب زبائن جدد</a:t>
            </a:r>
            <a:r>
              <a:rPr lang="en-US" sz="2600" dirty="0"/>
              <a:t> .</a:t>
            </a:r>
            <a:endParaRPr lang="ar-SA" sz="2600" dirty="0"/>
          </a:p>
          <a:p>
            <a:pPr marL="342900" indent="-342900" algn="r" rtl="1" fontAlgn="base">
              <a:buFont typeface="Arial" panose="020B0604020202020204" pitchFamily="34" charset="0"/>
              <a:buChar char="•"/>
            </a:pPr>
            <a:r>
              <a:rPr lang="ar-SA" sz="2600" dirty="0"/>
              <a:t>على الأغلب أن تحتاج لإنشاء موقع الكتروني خاص بك او انشاء صفحات عبر مواقع التواصل الاجتماعي لترويج خدماتك أو منتجاتك.</a:t>
            </a:r>
          </a:p>
          <a:p>
            <a:pPr marL="342900" indent="-342900" algn="r" rtl="1" fontAlgn="base">
              <a:buFont typeface="Arial" panose="020B0604020202020204" pitchFamily="34" charset="0"/>
              <a:buChar char="•"/>
            </a:pPr>
            <a:r>
              <a:rPr lang="ar-SA" sz="2600" dirty="0"/>
              <a:t>ابحث عن جمهورك المستهدف وأفضل الطرق للوصول إليهم، يتيح العمل عبر الانترنت الوصول إلى جمهور عالمي وليس محلي فقط. </a:t>
            </a:r>
            <a:r>
              <a:rPr lang="en-US" sz="2600" dirty="0"/>
              <a:t> </a:t>
            </a:r>
            <a:endParaRPr lang="ar-SA" sz="2600" dirty="0"/>
          </a:p>
          <a:p>
            <a:pPr marL="342900" indent="-342900" algn="r" rtl="1" fontAlgn="base">
              <a:buFont typeface="Arial" panose="020B0604020202020204" pitchFamily="34" charset="0"/>
              <a:buChar char="•"/>
            </a:pPr>
            <a:r>
              <a:rPr lang="ar-SA" sz="2600" dirty="0"/>
              <a:t>تعرف إلى الطرق التي يمكن أن تستخدمها لاستقبال الأموال في بلدك، على الأغلب أن تحتاج إلى إنشاء حساب بنكي يسمح بتحويل الأموال إليه.</a:t>
            </a:r>
          </a:p>
          <a:p>
            <a:pPr marL="342900" indent="-342900" algn="r" rtl="1" fontAlgn="base">
              <a:buFont typeface="Arial" panose="020B0604020202020204" pitchFamily="34" charset="0"/>
              <a:buChar char="•"/>
            </a:pPr>
            <a:r>
              <a:rPr lang="ar-SA" sz="2600" dirty="0"/>
              <a:t>في حال كنت ترغب ببيع منتجاتك عبر الانترنت، من المهم التعرف إلى طرق وتكاليف الشحن سياسات الإرجاع في بلدك. </a:t>
            </a:r>
          </a:p>
        </p:txBody>
      </p:sp>
      <p:sp>
        <p:nvSpPr>
          <p:cNvPr id="3" name="TextBox 2">
            <a:extLst>
              <a:ext uri="{FF2B5EF4-FFF2-40B4-BE49-F238E27FC236}">
                <a16:creationId xmlns:a16="http://schemas.microsoft.com/office/drawing/2014/main" id="{3E826AA8-A00B-3146-A237-D56A360CFBD3}"/>
              </a:ext>
            </a:extLst>
          </p:cNvPr>
          <p:cNvSpPr txBox="1"/>
          <p:nvPr/>
        </p:nvSpPr>
        <p:spPr>
          <a:xfrm>
            <a:off x="1854385" y="6381737"/>
            <a:ext cx="2047019" cy="338554"/>
          </a:xfrm>
          <a:prstGeom prst="rect">
            <a:avLst/>
          </a:prstGeom>
          <a:noFill/>
        </p:spPr>
        <p:txBody>
          <a:bodyPr wrap="square" rtlCol="0">
            <a:spAutoFit/>
          </a:bodyPr>
          <a:lstStyle/>
          <a:p>
            <a:pPr algn="ctr" rtl="1"/>
            <a:r>
              <a:rPr lang="ar-SA" sz="1600" b="1" dirty="0">
                <a:solidFill>
                  <a:schemeClr val="bg1">
                    <a:lumMod val="50000"/>
                  </a:schemeClr>
                </a:solidFill>
              </a:rPr>
              <a:t>إعداد: </a:t>
            </a:r>
            <a:r>
              <a:rPr lang="ar-SA" sz="1600" b="1" dirty="0" err="1">
                <a:solidFill>
                  <a:schemeClr val="bg1">
                    <a:lumMod val="50000"/>
                  </a:schemeClr>
                </a:solidFill>
              </a:rPr>
              <a:t>أ</a:t>
            </a:r>
            <a:r>
              <a:rPr lang="ar-SA" sz="1600" b="1" dirty="0">
                <a:solidFill>
                  <a:schemeClr val="bg1">
                    <a:lumMod val="50000"/>
                  </a:schemeClr>
                </a:solidFill>
              </a:rPr>
              <a:t>. طارق ثابت</a:t>
            </a:r>
            <a:endParaRPr lang="en-US" sz="1600" b="1" dirty="0">
              <a:solidFill>
                <a:schemeClr val="bg1">
                  <a:lumMod val="50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9"/>
        <p:cNvGrpSpPr/>
        <p:nvPr/>
      </p:nvGrpSpPr>
      <p:grpSpPr>
        <a:xfrm>
          <a:off x="0" y="0"/>
          <a:ext cx="0" cy="0"/>
          <a:chOff x="0" y="0"/>
          <a:chExt cx="0" cy="0"/>
        </a:xfrm>
      </p:grpSpPr>
      <p:sp>
        <p:nvSpPr>
          <p:cNvPr id="2" name="TextBox 1">
            <a:extLst>
              <a:ext uri="{FF2B5EF4-FFF2-40B4-BE49-F238E27FC236}">
                <a16:creationId xmlns:a16="http://schemas.microsoft.com/office/drawing/2014/main" id="{8A73EB17-9950-334D-884D-9885788A7606}"/>
              </a:ext>
            </a:extLst>
          </p:cNvPr>
          <p:cNvSpPr txBox="1"/>
          <p:nvPr/>
        </p:nvSpPr>
        <p:spPr>
          <a:xfrm>
            <a:off x="3133250" y="2576953"/>
            <a:ext cx="6735147" cy="1938992"/>
          </a:xfrm>
          <a:prstGeom prst="rect">
            <a:avLst/>
          </a:prstGeom>
          <a:noFill/>
        </p:spPr>
        <p:txBody>
          <a:bodyPr wrap="square" rtlCol="0">
            <a:spAutoFit/>
          </a:bodyPr>
          <a:lstStyle/>
          <a:p>
            <a:pPr algn="ctr"/>
            <a:r>
              <a:rPr lang="ar-SA" sz="6000" b="1" dirty="0"/>
              <a:t>أمور ضرورية للعمل عبر الانترنت:</a:t>
            </a:r>
            <a:endParaRPr lang="en-PS" sz="6000" b="1" dirty="0"/>
          </a:p>
        </p:txBody>
      </p:sp>
      <p:sp>
        <p:nvSpPr>
          <p:cNvPr id="7" name="TextBox 6">
            <a:extLst>
              <a:ext uri="{FF2B5EF4-FFF2-40B4-BE49-F238E27FC236}">
                <a16:creationId xmlns:a16="http://schemas.microsoft.com/office/drawing/2014/main" id="{51E606AC-B6B4-CB40-AA41-CDD459CF9F16}"/>
              </a:ext>
            </a:extLst>
          </p:cNvPr>
          <p:cNvSpPr txBox="1"/>
          <p:nvPr/>
        </p:nvSpPr>
        <p:spPr>
          <a:xfrm>
            <a:off x="1928813" y="6275412"/>
            <a:ext cx="2047019" cy="338554"/>
          </a:xfrm>
          <a:prstGeom prst="rect">
            <a:avLst/>
          </a:prstGeom>
          <a:noFill/>
        </p:spPr>
        <p:txBody>
          <a:bodyPr wrap="square" rtlCol="0">
            <a:spAutoFit/>
          </a:bodyPr>
          <a:lstStyle/>
          <a:p>
            <a:pPr algn="ctr" rtl="1"/>
            <a:r>
              <a:rPr lang="ar-SA" sz="1600" b="1" dirty="0">
                <a:solidFill>
                  <a:schemeClr val="bg1">
                    <a:lumMod val="50000"/>
                  </a:schemeClr>
                </a:solidFill>
              </a:rPr>
              <a:t>إعداد: </a:t>
            </a:r>
            <a:r>
              <a:rPr lang="ar-SA" sz="1600" b="1" dirty="0" err="1">
                <a:solidFill>
                  <a:schemeClr val="bg1">
                    <a:lumMod val="50000"/>
                  </a:schemeClr>
                </a:solidFill>
              </a:rPr>
              <a:t>أ</a:t>
            </a:r>
            <a:r>
              <a:rPr lang="ar-SA" sz="1600" b="1" dirty="0">
                <a:solidFill>
                  <a:schemeClr val="bg1">
                    <a:lumMod val="50000"/>
                  </a:schemeClr>
                </a:solidFill>
              </a:rPr>
              <a:t>. طارق ثابت</a:t>
            </a:r>
            <a:endParaRPr lang="en-US" sz="1600" b="1" dirty="0">
              <a:solidFill>
                <a:schemeClr val="bg1">
                  <a:lumMod val="50000"/>
                </a:schemeClr>
              </a:solidFill>
            </a:endParaRPr>
          </a:p>
        </p:txBody>
      </p:sp>
    </p:spTree>
    <p:extLst>
      <p:ext uri="{BB962C8B-B14F-4D97-AF65-F5344CB8AC3E}">
        <p14:creationId xmlns:p14="http://schemas.microsoft.com/office/powerpoint/2010/main" val="1367914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9"/>
        <p:cNvGrpSpPr/>
        <p:nvPr/>
      </p:nvGrpSpPr>
      <p:grpSpPr>
        <a:xfrm>
          <a:off x="0" y="0"/>
          <a:ext cx="0" cy="0"/>
          <a:chOff x="0" y="0"/>
          <a:chExt cx="0" cy="0"/>
        </a:xfrm>
      </p:grpSpPr>
      <p:sp>
        <p:nvSpPr>
          <p:cNvPr id="2" name="TextBox 1">
            <a:extLst>
              <a:ext uri="{FF2B5EF4-FFF2-40B4-BE49-F238E27FC236}">
                <a16:creationId xmlns:a16="http://schemas.microsoft.com/office/drawing/2014/main" id="{8A73EB17-9950-334D-884D-9885788A7606}"/>
              </a:ext>
            </a:extLst>
          </p:cNvPr>
          <p:cNvSpPr txBox="1"/>
          <p:nvPr/>
        </p:nvSpPr>
        <p:spPr>
          <a:xfrm>
            <a:off x="5192712" y="719578"/>
            <a:ext cx="6735147" cy="1015663"/>
          </a:xfrm>
          <a:prstGeom prst="rect">
            <a:avLst/>
          </a:prstGeom>
          <a:noFill/>
        </p:spPr>
        <p:txBody>
          <a:bodyPr wrap="square" rtlCol="0">
            <a:spAutoFit/>
          </a:bodyPr>
          <a:lstStyle/>
          <a:p>
            <a:pPr algn="ctr"/>
            <a:r>
              <a:rPr lang="ar-SA" sz="6000" b="1" dirty="0"/>
              <a:t>تنظيم الوقت</a:t>
            </a:r>
            <a:endParaRPr lang="en-PS" sz="6000" b="1" dirty="0"/>
          </a:p>
        </p:txBody>
      </p:sp>
      <p:pic>
        <p:nvPicPr>
          <p:cNvPr id="3074" name="Picture 2">
            <a:extLst>
              <a:ext uri="{FF2B5EF4-FFF2-40B4-BE49-F238E27FC236}">
                <a16:creationId xmlns:a16="http://schemas.microsoft.com/office/drawing/2014/main" id="{53593091-43BC-BD43-8F62-4C135122AD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3314" y="1200828"/>
            <a:ext cx="4403182" cy="44031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43B874D-B899-4F46-9AFD-876D5D25F2E0}"/>
              </a:ext>
            </a:extLst>
          </p:cNvPr>
          <p:cNvSpPr txBox="1"/>
          <p:nvPr/>
        </p:nvSpPr>
        <p:spPr>
          <a:xfrm>
            <a:off x="5267140" y="1735241"/>
            <a:ext cx="6735147" cy="4832092"/>
          </a:xfrm>
          <a:prstGeom prst="rect">
            <a:avLst/>
          </a:prstGeom>
          <a:noFill/>
        </p:spPr>
        <p:txBody>
          <a:bodyPr wrap="square" rtlCol="0">
            <a:spAutoFit/>
          </a:bodyPr>
          <a:lstStyle/>
          <a:p>
            <a:pPr algn="ctr" rtl="1"/>
            <a:r>
              <a:rPr lang="ar-SA" sz="2800" b="1" dirty="0"/>
              <a:t>تنظيم الوقت هو أهم مهارة يجب أن تتوافر لدى من يعملون بشكل مستقل عبر الانترنت ،عدم وجود ساعات دوام محددة يجعل من السهل جداً الوقوع ضحية للعمل الزائد الذي لا يتناسب مع الدخل الناتج عنه أو أن لا يتم انجاز العمل ضمن الوقت المحدد مما ينتج عنه تأخير في تسليم الخدمات للزبائن مما يفقدك المصداقية. لذلك من المهم تنظيم الوقت وتخطيطه بشكل واقعي. هناك الكثير من الأدوات المتاحة مجاناً  لتنظيم الوقت مثل </a:t>
            </a:r>
            <a:r>
              <a:rPr lang="en-US" sz="2800" b="1" dirty="0"/>
              <a:t>Google Calendar ، </a:t>
            </a:r>
            <a:r>
              <a:rPr lang="ar-SA" sz="2800" b="1" dirty="0"/>
              <a:t>احرص على مراجعة التقويم بشكل دائم لفحص مواعيد التسليم النهائية وعدم تعارضها مع مواعيد أخرى.</a:t>
            </a:r>
          </a:p>
        </p:txBody>
      </p:sp>
      <p:sp>
        <p:nvSpPr>
          <p:cNvPr id="5" name="TextBox 4">
            <a:extLst>
              <a:ext uri="{FF2B5EF4-FFF2-40B4-BE49-F238E27FC236}">
                <a16:creationId xmlns:a16="http://schemas.microsoft.com/office/drawing/2014/main" id="{BDBCC7D4-F166-1E4C-801D-93C584C5383D}"/>
              </a:ext>
            </a:extLst>
          </p:cNvPr>
          <p:cNvSpPr txBox="1"/>
          <p:nvPr/>
        </p:nvSpPr>
        <p:spPr>
          <a:xfrm>
            <a:off x="1928813" y="6275412"/>
            <a:ext cx="2047019" cy="338554"/>
          </a:xfrm>
          <a:prstGeom prst="rect">
            <a:avLst/>
          </a:prstGeom>
          <a:noFill/>
        </p:spPr>
        <p:txBody>
          <a:bodyPr wrap="square" rtlCol="0">
            <a:spAutoFit/>
          </a:bodyPr>
          <a:lstStyle/>
          <a:p>
            <a:pPr algn="ctr" rtl="1"/>
            <a:r>
              <a:rPr lang="ar-SA" sz="1600" b="1" dirty="0">
                <a:solidFill>
                  <a:schemeClr val="bg1">
                    <a:lumMod val="50000"/>
                  </a:schemeClr>
                </a:solidFill>
              </a:rPr>
              <a:t>إعداد: </a:t>
            </a:r>
            <a:r>
              <a:rPr lang="ar-SA" sz="1600" b="1" dirty="0" err="1">
                <a:solidFill>
                  <a:schemeClr val="bg1">
                    <a:lumMod val="50000"/>
                  </a:schemeClr>
                </a:solidFill>
              </a:rPr>
              <a:t>أ</a:t>
            </a:r>
            <a:r>
              <a:rPr lang="ar-SA" sz="1600" b="1" dirty="0">
                <a:solidFill>
                  <a:schemeClr val="bg1">
                    <a:lumMod val="50000"/>
                  </a:schemeClr>
                </a:solidFill>
              </a:rPr>
              <a:t>. طارق ثابت</a:t>
            </a:r>
            <a:endParaRPr lang="en-US" sz="1600" b="1" dirty="0">
              <a:solidFill>
                <a:schemeClr val="bg1">
                  <a:lumMod val="50000"/>
                </a:schemeClr>
              </a:solidFill>
            </a:endParaRPr>
          </a:p>
        </p:txBody>
      </p:sp>
    </p:spTree>
    <p:extLst>
      <p:ext uri="{BB962C8B-B14F-4D97-AF65-F5344CB8AC3E}">
        <p14:creationId xmlns:p14="http://schemas.microsoft.com/office/powerpoint/2010/main" val="4009174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3"/>
        <p:cNvGrpSpPr/>
        <p:nvPr/>
      </p:nvGrpSpPr>
      <p:grpSpPr>
        <a:xfrm>
          <a:off x="0" y="0"/>
          <a:ext cx="0" cy="0"/>
          <a:chOff x="0" y="0"/>
          <a:chExt cx="0" cy="0"/>
        </a:xfrm>
      </p:grpSpPr>
      <p:sp>
        <p:nvSpPr>
          <p:cNvPr id="2" name="TextBox 1">
            <a:extLst>
              <a:ext uri="{FF2B5EF4-FFF2-40B4-BE49-F238E27FC236}">
                <a16:creationId xmlns:a16="http://schemas.microsoft.com/office/drawing/2014/main" id="{525348A1-56C0-2E46-9A75-B6523E72377D}"/>
              </a:ext>
            </a:extLst>
          </p:cNvPr>
          <p:cNvSpPr txBox="1"/>
          <p:nvPr/>
        </p:nvSpPr>
        <p:spPr>
          <a:xfrm>
            <a:off x="4658677" y="615313"/>
            <a:ext cx="6735147" cy="1938992"/>
          </a:xfrm>
          <a:prstGeom prst="rect">
            <a:avLst/>
          </a:prstGeom>
          <a:noFill/>
        </p:spPr>
        <p:txBody>
          <a:bodyPr wrap="square" rtlCol="0">
            <a:spAutoFit/>
          </a:bodyPr>
          <a:lstStyle/>
          <a:p>
            <a:pPr algn="ctr"/>
            <a:r>
              <a:rPr lang="ar-SA" sz="6000" b="1" dirty="0"/>
              <a:t>حساب الوقت اللازم لإنهاء المهمات</a:t>
            </a:r>
            <a:endParaRPr lang="en-PS" sz="6000" b="1" dirty="0"/>
          </a:p>
        </p:txBody>
      </p:sp>
      <p:pic>
        <p:nvPicPr>
          <p:cNvPr id="4098" name="Picture 2">
            <a:extLst>
              <a:ext uri="{FF2B5EF4-FFF2-40B4-BE49-F238E27FC236}">
                <a16:creationId xmlns:a16="http://schemas.microsoft.com/office/drawing/2014/main" id="{8FEA74D2-56E9-2645-B67D-D72C369C12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3915" y="1749667"/>
            <a:ext cx="5037999" cy="33586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7CFF936-4046-1247-96FA-C2E7401D0820}"/>
              </a:ext>
            </a:extLst>
          </p:cNvPr>
          <p:cNvSpPr txBox="1"/>
          <p:nvPr/>
        </p:nvSpPr>
        <p:spPr>
          <a:xfrm>
            <a:off x="6475228" y="2554305"/>
            <a:ext cx="5141879" cy="4832092"/>
          </a:xfrm>
          <a:prstGeom prst="rect">
            <a:avLst/>
          </a:prstGeom>
          <a:noFill/>
        </p:spPr>
        <p:txBody>
          <a:bodyPr wrap="square" rtlCol="0">
            <a:spAutoFit/>
          </a:bodyPr>
          <a:lstStyle/>
          <a:p>
            <a:pPr algn="r" rtl="1"/>
            <a:r>
              <a:rPr lang="ar-SA" sz="2800" dirty="0"/>
              <a:t>من المهم حساب الوقت الذي يلزمك لإنهاء مهمة ما أو صنع منتج ما، هذه الخطوة ستساعدك في تحديد الوقت اللازم لإنهاء عمل معين لإخبار زبونك بذلك مسبقاً.  و ستساعدك أيضاً في عملية تسعير خدماتك كما سنشرح لاحقاً. هناك العديد من البرامج المتوفرة لتعقب الوقت والتي يمكنك من خلالها تسجيل ساعات العمل التي تقضيها </a:t>
            </a:r>
            <a:r>
              <a:rPr lang="ar-SA" sz="2800" dirty="0" err="1"/>
              <a:t>لانهاء</a:t>
            </a:r>
            <a:r>
              <a:rPr lang="ar-SA" sz="2800" dirty="0"/>
              <a:t> المهمات، مثل برنامج: </a:t>
            </a:r>
            <a:r>
              <a:rPr lang="en-US" sz="2800" dirty="0" err="1"/>
              <a:t>Clockify</a:t>
            </a:r>
            <a:r>
              <a:rPr lang="en-US" sz="2800" dirty="0"/>
              <a:t>.</a:t>
            </a:r>
          </a:p>
          <a:p>
            <a:pPr algn="r" rtl="1"/>
            <a:br>
              <a:rPr lang="en-US" sz="2800" dirty="0"/>
            </a:br>
            <a:endParaRPr lang="en-US" sz="2800" b="1" dirty="0"/>
          </a:p>
        </p:txBody>
      </p:sp>
      <p:sp>
        <p:nvSpPr>
          <p:cNvPr id="5" name="TextBox 4">
            <a:extLst>
              <a:ext uri="{FF2B5EF4-FFF2-40B4-BE49-F238E27FC236}">
                <a16:creationId xmlns:a16="http://schemas.microsoft.com/office/drawing/2014/main" id="{EA7B0D47-B8B8-D442-B0FD-82C09EF9DF03}"/>
              </a:ext>
            </a:extLst>
          </p:cNvPr>
          <p:cNvSpPr txBox="1"/>
          <p:nvPr/>
        </p:nvSpPr>
        <p:spPr>
          <a:xfrm>
            <a:off x="1928813" y="6275412"/>
            <a:ext cx="2047019" cy="338554"/>
          </a:xfrm>
          <a:prstGeom prst="rect">
            <a:avLst/>
          </a:prstGeom>
          <a:noFill/>
        </p:spPr>
        <p:txBody>
          <a:bodyPr wrap="square" rtlCol="0">
            <a:spAutoFit/>
          </a:bodyPr>
          <a:lstStyle/>
          <a:p>
            <a:pPr algn="ctr" rtl="1"/>
            <a:r>
              <a:rPr lang="ar-SA" sz="1600" b="1" dirty="0">
                <a:solidFill>
                  <a:schemeClr val="bg1">
                    <a:lumMod val="50000"/>
                  </a:schemeClr>
                </a:solidFill>
              </a:rPr>
              <a:t>إعداد: </a:t>
            </a:r>
            <a:r>
              <a:rPr lang="ar-SA" sz="1600" b="1" dirty="0" err="1">
                <a:solidFill>
                  <a:schemeClr val="bg1">
                    <a:lumMod val="50000"/>
                  </a:schemeClr>
                </a:solidFill>
              </a:rPr>
              <a:t>أ</a:t>
            </a:r>
            <a:r>
              <a:rPr lang="ar-SA" sz="1600" b="1" dirty="0">
                <a:solidFill>
                  <a:schemeClr val="bg1">
                    <a:lumMod val="50000"/>
                  </a:schemeClr>
                </a:solidFill>
              </a:rPr>
              <a:t>. طارق ثابت</a:t>
            </a:r>
            <a:endParaRPr lang="en-US" sz="1600" b="1" dirty="0">
              <a:solidFill>
                <a:schemeClr val="bg1">
                  <a:lumMod val="50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sp>
        <p:nvSpPr>
          <p:cNvPr id="2" name="TextBox 1">
            <a:extLst>
              <a:ext uri="{FF2B5EF4-FFF2-40B4-BE49-F238E27FC236}">
                <a16:creationId xmlns:a16="http://schemas.microsoft.com/office/drawing/2014/main" id="{74F3066D-CA5F-544A-BF1C-948E55D455D4}"/>
              </a:ext>
            </a:extLst>
          </p:cNvPr>
          <p:cNvSpPr txBox="1"/>
          <p:nvPr/>
        </p:nvSpPr>
        <p:spPr>
          <a:xfrm>
            <a:off x="4627416" y="434560"/>
            <a:ext cx="7564584" cy="1015663"/>
          </a:xfrm>
          <a:prstGeom prst="rect">
            <a:avLst/>
          </a:prstGeom>
          <a:noFill/>
        </p:spPr>
        <p:txBody>
          <a:bodyPr wrap="square" rtlCol="0">
            <a:spAutoFit/>
          </a:bodyPr>
          <a:lstStyle/>
          <a:p>
            <a:pPr algn="ctr"/>
            <a:r>
              <a:rPr lang="ar-SA" sz="6000" b="1" dirty="0"/>
              <a:t>حساب الأسعار المناسبة</a:t>
            </a:r>
            <a:endParaRPr lang="en-PS" sz="6000" b="1" dirty="0"/>
          </a:p>
        </p:txBody>
      </p:sp>
      <p:sp>
        <p:nvSpPr>
          <p:cNvPr id="3" name="TextBox 2">
            <a:extLst>
              <a:ext uri="{FF2B5EF4-FFF2-40B4-BE49-F238E27FC236}">
                <a16:creationId xmlns:a16="http://schemas.microsoft.com/office/drawing/2014/main" id="{B03D1128-0D94-974A-A385-E2B2F96119DA}"/>
              </a:ext>
            </a:extLst>
          </p:cNvPr>
          <p:cNvSpPr txBox="1"/>
          <p:nvPr/>
        </p:nvSpPr>
        <p:spPr>
          <a:xfrm>
            <a:off x="5114260" y="1490008"/>
            <a:ext cx="6900531" cy="5262979"/>
          </a:xfrm>
          <a:prstGeom prst="rect">
            <a:avLst/>
          </a:prstGeom>
          <a:noFill/>
        </p:spPr>
        <p:txBody>
          <a:bodyPr wrap="square" rtlCol="0">
            <a:spAutoFit/>
          </a:bodyPr>
          <a:lstStyle/>
          <a:p>
            <a:pPr algn="r" rtl="1"/>
            <a:r>
              <a:rPr lang="ar-SA" sz="2800" b="1" dirty="0"/>
              <a:t>هناك العديد من العوامل التي يجب أخذها بعين الاعتبار حتى تستطيع تسعير خدماتك. مثل الخبرة،  والوقت اللازم لإنهاء المهام، ومدى تعقيد المشروع أو متطلباته، مثلاً قد يتطلب المشروع التعديل على خدمة معينة بشكل متكرر مثل التعديل على تصميم شعار أو كتابة نص عدة مرات قبل أخذ موافقة الزبون النهائية، يجب أيضاً الأخذ بعين الاعتبار التكاليف التي تندرج تحت مشروع معين مثل المواد الخام، أو أسعار البرامج التي تستخدمها لإتمام مشروع ما. في حال بيع منتجاتك، فإن أسعار الشحن والتغليف يجب أن تكون جزءاً من السعر الذي تطلبه. من المفيد التعرف على الأسعار التي يتقاضاها من يقدمون خدمات شبيهة بخدماتك عبر الانترنت قبل تحديد أسعارك.</a:t>
            </a:r>
          </a:p>
        </p:txBody>
      </p:sp>
      <p:pic>
        <p:nvPicPr>
          <p:cNvPr id="5122" name="Picture 2">
            <a:extLst>
              <a:ext uri="{FF2B5EF4-FFF2-40B4-BE49-F238E27FC236}">
                <a16:creationId xmlns:a16="http://schemas.microsoft.com/office/drawing/2014/main" id="{D372AD14-BC6D-1A41-8B99-E6F1ADF0D5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688" y="2557130"/>
            <a:ext cx="4127500" cy="2743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660B7FE-8CCC-5641-B14C-9AB3966E2E9B}"/>
              </a:ext>
            </a:extLst>
          </p:cNvPr>
          <p:cNvSpPr txBox="1"/>
          <p:nvPr/>
        </p:nvSpPr>
        <p:spPr>
          <a:xfrm>
            <a:off x="1928813" y="6275412"/>
            <a:ext cx="2047019" cy="338554"/>
          </a:xfrm>
          <a:prstGeom prst="rect">
            <a:avLst/>
          </a:prstGeom>
          <a:noFill/>
        </p:spPr>
        <p:txBody>
          <a:bodyPr wrap="square" rtlCol="0">
            <a:spAutoFit/>
          </a:bodyPr>
          <a:lstStyle/>
          <a:p>
            <a:pPr algn="ctr" rtl="1"/>
            <a:r>
              <a:rPr lang="ar-SA" sz="1600" b="1" dirty="0">
                <a:solidFill>
                  <a:schemeClr val="bg1">
                    <a:lumMod val="50000"/>
                  </a:schemeClr>
                </a:solidFill>
              </a:rPr>
              <a:t>إعداد: </a:t>
            </a:r>
            <a:r>
              <a:rPr lang="ar-SA" sz="1600" b="1" dirty="0" err="1">
                <a:solidFill>
                  <a:schemeClr val="bg1">
                    <a:lumMod val="50000"/>
                  </a:schemeClr>
                </a:solidFill>
              </a:rPr>
              <a:t>أ</a:t>
            </a:r>
            <a:r>
              <a:rPr lang="ar-SA" sz="1600" b="1" dirty="0">
                <a:solidFill>
                  <a:schemeClr val="bg1">
                    <a:lumMod val="50000"/>
                  </a:schemeClr>
                </a:solidFill>
              </a:rPr>
              <a:t>. طارق ثابت</a:t>
            </a:r>
            <a:endParaRPr lang="en-US" sz="1600" b="1" dirty="0">
              <a:solidFill>
                <a:schemeClr val="bg1">
                  <a:lumMod val="50000"/>
                </a:schemeClr>
              </a:solidFill>
            </a:endParaRPr>
          </a:p>
        </p:txBody>
      </p:sp>
    </p:spTree>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921</Words>
  <Application>Microsoft Macintosh PowerPoint</Application>
  <PresentationFormat>Widescreen</PresentationFormat>
  <Paragraphs>71</Paragraphs>
  <Slides>21</Slides>
  <Notes>21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21</vt:i4>
      </vt:variant>
    </vt:vector>
  </HeadingPairs>
  <TitlesOfParts>
    <vt:vector size="26" baseType="lpstr">
      <vt:lpstr>Arial</vt:lpstr>
      <vt:lpstr>Calibri</vt:lpstr>
      <vt:lpstr>Times New Roman</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Tala Abu Eid</dc:creator>
  <cp:lastModifiedBy>Tarek Thabet</cp:lastModifiedBy>
  <cp:revision>5</cp:revision>
  <dcterms:created xsi:type="dcterms:W3CDTF">2022-02-09T16:34:09Z</dcterms:created>
  <dcterms:modified xsi:type="dcterms:W3CDTF">2022-03-17T16:38:32Z</dcterms:modified>
</cp:coreProperties>
</file>