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wDxFaaUu95mfUNsIMP4P3tkfZ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874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2542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588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282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6" name="Google Shape;16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b="1"/>
          </a:p>
        </p:txBody>
      </p:sp>
      <p:sp>
        <p:nvSpPr>
          <p:cNvPr id="178" name="Google Shape;17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510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7564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969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erformance Appraisal Process: Step By Step Explan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33" y="1982772"/>
            <a:ext cx="758255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ar-JO" sz="3200" b="1" dirty="0" smtClean="0">
                <a:solidFill>
                  <a:schemeClr val="accent5">
                    <a:lumMod val="50000"/>
                  </a:schemeClr>
                </a:solidFill>
              </a:rPr>
              <a:t>عملية تقييم الأداء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8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40727" y="209009"/>
            <a:ext cx="10515600" cy="105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1"/>
            <a:r>
              <a:rPr lang="ar-JO" sz="2400" b="1" dirty="0" smtClean="0">
                <a:solidFill>
                  <a:schemeClr val="accent5">
                    <a:lumMod val="50000"/>
                  </a:schemeClr>
                </a:solidFill>
              </a:rPr>
              <a:t>عملية التقييم والتحفيز للموظفين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r" rtl="1"/>
            <a:r>
              <a:rPr lang="ar-JO" dirty="0" smtClean="0"/>
              <a:t>1.	الأهداف السنوية</a:t>
            </a:r>
          </a:p>
          <a:p>
            <a:pPr marL="0" indent="0" algn="r" rtl="1"/>
            <a:r>
              <a:rPr lang="ar-JO" dirty="0" smtClean="0"/>
              <a:t>2.	الممارسات الفضلى في طرق تقييم الأداء</a:t>
            </a:r>
          </a:p>
          <a:p>
            <a:pPr marL="0" indent="0" algn="r" rtl="1"/>
            <a:r>
              <a:rPr lang="ar-JO" dirty="0" smtClean="0"/>
              <a:t>3.	كيفية إدارة جلسة التغذية الراجعة مع الموظفين </a:t>
            </a:r>
          </a:p>
          <a:p>
            <a:pPr marL="0" indent="0" algn="r" rtl="1"/>
            <a:r>
              <a:rPr lang="ar-JO" dirty="0" smtClean="0"/>
              <a:t>4.	التقدير للموظفين	</a:t>
            </a:r>
          </a:p>
          <a:p>
            <a:pPr marL="0" indent="0" algn="r" rtl="1"/>
            <a:r>
              <a:rPr lang="ar-JO" dirty="0" smtClean="0"/>
              <a:t>5.	الترقيات والحوافز غير المالية، والشبه مالية</a:t>
            </a:r>
          </a:p>
          <a:p>
            <a:pPr marL="0" indent="0" algn="r" rtl="1"/>
            <a:r>
              <a:rPr lang="ar-JO" dirty="0" smtClean="0"/>
              <a:t>6.	احتساب المكافآت/ موازنة المكافآت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2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393" y="239150"/>
            <a:ext cx="5653982" cy="6475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33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5523" y="2564781"/>
            <a:ext cx="423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b="1" dirty="0" smtClean="0">
                <a:solidFill>
                  <a:schemeClr val="accent5">
                    <a:lumMod val="50000"/>
                  </a:schemeClr>
                </a:solidFill>
              </a:rPr>
              <a:t>كل التوفيق أتمناه لكم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7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"/>
          <p:cNvSpPr txBox="1"/>
          <p:nvPr/>
        </p:nvSpPr>
        <p:spPr>
          <a:xfrm>
            <a:off x="2952323" y="1012433"/>
            <a:ext cx="191764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"/>
          <p:cNvSpPr txBox="1"/>
          <p:nvPr/>
        </p:nvSpPr>
        <p:spPr>
          <a:xfrm>
            <a:off x="2747554" y="2137783"/>
            <a:ext cx="892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Noto Sans Symbols"/>
              <a:buChar char="⮚"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596" y="1978317"/>
            <a:ext cx="4286250" cy="31982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7554" y="760323"/>
            <a:ext cx="6329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تخطيط وإدارة الموارد البشرية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50274" y="5349875"/>
            <a:ext cx="9017726" cy="59510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JO" b="1" dirty="0" smtClean="0"/>
              <a:t>ريما الحسن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6"/>
            <a:ext cx="10515600" cy="70539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JO" sz="2400" b="1" dirty="0" smtClean="0">
                <a:solidFill>
                  <a:schemeClr val="accent5">
                    <a:lumMod val="50000"/>
                  </a:schemeClr>
                </a:solidFill>
              </a:rPr>
              <a:t>أهم العناصر الأساسية في إدارة الموارد البشرية، وهي: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800" dirty="0" smtClean="0"/>
              <a:t>عملية استقطاب وتوظيف الكفاءات في الشركات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800" dirty="0" smtClean="0"/>
              <a:t>عملية تدريب وتطوير الموظفين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800" dirty="0" smtClean="0"/>
              <a:t>عملية تقييم الأداء المبنية على الأهداف الذكية وآليات التحفيز والمكافآت لدمج الموظفين بشكل أكبر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680" y="3194288"/>
            <a:ext cx="5708469" cy="29826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ar-JO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الاستقطاب والتوظيف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096294"/>
            <a:ext cx="762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JO" sz="4000" b="1" dirty="0" smtClean="0">
                <a:solidFill>
                  <a:schemeClr val="accent5">
                    <a:lumMod val="50000"/>
                  </a:schemeClr>
                </a:solidFill>
              </a:rPr>
              <a:t>عملية الاستقطاب والتوظيف</a:t>
            </a:r>
            <a:r>
              <a:rPr lang="ar-JO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JO" sz="2400" dirty="0" smtClean="0"/>
              <a:t>1</a:t>
            </a:r>
            <a:r>
              <a:rPr lang="ar-JO" sz="4000" dirty="0" smtClean="0"/>
              <a:t>.</a:t>
            </a:r>
            <a:r>
              <a:rPr lang="ar-JO" sz="2400" dirty="0" smtClean="0"/>
              <a:t>	تحديد الاحتياج	</a:t>
            </a:r>
          </a:p>
          <a:p>
            <a:pPr algn="r" rtl="1"/>
            <a:r>
              <a:rPr lang="ar-JO" sz="2400" dirty="0" smtClean="0"/>
              <a:t>2.	كتابة الوصف الوظيفي</a:t>
            </a:r>
          </a:p>
          <a:p>
            <a:pPr algn="r" rtl="1"/>
            <a:r>
              <a:rPr lang="ar-JO" sz="2400" dirty="0" smtClean="0"/>
              <a:t>3.	تجهيز الإعلان للشاغر الوظيفي</a:t>
            </a:r>
          </a:p>
          <a:p>
            <a:pPr algn="r" rtl="1"/>
            <a:r>
              <a:rPr lang="ar-JO" sz="2400" dirty="0" smtClean="0"/>
              <a:t>4.	عملية الفرز للمتقدمين</a:t>
            </a:r>
          </a:p>
          <a:p>
            <a:pPr algn="r" rtl="1"/>
            <a:r>
              <a:rPr lang="ar-JO" sz="2400" dirty="0" smtClean="0"/>
              <a:t>5.	أنماط المقابلات</a:t>
            </a:r>
          </a:p>
          <a:p>
            <a:pPr algn="r" rtl="1"/>
            <a:r>
              <a:rPr lang="ar-JO" sz="2400" dirty="0" smtClean="0"/>
              <a:t>6.	الاختيار النهائي وعرض الشاغر والاعتذار لباقي المرشحين الغير مناسبين</a:t>
            </a:r>
          </a:p>
          <a:p>
            <a:pPr algn="r" rtl="1"/>
            <a:r>
              <a:rPr lang="ar-JO" sz="2400" dirty="0" smtClean="0"/>
              <a:t>7.	وضع موازنة التوظيف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78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1"/>
            <a:r>
              <a:rPr lang="ar-JO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تأهيل الموظف الجديد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286" y="2040672"/>
            <a:ext cx="7373228" cy="414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40727" y="253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/>
            <a:r>
              <a:rPr lang="ar-JO" sz="2800" b="1" dirty="0" smtClean="0">
                <a:solidFill>
                  <a:schemeClr val="accent5">
                    <a:lumMod val="50000"/>
                  </a:schemeClr>
                </a:solidFill>
              </a:rPr>
              <a:t>الترحيب والتأهيل للموظفين الجدد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r" rtl="1"/>
            <a:r>
              <a:rPr lang="ar-JO" dirty="0" smtClean="0"/>
              <a:t>1.	التعريف والترحيب بالموظف الجديد	</a:t>
            </a:r>
          </a:p>
          <a:p>
            <a:pPr marL="0" indent="0" algn="r" rtl="1"/>
            <a:r>
              <a:rPr lang="ar-JO" dirty="0" smtClean="0"/>
              <a:t>2.	تجهيز الموظف الجديد للتعرف على مكان العمل وطبيعة العمل	</a:t>
            </a:r>
          </a:p>
          <a:p>
            <a:pPr marL="0" indent="0" algn="r" rtl="1"/>
            <a:r>
              <a:rPr lang="ar-JO" dirty="0" smtClean="0"/>
              <a:t>3.	هدايا مقترحة للترحيب بالموظف الجديد	</a:t>
            </a:r>
          </a:p>
          <a:p>
            <a:pPr marL="0" indent="0" algn="r" rtl="1"/>
            <a:r>
              <a:rPr lang="ar-JO" dirty="0" smtClean="0"/>
              <a:t>4.	تحديد موازنة عملية التأهيل</a:t>
            </a:r>
          </a:p>
          <a:p>
            <a:pPr marL="0" indent="0" algn="r" rtl="1"/>
            <a:r>
              <a:rPr lang="ar-JO" dirty="0" smtClean="0"/>
              <a:t>5.	ما بعد تأهيل الموظف</a:t>
            </a:r>
          </a:p>
          <a:p>
            <a:pPr marL="0" indent="0" algn="r" rtl="1"/>
            <a:r>
              <a:rPr lang="ar-JO" dirty="0" smtClean="0"/>
              <a:t>6.	وضع الاهداف الوظيفية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9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155" y="1825625"/>
            <a:ext cx="3793690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7204" y="510092"/>
            <a:ext cx="9487829" cy="87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ar-JO" sz="2400" b="1" dirty="0" smtClean="0">
                <a:solidFill>
                  <a:schemeClr val="accent5">
                    <a:lumMod val="50000"/>
                  </a:schemeClr>
                </a:solidFill>
              </a:rPr>
              <a:t>عملية التدريب للموظفين 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7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16566" y="365126"/>
            <a:ext cx="9837234" cy="995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ar-JO" sz="3200" b="1" dirty="0" smtClean="0">
                <a:solidFill>
                  <a:schemeClr val="accent5">
                    <a:lumMod val="50000"/>
                  </a:schemeClr>
                </a:solidFill>
              </a:rPr>
              <a:t>آليات التدريب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r" rtl="1"/>
            <a:r>
              <a:rPr lang="ar-JO" dirty="0" smtClean="0"/>
              <a:t>1.	تحديد الاحتياجات التدريبية</a:t>
            </a:r>
          </a:p>
          <a:p>
            <a:pPr marL="0" indent="0" algn="r" rtl="1"/>
            <a:r>
              <a:rPr lang="ar-JO" dirty="0" smtClean="0"/>
              <a:t>2.	إعداد خطة التدريب وموازنة التدريب</a:t>
            </a:r>
          </a:p>
          <a:p>
            <a:pPr marL="0" indent="0" algn="r" rtl="1"/>
            <a:r>
              <a:rPr lang="ar-JO" dirty="0" smtClean="0"/>
              <a:t>3.	تقييم عملية التدريب	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172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238</Words>
  <Application>Microsoft Office PowerPoint</Application>
  <PresentationFormat>Widescreen</PresentationFormat>
  <Paragraphs>40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Noto Sans Symbols</vt:lpstr>
      <vt:lpstr>Tahoma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الاستقطاب والتوظيف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Tala Abu Eid</dc:creator>
  <cp:lastModifiedBy>Reema ALhasan</cp:lastModifiedBy>
  <cp:revision>3</cp:revision>
  <dcterms:created xsi:type="dcterms:W3CDTF">2022-02-09T16:34:09Z</dcterms:created>
  <dcterms:modified xsi:type="dcterms:W3CDTF">2022-03-02T13:18:45Z</dcterms:modified>
</cp:coreProperties>
</file>