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54"/>
  </p:notesMasterIdLst>
  <p:sldIdLst>
    <p:sldId id="256" r:id="rId3"/>
    <p:sldId id="257" r:id="rId4"/>
    <p:sldId id="258" r:id="rId5"/>
    <p:sldId id="259" r:id="rId6"/>
    <p:sldId id="260" r:id="rId7"/>
    <p:sldId id="261"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9" r:id="rId24"/>
    <p:sldId id="279" r:id="rId25"/>
    <p:sldId id="280" r:id="rId26"/>
    <p:sldId id="281" r:id="rId27"/>
    <p:sldId id="298" r:id="rId28"/>
    <p:sldId id="282" r:id="rId29"/>
    <p:sldId id="283" r:id="rId30"/>
    <p:sldId id="284" r:id="rId31"/>
    <p:sldId id="285" r:id="rId32"/>
    <p:sldId id="286" r:id="rId33"/>
    <p:sldId id="287" r:id="rId34"/>
    <p:sldId id="288" r:id="rId35"/>
    <p:sldId id="290" r:id="rId36"/>
    <p:sldId id="291" r:id="rId37"/>
    <p:sldId id="292" r:id="rId38"/>
    <p:sldId id="293" r:id="rId39"/>
    <p:sldId id="294" r:id="rId40"/>
    <p:sldId id="295" r:id="rId41"/>
    <p:sldId id="296" r:id="rId42"/>
    <p:sldId id="297" r:id="rId43"/>
    <p:sldId id="299" r:id="rId44"/>
    <p:sldId id="300" r:id="rId45"/>
    <p:sldId id="301" r:id="rId46"/>
    <p:sldId id="302" r:id="rId47"/>
    <p:sldId id="303" r:id="rId48"/>
    <p:sldId id="304" r:id="rId49"/>
    <p:sldId id="305" r:id="rId50"/>
    <p:sldId id="306" r:id="rId51"/>
    <p:sldId id="307" r:id="rId52"/>
    <p:sldId id="308" r:id="rId5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5" roundtripDataSignature="AMtx7mgwDxFaaUu95mfUNsIMP4P3tkfZG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customschemas.google.com/relationships/presentationmetadata" Target="meta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fa omar" userId="e88c9eacd2532402" providerId="LiveId" clId="{53794553-8648-4EBD-972D-B854C755ED7E}"/>
    <pc:docChg chg="undo custSel addSld delSld modSld">
      <pc:chgData name="safa omar" userId="e88c9eacd2532402" providerId="LiveId" clId="{53794553-8648-4EBD-972D-B854C755ED7E}" dt="2022-03-12T17:40:11.743" v="2215" actId="1076"/>
      <pc:docMkLst>
        <pc:docMk/>
      </pc:docMkLst>
      <pc:sldChg chg="modSp">
        <pc:chgData name="safa omar" userId="e88c9eacd2532402" providerId="LiveId" clId="{53794553-8648-4EBD-972D-B854C755ED7E}" dt="2022-03-11T17:15:53.858" v="26" actId="255"/>
        <pc:sldMkLst>
          <pc:docMk/>
          <pc:sldMk cId="0" sldId="256"/>
        </pc:sldMkLst>
        <pc:spChg chg="mod">
          <ac:chgData name="safa omar" userId="e88c9eacd2532402" providerId="LiveId" clId="{53794553-8648-4EBD-972D-B854C755ED7E}" dt="2022-03-11T17:15:53.858" v="26" actId="255"/>
          <ac:spMkLst>
            <pc:docMk/>
            <pc:sldMk cId="0" sldId="256"/>
            <ac:spMk id="2" creationId="{DB3562B2-C35C-4317-92A9-99E3EE49DA44}"/>
          </ac:spMkLst>
        </pc:spChg>
      </pc:sldChg>
      <pc:sldChg chg="modSp">
        <pc:chgData name="safa omar" userId="e88c9eacd2532402" providerId="LiveId" clId="{53794553-8648-4EBD-972D-B854C755ED7E}" dt="2022-03-11T17:18:46.722" v="54" actId="20577"/>
        <pc:sldMkLst>
          <pc:docMk/>
          <pc:sldMk cId="0" sldId="257"/>
        </pc:sldMkLst>
        <pc:spChg chg="mod">
          <ac:chgData name="safa omar" userId="e88c9eacd2532402" providerId="LiveId" clId="{53794553-8648-4EBD-972D-B854C755ED7E}" dt="2022-03-11T17:18:46.722" v="54" actId="20577"/>
          <ac:spMkLst>
            <pc:docMk/>
            <pc:sldMk cId="0" sldId="257"/>
            <ac:spMk id="2" creationId="{24D56BB3-C623-4C8A-BF98-A27F56D2A231}"/>
          </ac:spMkLst>
        </pc:spChg>
      </pc:sldChg>
      <pc:sldChg chg="addSp delSp modSp">
        <pc:chgData name="safa omar" userId="e88c9eacd2532402" providerId="LiveId" clId="{53794553-8648-4EBD-972D-B854C755ED7E}" dt="2022-03-11T17:28:37.023" v="76" actId="14100"/>
        <pc:sldMkLst>
          <pc:docMk/>
          <pc:sldMk cId="0" sldId="258"/>
        </pc:sldMkLst>
        <pc:spChg chg="del mod">
          <ac:chgData name="safa omar" userId="e88c9eacd2532402" providerId="LiveId" clId="{53794553-8648-4EBD-972D-B854C755ED7E}" dt="2022-03-11T17:19:06.297" v="59"/>
          <ac:spMkLst>
            <pc:docMk/>
            <pc:sldMk cId="0" sldId="258"/>
            <ac:spMk id="2" creationId="{AA928AAB-F12C-4B96-B94E-0B57665DDB17}"/>
          </ac:spMkLst>
        </pc:spChg>
        <pc:spChg chg="add mod">
          <ac:chgData name="safa omar" userId="e88c9eacd2532402" providerId="LiveId" clId="{53794553-8648-4EBD-972D-B854C755ED7E}" dt="2022-03-11T17:28:37.023" v="76" actId="14100"/>
          <ac:spMkLst>
            <pc:docMk/>
            <pc:sldMk cId="0" sldId="258"/>
            <ac:spMk id="3" creationId="{04B42DC7-C604-4517-BA7A-433DC86C189A}"/>
          </ac:spMkLst>
        </pc:spChg>
      </pc:sldChg>
      <pc:sldChg chg="addSp delSp modSp">
        <pc:chgData name="safa omar" userId="e88c9eacd2532402" providerId="LiveId" clId="{53794553-8648-4EBD-972D-B854C755ED7E}" dt="2022-03-11T17:22:59.511" v="74" actId="14100"/>
        <pc:sldMkLst>
          <pc:docMk/>
          <pc:sldMk cId="0" sldId="259"/>
        </pc:sldMkLst>
        <pc:spChg chg="del mod">
          <ac:chgData name="safa omar" userId="e88c9eacd2532402" providerId="LiveId" clId="{53794553-8648-4EBD-972D-B854C755ED7E}" dt="2022-03-11T17:21:03.027" v="63"/>
          <ac:spMkLst>
            <pc:docMk/>
            <pc:sldMk cId="0" sldId="259"/>
            <ac:spMk id="2" creationId="{CD4971DC-7B05-44E9-B036-657FE4C37A21}"/>
          </ac:spMkLst>
        </pc:spChg>
        <pc:spChg chg="add mod">
          <ac:chgData name="safa omar" userId="e88c9eacd2532402" providerId="LiveId" clId="{53794553-8648-4EBD-972D-B854C755ED7E}" dt="2022-03-11T17:22:59.511" v="74" actId="14100"/>
          <ac:spMkLst>
            <pc:docMk/>
            <pc:sldMk cId="0" sldId="259"/>
            <ac:spMk id="3" creationId="{5325C314-039C-4F1B-A1F0-661364179D57}"/>
          </ac:spMkLst>
        </pc:spChg>
      </pc:sldChg>
      <pc:sldChg chg="addSp delSp modSp">
        <pc:chgData name="safa omar" userId="e88c9eacd2532402" providerId="LiveId" clId="{53794553-8648-4EBD-972D-B854C755ED7E}" dt="2022-03-11T17:44:22.048" v="326" actId="20577"/>
        <pc:sldMkLst>
          <pc:docMk/>
          <pc:sldMk cId="0" sldId="260"/>
        </pc:sldMkLst>
        <pc:spChg chg="del mod">
          <ac:chgData name="safa omar" userId="e88c9eacd2532402" providerId="LiveId" clId="{53794553-8648-4EBD-972D-B854C755ED7E}" dt="2022-03-11T17:21:34.798" v="66"/>
          <ac:spMkLst>
            <pc:docMk/>
            <pc:sldMk cId="0" sldId="260"/>
            <ac:spMk id="2" creationId="{F3D8AADB-B6B7-4AC6-94E8-7A9877938FE7}"/>
          </ac:spMkLst>
        </pc:spChg>
        <pc:spChg chg="add mod">
          <ac:chgData name="safa omar" userId="e88c9eacd2532402" providerId="LiveId" clId="{53794553-8648-4EBD-972D-B854C755ED7E}" dt="2022-03-11T17:44:22.048" v="326" actId="20577"/>
          <ac:spMkLst>
            <pc:docMk/>
            <pc:sldMk cId="0" sldId="260"/>
            <ac:spMk id="3" creationId="{AC114A53-FAC5-481C-8673-08C56EFD0FDE}"/>
          </ac:spMkLst>
        </pc:spChg>
      </pc:sldChg>
      <pc:sldChg chg="addSp delSp modSp">
        <pc:chgData name="safa omar" userId="e88c9eacd2532402" providerId="LiveId" clId="{53794553-8648-4EBD-972D-B854C755ED7E}" dt="2022-03-11T18:22:10.239" v="372" actId="255"/>
        <pc:sldMkLst>
          <pc:docMk/>
          <pc:sldMk cId="0" sldId="261"/>
        </pc:sldMkLst>
        <pc:spChg chg="add mod">
          <ac:chgData name="safa omar" userId="e88c9eacd2532402" providerId="LiveId" clId="{53794553-8648-4EBD-972D-B854C755ED7E}" dt="2022-03-11T18:22:10.239" v="372" actId="255"/>
          <ac:spMkLst>
            <pc:docMk/>
            <pc:sldMk cId="0" sldId="261"/>
            <ac:spMk id="2" creationId="{279FEAE1-F4C1-40AE-B6A1-F135291C7497}"/>
          </ac:spMkLst>
        </pc:spChg>
        <pc:spChg chg="del mod">
          <ac:chgData name="safa omar" userId="e88c9eacd2532402" providerId="LiveId" clId="{53794553-8648-4EBD-972D-B854C755ED7E}" dt="2022-03-11T17:22:45.158" v="71"/>
          <ac:spMkLst>
            <pc:docMk/>
            <pc:sldMk cId="0" sldId="261"/>
            <ac:spMk id="3" creationId="{83955D34-E422-41F0-898C-29767848E473}"/>
          </ac:spMkLst>
        </pc:spChg>
      </pc:sldChg>
      <pc:sldChg chg="del">
        <pc:chgData name="safa omar" userId="e88c9eacd2532402" providerId="LiveId" clId="{53794553-8648-4EBD-972D-B854C755ED7E}" dt="2022-03-11T17:23:59.875" v="75" actId="2696"/>
        <pc:sldMkLst>
          <pc:docMk/>
          <pc:sldMk cId="2063757940" sldId="263"/>
        </pc:sldMkLst>
      </pc:sldChg>
      <pc:sldChg chg="addSp delSp modSp">
        <pc:chgData name="safa omar" userId="e88c9eacd2532402" providerId="LiveId" clId="{53794553-8648-4EBD-972D-B854C755ED7E}" dt="2022-03-11T18:36:10.847" v="410" actId="20577"/>
        <pc:sldMkLst>
          <pc:docMk/>
          <pc:sldMk cId="2057691541" sldId="264"/>
        </pc:sldMkLst>
        <pc:spChg chg="add del mod">
          <ac:chgData name="safa omar" userId="e88c9eacd2532402" providerId="LiveId" clId="{53794553-8648-4EBD-972D-B854C755ED7E}" dt="2022-03-11T18:30:34.256" v="387"/>
          <ac:spMkLst>
            <pc:docMk/>
            <pc:sldMk cId="2057691541" sldId="264"/>
            <ac:spMk id="2" creationId="{CE47C282-0BC7-4667-983E-DFC103ADBD79}"/>
          </ac:spMkLst>
        </pc:spChg>
        <pc:spChg chg="add mod">
          <ac:chgData name="safa omar" userId="e88c9eacd2532402" providerId="LiveId" clId="{53794553-8648-4EBD-972D-B854C755ED7E}" dt="2022-03-11T18:36:10.847" v="410" actId="20577"/>
          <ac:spMkLst>
            <pc:docMk/>
            <pc:sldMk cId="2057691541" sldId="264"/>
            <ac:spMk id="3" creationId="{C30A8CD6-CBF2-433C-9C53-1820EE3569A9}"/>
          </ac:spMkLst>
        </pc:spChg>
      </pc:sldChg>
      <pc:sldChg chg="addSp modSp">
        <pc:chgData name="safa omar" userId="e88c9eacd2532402" providerId="LiveId" clId="{53794553-8648-4EBD-972D-B854C755ED7E}" dt="2022-03-11T18:42:53.537" v="421" actId="113"/>
        <pc:sldMkLst>
          <pc:docMk/>
          <pc:sldMk cId="630654722" sldId="265"/>
        </pc:sldMkLst>
        <pc:spChg chg="add mod">
          <ac:chgData name="safa omar" userId="e88c9eacd2532402" providerId="LiveId" clId="{53794553-8648-4EBD-972D-B854C755ED7E}" dt="2022-03-11T18:42:53.537" v="421" actId="113"/>
          <ac:spMkLst>
            <pc:docMk/>
            <pc:sldMk cId="630654722" sldId="265"/>
            <ac:spMk id="2" creationId="{9E2FE02E-BB69-4CBA-BA88-053A7A385453}"/>
          </ac:spMkLst>
        </pc:spChg>
      </pc:sldChg>
      <pc:sldChg chg="addSp modSp">
        <pc:chgData name="safa omar" userId="e88c9eacd2532402" providerId="LiveId" clId="{53794553-8648-4EBD-972D-B854C755ED7E}" dt="2022-03-11T18:45:46.402" v="427" actId="948"/>
        <pc:sldMkLst>
          <pc:docMk/>
          <pc:sldMk cId="1427992047" sldId="266"/>
        </pc:sldMkLst>
        <pc:spChg chg="add mod">
          <ac:chgData name="safa omar" userId="e88c9eacd2532402" providerId="LiveId" clId="{53794553-8648-4EBD-972D-B854C755ED7E}" dt="2022-03-11T18:45:46.402" v="427" actId="948"/>
          <ac:spMkLst>
            <pc:docMk/>
            <pc:sldMk cId="1427992047" sldId="266"/>
            <ac:spMk id="2" creationId="{ADD8F9D0-720B-4E82-B9C1-F0AB667DA7FA}"/>
          </ac:spMkLst>
        </pc:spChg>
      </pc:sldChg>
      <pc:sldChg chg="addSp modSp">
        <pc:chgData name="safa omar" userId="e88c9eacd2532402" providerId="LiveId" clId="{53794553-8648-4EBD-972D-B854C755ED7E}" dt="2022-03-11T18:53:27.590" v="476" actId="115"/>
        <pc:sldMkLst>
          <pc:docMk/>
          <pc:sldMk cId="3796843105" sldId="267"/>
        </pc:sldMkLst>
        <pc:spChg chg="add mod">
          <ac:chgData name="safa omar" userId="e88c9eacd2532402" providerId="LiveId" clId="{53794553-8648-4EBD-972D-B854C755ED7E}" dt="2022-03-11T18:53:27.590" v="476" actId="115"/>
          <ac:spMkLst>
            <pc:docMk/>
            <pc:sldMk cId="3796843105" sldId="267"/>
            <ac:spMk id="2" creationId="{5BF1487E-DE72-429E-9CA2-DDEC74B637F5}"/>
          </ac:spMkLst>
        </pc:spChg>
      </pc:sldChg>
      <pc:sldChg chg="addSp delSp modSp add">
        <pc:chgData name="safa omar" userId="e88c9eacd2532402" providerId="LiveId" clId="{53794553-8648-4EBD-972D-B854C755ED7E}" dt="2022-03-11T19:00:15.640" v="516"/>
        <pc:sldMkLst>
          <pc:docMk/>
          <pc:sldMk cId="1629362253" sldId="268"/>
        </pc:sldMkLst>
        <pc:spChg chg="del mod">
          <ac:chgData name="safa omar" userId="e88c9eacd2532402" providerId="LiveId" clId="{53794553-8648-4EBD-972D-B854C755ED7E}" dt="2022-03-11T18:52:19.762" v="466"/>
          <ac:spMkLst>
            <pc:docMk/>
            <pc:sldMk cId="1629362253" sldId="268"/>
            <ac:spMk id="2" creationId="{5BF1487E-DE72-429E-9CA2-DDEC74B637F5}"/>
          </ac:spMkLst>
        </pc:spChg>
        <pc:spChg chg="add mod">
          <ac:chgData name="safa omar" userId="e88c9eacd2532402" providerId="LiveId" clId="{53794553-8648-4EBD-972D-B854C755ED7E}" dt="2022-03-11T19:00:15.640" v="516"/>
          <ac:spMkLst>
            <pc:docMk/>
            <pc:sldMk cId="1629362253" sldId="268"/>
            <ac:spMk id="3" creationId="{CD9CE14A-827E-40B4-A701-9283E0805E7B}"/>
          </ac:spMkLst>
        </pc:spChg>
      </pc:sldChg>
      <pc:sldChg chg="addSp modSp add">
        <pc:chgData name="safa omar" userId="e88c9eacd2532402" providerId="LiveId" clId="{53794553-8648-4EBD-972D-B854C755ED7E}" dt="2022-03-11T19:09:18.425" v="550" actId="1076"/>
        <pc:sldMkLst>
          <pc:docMk/>
          <pc:sldMk cId="3325204077" sldId="269"/>
        </pc:sldMkLst>
        <pc:spChg chg="add mod">
          <ac:chgData name="safa omar" userId="e88c9eacd2532402" providerId="LiveId" clId="{53794553-8648-4EBD-972D-B854C755ED7E}" dt="2022-03-11T19:09:18.425" v="550" actId="1076"/>
          <ac:spMkLst>
            <pc:docMk/>
            <pc:sldMk cId="3325204077" sldId="269"/>
            <ac:spMk id="2" creationId="{34E5DB75-6637-45BC-A927-7D230F05AB75}"/>
          </ac:spMkLst>
        </pc:spChg>
      </pc:sldChg>
      <pc:sldChg chg="addSp modSp add">
        <pc:chgData name="safa omar" userId="e88c9eacd2532402" providerId="LiveId" clId="{53794553-8648-4EBD-972D-B854C755ED7E}" dt="2022-03-12T03:11:03.894" v="599" actId="20577"/>
        <pc:sldMkLst>
          <pc:docMk/>
          <pc:sldMk cId="3558087770" sldId="270"/>
        </pc:sldMkLst>
        <pc:spChg chg="add mod">
          <ac:chgData name="safa omar" userId="e88c9eacd2532402" providerId="LiveId" clId="{53794553-8648-4EBD-972D-B854C755ED7E}" dt="2022-03-12T03:11:03.894" v="599" actId="20577"/>
          <ac:spMkLst>
            <pc:docMk/>
            <pc:sldMk cId="3558087770" sldId="270"/>
            <ac:spMk id="2" creationId="{E5B0BE7B-EA59-4F8D-80B7-B110EBB4F315}"/>
          </ac:spMkLst>
        </pc:spChg>
      </pc:sldChg>
      <pc:sldChg chg="addSp modSp add">
        <pc:chgData name="safa omar" userId="e88c9eacd2532402" providerId="LiveId" clId="{53794553-8648-4EBD-972D-B854C755ED7E}" dt="2022-03-12T03:15:19.928" v="626" actId="20577"/>
        <pc:sldMkLst>
          <pc:docMk/>
          <pc:sldMk cId="1069985376" sldId="271"/>
        </pc:sldMkLst>
        <pc:spChg chg="add mod">
          <ac:chgData name="safa omar" userId="e88c9eacd2532402" providerId="LiveId" clId="{53794553-8648-4EBD-972D-B854C755ED7E}" dt="2022-03-12T03:15:19.928" v="626" actId="20577"/>
          <ac:spMkLst>
            <pc:docMk/>
            <pc:sldMk cId="1069985376" sldId="271"/>
            <ac:spMk id="2" creationId="{8FB5C977-861B-43D1-A1C3-AB32206855F4}"/>
          </ac:spMkLst>
        </pc:spChg>
      </pc:sldChg>
      <pc:sldChg chg="addSp modSp add">
        <pc:chgData name="safa omar" userId="e88c9eacd2532402" providerId="LiveId" clId="{53794553-8648-4EBD-972D-B854C755ED7E}" dt="2022-03-12T03:24:12.390" v="701" actId="255"/>
        <pc:sldMkLst>
          <pc:docMk/>
          <pc:sldMk cId="4111198398" sldId="272"/>
        </pc:sldMkLst>
        <pc:spChg chg="add mod">
          <ac:chgData name="safa omar" userId="e88c9eacd2532402" providerId="LiveId" clId="{53794553-8648-4EBD-972D-B854C755ED7E}" dt="2022-03-12T03:24:12.390" v="701" actId="255"/>
          <ac:spMkLst>
            <pc:docMk/>
            <pc:sldMk cId="4111198398" sldId="272"/>
            <ac:spMk id="2" creationId="{A894F646-61AF-4D65-B015-3EF9A058C790}"/>
          </ac:spMkLst>
        </pc:spChg>
      </pc:sldChg>
      <pc:sldChg chg="addSp modSp add">
        <pc:chgData name="safa omar" userId="e88c9eacd2532402" providerId="LiveId" clId="{53794553-8648-4EBD-972D-B854C755ED7E}" dt="2022-03-12T04:50:58.647" v="1313" actId="20577"/>
        <pc:sldMkLst>
          <pc:docMk/>
          <pc:sldMk cId="1077522559" sldId="273"/>
        </pc:sldMkLst>
        <pc:spChg chg="add mod">
          <ac:chgData name="safa omar" userId="e88c9eacd2532402" providerId="LiveId" clId="{53794553-8648-4EBD-972D-B854C755ED7E}" dt="2022-03-12T04:50:58.647" v="1313" actId="20577"/>
          <ac:spMkLst>
            <pc:docMk/>
            <pc:sldMk cId="1077522559" sldId="273"/>
            <ac:spMk id="2" creationId="{370CA63B-B06F-4A55-AF55-5F70903D1B29}"/>
          </ac:spMkLst>
        </pc:spChg>
      </pc:sldChg>
      <pc:sldChg chg="addSp modSp add">
        <pc:chgData name="safa omar" userId="e88c9eacd2532402" providerId="LiveId" clId="{53794553-8648-4EBD-972D-B854C755ED7E}" dt="2022-03-12T03:29:18.734" v="759" actId="20577"/>
        <pc:sldMkLst>
          <pc:docMk/>
          <pc:sldMk cId="1568363255" sldId="274"/>
        </pc:sldMkLst>
        <pc:spChg chg="add mod">
          <ac:chgData name="safa omar" userId="e88c9eacd2532402" providerId="LiveId" clId="{53794553-8648-4EBD-972D-B854C755ED7E}" dt="2022-03-12T03:29:18.734" v="759" actId="20577"/>
          <ac:spMkLst>
            <pc:docMk/>
            <pc:sldMk cId="1568363255" sldId="274"/>
            <ac:spMk id="2" creationId="{B9F211E8-FF4F-49E5-8CEF-B5E03DCE1E23}"/>
          </ac:spMkLst>
        </pc:spChg>
      </pc:sldChg>
      <pc:sldChg chg="addSp modSp add">
        <pc:chgData name="safa omar" userId="e88c9eacd2532402" providerId="LiveId" clId="{53794553-8648-4EBD-972D-B854C755ED7E}" dt="2022-03-12T03:42:41.945" v="852" actId="20577"/>
        <pc:sldMkLst>
          <pc:docMk/>
          <pc:sldMk cId="2535470597" sldId="275"/>
        </pc:sldMkLst>
        <pc:spChg chg="add mod">
          <ac:chgData name="safa omar" userId="e88c9eacd2532402" providerId="LiveId" clId="{53794553-8648-4EBD-972D-B854C755ED7E}" dt="2022-03-12T03:42:41.945" v="852" actId="20577"/>
          <ac:spMkLst>
            <pc:docMk/>
            <pc:sldMk cId="2535470597" sldId="275"/>
            <ac:spMk id="2" creationId="{E904FC57-3148-4CF6-9D9F-9056F83F6C05}"/>
          </ac:spMkLst>
        </pc:spChg>
      </pc:sldChg>
      <pc:sldChg chg="addSp modSp add">
        <pc:chgData name="safa omar" userId="e88c9eacd2532402" providerId="LiveId" clId="{53794553-8648-4EBD-972D-B854C755ED7E}" dt="2022-03-12T03:46:44.306" v="892" actId="20577"/>
        <pc:sldMkLst>
          <pc:docMk/>
          <pc:sldMk cId="3993199874" sldId="276"/>
        </pc:sldMkLst>
        <pc:spChg chg="add mod">
          <ac:chgData name="safa omar" userId="e88c9eacd2532402" providerId="LiveId" clId="{53794553-8648-4EBD-972D-B854C755ED7E}" dt="2022-03-12T03:46:44.306" v="892" actId="20577"/>
          <ac:spMkLst>
            <pc:docMk/>
            <pc:sldMk cId="3993199874" sldId="276"/>
            <ac:spMk id="2" creationId="{78105CB3-9EEB-494F-8783-AABA090521FF}"/>
          </ac:spMkLst>
        </pc:spChg>
      </pc:sldChg>
      <pc:sldChg chg="addSp modSp add">
        <pc:chgData name="safa omar" userId="e88c9eacd2532402" providerId="LiveId" clId="{53794553-8648-4EBD-972D-B854C755ED7E}" dt="2022-03-12T03:51:06.244" v="928" actId="255"/>
        <pc:sldMkLst>
          <pc:docMk/>
          <pc:sldMk cId="343482422" sldId="277"/>
        </pc:sldMkLst>
        <pc:spChg chg="add mod">
          <ac:chgData name="safa omar" userId="e88c9eacd2532402" providerId="LiveId" clId="{53794553-8648-4EBD-972D-B854C755ED7E}" dt="2022-03-12T03:51:06.244" v="928" actId="255"/>
          <ac:spMkLst>
            <pc:docMk/>
            <pc:sldMk cId="343482422" sldId="277"/>
            <ac:spMk id="2" creationId="{4C4CE1EC-3DF7-472E-B51B-DBB57BF2FFDD}"/>
          </ac:spMkLst>
        </pc:spChg>
      </pc:sldChg>
      <pc:sldChg chg="addSp modSp add">
        <pc:chgData name="safa omar" userId="e88c9eacd2532402" providerId="LiveId" clId="{53794553-8648-4EBD-972D-B854C755ED7E}" dt="2022-03-12T03:55:34.343" v="978" actId="1076"/>
        <pc:sldMkLst>
          <pc:docMk/>
          <pc:sldMk cId="2105607598" sldId="278"/>
        </pc:sldMkLst>
        <pc:spChg chg="add mod">
          <ac:chgData name="safa omar" userId="e88c9eacd2532402" providerId="LiveId" clId="{53794553-8648-4EBD-972D-B854C755ED7E}" dt="2022-03-12T03:55:34.343" v="978" actId="1076"/>
          <ac:spMkLst>
            <pc:docMk/>
            <pc:sldMk cId="2105607598" sldId="278"/>
            <ac:spMk id="2" creationId="{FF7EA8CA-6446-4F53-B990-B6CED15812C3}"/>
          </ac:spMkLst>
        </pc:spChg>
      </pc:sldChg>
      <pc:sldChg chg="addSp modSp add">
        <pc:chgData name="safa omar" userId="e88c9eacd2532402" providerId="LiveId" clId="{53794553-8648-4EBD-972D-B854C755ED7E}" dt="2022-03-12T04:13:52.175" v="1061" actId="20577"/>
        <pc:sldMkLst>
          <pc:docMk/>
          <pc:sldMk cId="3663680302" sldId="279"/>
        </pc:sldMkLst>
        <pc:spChg chg="add mod">
          <ac:chgData name="safa omar" userId="e88c9eacd2532402" providerId="LiveId" clId="{53794553-8648-4EBD-972D-B854C755ED7E}" dt="2022-03-12T04:13:52.175" v="1061" actId="20577"/>
          <ac:spMkLst>
            <pc:docMk/>
            <pc:sldMk cId="3663680302" sldId="279"/>
            <ac:spMk id="2" creationId="{A0819A24-5166-4EE9-B9D6-2C7997CC2A10}"/>
          </ac:spMkLst>
        </pc:spChg>
      </pc:sldChg>
      <pc:sldChg chg="addSp modSp add">
        <pc:chgData name="safa omar" userId="e88c9eacd2532402" providerId="LiveId" clId="{53794553-8648-4EBD-972D-B854C755ED7E}" dt="2022-03-12T04:32:24.571" v="1162" actId="1076"/>
        <pc:sldMkLst>
          <pc:docMk/>
          <pc:sldMk cId="4180842710" sldId="280"/>
        </pc:sldMkLst>
        <pc:spChg chg="add mod">
          <ac:chgData name="safa omar" userId="e88c9eacd2532402" providerId="LiveId" clId="{53794553-8648-4EBD-972D-B854C755ED7E}" dt="2022-03-12T04:32:24.571" v="1162" actId="1076"/>
          <ac:spMkLst>
            <pc:docMk/>
            <pc:sldMk cId="4180842710" sldId="280"/>
            <ac:spMk id="2" creationId="{9A379001-5B84-494C-A663-977EA29635F4}"/>
          </ac:spMkLst>
        </pc:spChg>
      </pc:sldChg>
      <pc:sldChg chg="addSp modSp add">
        <pc:chgData name="safa omar" userId="e88c9eacd2532402" providerId="LiveId" clId="{53794553-8648-4EBD-972D-B854C755ED7E}" dt="2022-03-12T04:29:36.106" v="1158" actId="255"/>
        <pc:sldMkLst>
          <pc:docMk/>
          <pc:sldMk cId="180232956" sldId="281"/>
        </pc:sldMkLst>
        <pc:spChg chg="add mod">
          <ac:chgData name="safa omar" userId="e88c9eacd2532402" providerId="LiveId" clId="{53794553-8648-4EBD-972D-B854C755ED7E}" dt="2022-03-12T04:29:36.106" v="1158" actId="255"/>
          <ac:spMkLst>
            <pc:docMk/>
            <pc:sldMk cId="180232956" sldId="281"/>
            <ac:spMk id="2" creationId="{06DA6C8D-F6F8-419B-B103-BA647857E339}"/>
          </ac:spMkLst>
        </pc:spChg>
      </pc:sldChg>
      <pc:sldChg chg="addSp modSp add">
        <pc:chgData name="safa omar" userId="e88c9eacd2532402" providerId="LiveId" clId="{53794553-8648-4EBD-972D-B854C755ED7E}" dt="2022-03-12T07:13:32.971" v="1335" actId="6549"/>
        <pc:sldMkLst>
          <pc:docMk/>
          <pc:sldMk cId="982272168" sldId="282"/>
        </pc:sldMkLst>
        <pc:spChg chg="add mod">
          <ac:chgData name="safa omar" userId="e88c9eacd2532402" providerId="LiveId" clId="{53794553-8648-4EBD-972D-B854C755ED7E}" dt="2022-03-12T07:13:32.971" v="1335" actId="6549"/>
          <ac:spMkLst>
            <pc:docMk/>
            <pc:sldMk cId="982272168" sldId="282"/>
            <ac:spMk id="2" creationId="{CEEFA981-79D1-4CF3-8093-FBDB69B7E448}"/>
          </ac:spMkLst>
        </pc:spChg>
      </pc:sldChg>
      <pc:sldChg chg="addSp delSp modSp add">
        <pc:chgData name="safa omar" userId="e88c9eacd2532402" providerId="LiveId" clId="{53794553-8648-4EBD-972D-B854C755ED7E}" dt="2022-03-12T07:51:51.559" v="1494" actId="14100"/>
        <pc:sldMkLst>
          <pc:docMk/>
          <pc:sldMk cId="2051049691" sldId="283"/>
        </pc:sldMkLst>
        <pc:spChg chg="add mod">
          <ac:chgData name="safa omar" userId="e88c9eacd2532402" providerId="LiveId" clId="{53794553-8648-4EBD-972D-B854C755ED7E}" dt="2022-03-12T07:51:51.559" v="1494" actId="14100"/>
          <ac:spMkLst>
            <pc:docMk/>
            <pc:sldMk cId="2051049691" sldId="283"/>
            <ac:spMk id="2" creationId="{A41F6609-7EAF-468A-B6C8-2FABC7D1947E}"/>
          </ac:spMkLst>
        </pc:spChg>
        <pc:picChg chg="add del mod">
          <ac:chgData name="safa omar" userId="e88c9eacd2532402" providerId="LiveId" clId="{53794553-8648-4EBD-972D-B854C755ED7E}" dt="2022-03-12T07:34:48.979" v="1346"/>
          <ac:picMkLst>
            <pc:docMk/>
            <pc:sldMk cId="2051049691" sldId="283"/>
            <ac:picMk id="3" creationId="{96E84B7F-3B46-411D-B823-14A3D0229A03}"/>
          </ac:picMkLst>
        </pc:picChg>
        <pc:picChg chg="add del mod">
          <ac:chgData name="safa omar" userId="e88c9eacd2532402" providerId="LiveId" clId="{53794553-8648-4EBD-972D-B854C755ED7E}" dt="2022-03-12T07:37:08.770" v="1354"/>
          <ac:picMkLst>
            <pc:docMk/>
            <pc:sldMk cId="2051049691" sldId="283"/>
            <ac:picMk id="4" creationId="{11254BAB-417C-4F3F-9607-D3FFF496DF94}"/>
          </ac:picMkLst>
        </pc:picChg>
      </pc:sldChg>
      <pc:sldChg chg="addSp modSp add">
        <pc:chgData name="safa omar" userId="e88c9eacd2532402" providerId="LiveId" clId="{53794553-8648-4EBD-972D-B854C755ED7E}" dt="2022-03-12T07:59:02.538" v="1510" actId="1076"/>
        <pc:sldMkLst>
          <pc:docMk/>
          <pc:sldMk cId="401596449" sldId="284"/>
        </pc:sldMkLst>
        <pc:spChg chg="add mod">
          <ac:chgData name="safa omar" userId="e88c9eacd2532402" providerId="LiveId" clId="{53794553-8648-4EBD-972D-B854C755ED7E}" dt="2022-03-12T07:59:02.538" v="1510" actId="1076"/>
          <ac:spMkLst>
            <pc:docMk/>
            <pc:sldMk cId="401596449" sldId="284"/>
            <ac:spMk id="2" creationId="{8D17CDEC-B0D7-4750-A6FA-9C26B5889341}"/>
          </ac:spMkLst>
        </pc:spChg>
      </pc:sldChg>
      <pc:sldChg chg="addSp delSp modSp add">
        <pc:chgData name="safa omar" userId="e88c9eacd2532402" providerId="LiveId" clId="{53794553-8648-4EBD-972D-B854C755ED7E}" dt="2022-03-12T08:18:58.297" v="1561" actId="1076"/>
        <pc:sldMkLst>
          <pc:docMk/>
          <pc:sldMk cId="429363829" sldId="285"/>
        </pc:sldMkLst>
        <pc:spChg chg="add del mod">
          <ac:chgData name="safa omar" userId="e88c9eacd2532402" providerId="LiveId" clId="{53794553-8648-4EBD-972D-B854C755ED7E}" dt="2022-03-12T03:55:11.502" v="975"/>
          <ac:spMkLst>
            <pc:docMk/>
            <pc:sldMk cId="429363829" sldId="285"/>
            <ac:spMk id="2" creationId="{386B8F1B-9D9B-4C37-B7EF-54F84BCA625C}"/>
          </ac:spMkLst>
        </pc:spChg>
        <pc:spChg chg="add mod">
          <ac:chgData name="safa omar" userId="e88c9eacd2532402" providerId="LiveId" clId="{53794553-8648-4EBD-972D-B854C755ED7E}" dt="2022-03-12T08:18:58.297" v="1561" actId="1076"/>
          <ac:spMkLst>
            <pc:docMk/>
            <pc:sldMk cId="429363829" sldId="285"/>
            <ac:spMk id="3" creationId="{46064477-F586-463F-8F68-E4CA162EA090}"/>
          </ac:spMkLst>
        </pc:spChg>
      </pc:sldChg>
      <pc:sldChg chg="addSp modSp add">
        <pc:chgData name="safa omar" userId="e88c9eacd2532402" providerId="LiveId" clId="{53794553-8648-4EBD-972D-B854C755ED7E}" dt="2022-03-12T08:28:21.773" v="1604" actId="20577"/>
        <pc:sldMkLst>
          <pc:docMk/>
          <pc:sldMk cId="464229761" sldId="286"/>
        </pc:sldMkLst>
        <pc:spChg chg="add mod">
          <ac:chgData name="safa omar" userId="e88c9eacd2532402" providerId="LiveId" clId="{53794553-8648-4EBD-972D-B854C755ED7E}" dt="2022-03-12T08:28:21.773" v="1604" actId="20577"/>
          <ac:spMkLst>
            <pc:docMk/>
            <pc:sldMk cId="464229761" sldId="286"/>
            <ac:spMk id="2" creationId="{7E67DFF4-F9CB-48AC-97A0-47DA19E1799B}"/>
          </ac:spMkLst>
        </pc:spChg>
      </pc:sldChg>
      <pc:sldChg chg="addSp modSp add">
        <pc:chgData name="safa omar" userId="e88c9eacd2532402" providerId="LiveId" clId="{53794553-8648-4EBD-972D-B854C755ED7E}" dt="2022-03-12T08:47:47.914" v="1646" actId="1076"/>
        <pc:sldMkLst>
          <pc:docMk/>
          <pc:sldMk cId="942362976" sldId="287"/>
        </pc:sldMkLst>
        <pc:spChg chg="add mod">
          <ac:chgData name="safa omar" userId="e88c9eacd2532402" providerId="LiveId" clId="{53794553-8648-4EBD-972D-B854C755ED7E}" dt="2022-03-12T08:47:47.914" v="1646" actId="1076"/>
          <ac:spMkLst>
            <pc:docMk/>
            <pc:sldMk cId="942362976" sldId="287"/>
            <ac:spMk id="2" creationId="{CA919E76-6C2B-480D-948D-C2EF31C8BB32}"/>
          </ac:spMkLst>
        </pc:spChg>
      </pc:sldChg>
      <pc:sldChg chg="addSp modSp add">
        <pc:chgData name="safa omar" userId="e88c9eacd2532402" providerId="LiveId" clId="{53794553-8648-4EBD-972D-B854C755ED7E}" dt="2022-03-12T08:54:28.966" v="1671" actId="6549"/>
        <pc:sldMkLst>
          <pc:docMk/>
          <pc:sldMk cId="4224487613" sldId="288"/>
        </pc:sldMkLst>
        <pc:spChg chg="add mod">
          <ac:chgData name="safa omar" userId="e88c9eacd2532402" providerId="LiveId" clId="{53794553-8648-4EBD-972D-B854C755ED7E}" dt="2022-03-12T08:54:28.966" v="1671" actId="6549"/>
          <ac:spMkLst>
            <pc:docMk/>
            <pc:sldMk cId="4224487613" sldId="288"/>
            <ac:spMk id="2" creationId="{AD485E4E-3075-413F-9696-E1CBAAC40348}"/>
          </ac:spMkLst>
        </pc:spChg>
      </pc:sldChg>
      <pc:sldChg chg="addSp delSp modSp add">
        <pc:chgData name="safa omar" userId="e88c9eacd2532402" providerId="LiveId" clId="{53794553-8648-4EBD-972D-B854C755ED7E}" dt="2022-03-12T04:39:52.451" v="1225" actId="1076"/>
        <pc:sldMkLst>
          <pc:docMk/>
          <pc:sldMk cId="1937880379" sldId="289"/>
        </pc:sldMkLst>
        <pc:spChg chg="del mod">
          <ac:chgData name="safa omar" userId="e88c9eacd2532402" providerId="LiveId" clId="{53794553-8648-4EBD-972D-B854C755ED7E}" dt="2022-03-12T04:34:13.527" v="1166"/>
          <ac:spMkLst>
            <pc:docMk/>
            <pc:sldMk cId="1937880379" sldId="289"/>
            <ac:spMk id="2" creationId="{FF7EA8CA-6446-4F53-B990-B6CED15812C3}"/>
          </ac:spMkLst>
        </pc:spChg>
        <pc:spChg chg="add mod">
          <ac:chgData name="safa omar" userId="e88c9eacd2532402" providerId="LiveId" clId="{53794553-8648-4EBD-972D-B854C755ED7E}" dt="2022-03-12T04:39:52.451" v="1225" actId="1076"/>
          <ac:spMkLst>
            <pc:docMk/>
            <pc:sldMk cId="1937880379" sldId="289"/>
            <ac:spMk id="3" creationId="{CF07EBD9-07DF-4198-8719-7297D33FF098}"/>
          </ac:spMkLst>
        </pc:spChg>
      </pc:sldChg>
      <pc:sldChg chg="addSp delSp modSp add">
        <pc:chgData name="safa omar" userId="e88c9eacd2532402" providerId="LiveId" clId="{53794553-8648-4EBD-972D-B854C755ED7E}" dt="2022-03-12T09:10:51.594" v="1728" actId="14100"/>
        <pc:sldMkLst>
          <pc:docMk/>
          <pc:sldMk cId="563623910" sldId="290"/>
        </pc:sldMkLst>
        <pc:spChg chg="add mod">
          <ac:chgData name="safa omar" userId="e88c9eacd2532402" providerId="LiveId" clId="{53794553-8648-4EBD-972D-B854C755ED7E}" dt="2022-03-12T09:10:51.594" v="1728" actId="14100"/>
          <ac:spMkLst>
            <pc:docMk/>
            <pc:sldMk cId="563623910" sldId="290"/>
            <ac:spMk id="2" creationId="{AB04A3BD-DF95-49F1-9E7A-A2857BC91F60}"/>
          </ac:spMkLst>
        </pc:spChg>
        <pc:spChg chg="add del">
          <ac:chgData name="safa omar" userId="e88c9eacd2532402" providerId="LiveId" clId="{53794553-8648-4EBD-972D-B854C755ED7E}" dt="2022-03-12T09:03:48.390" v="1691"/>
          <ac:spMkLst>
            <pc:docMk/>
            <pc:sldMk cId="563623910" sldId="290"/>
            <ac:spMk id="3" creationId="{04F26274-407C-4357-81E4-224C6ABED4BD}"/>
          </ac:spMkLst>
        </pc:spChg>
      </pc:sldChg>
      <pc:sldChg chg="addSp modSp add">
        <pc:chgData name="safa omar" userId="e88c9eacd2532402" providerId="LiveId" clId="{53794553-8648-4EBD-972D-B854C755ED7E}" dt="2022-03-12T09:16:56.249" v="1757" actId="20577"/>
        <pc:sldMkLst>
          <pc:docMk/>
          <pc:sldMk cId="3730813358" sldId="291"/>
        </pc:sldMkLst>
        <pc:spChg chg="add mod">
          <ac:chgData name="safa omar" userId="e88c9eacd2532402" providerId="LiveId" clId="{53794553-8648-4EBD-972D-B854C755ED7E}" dt="2022-03-12T09:16:56.249" v="1757" actId="20577"/>
          <ac:spMkLst>
            <pc:docMk/>
            <pc:sldMk cId="3730813358" sldId="291"/>
            <ac:spMk id="2" creationId="{183D6945-5BDA-40D7-8A46-714C4244FF74}"/>
          </ac:spMkLst>
        </pc:spChg>
      </pc:sldChg>
      <pc:sldChg chg="addSp modSp add">
        <pc:chgData name="safa omar" userId="e88c9eacd2532402" providerId="LiveId" clId="{53794553-8648-4EBD-972D-B854C755ED7E}" dt="2022-03-12T09:17:46.882" v="1768" actId="20577"/>
        <pc:sldMkLst>
          <pc:docMk/>
          <pc:sldMk cId="2441670299" sldId="292"/>
        </pc:sldMkLst>
        <pc:spChg chg="add mod">
          <ac:chgData name="safa omar" userId="e88c9eacd2532402" providerId="LiveId" clId="{53794553-8648-4EBD-972D-B854C755ED7E}" dt="2022-03-12T09:17:46.882" v="1768" actId="20577"/>
          <ac:spMkLst>
            <pc:docMk/>
            <pc:sldMk cId="2441670299" sldId="292"/>
            <ac:spMk id="2" creationId="{7020F2E2-1204-4360-AEA1-73526D29F141}"/>
          </ac:spMkLst>
        </pc:spChg>
      </pc:sldChg>
      <pc:sldChg chg="addSp modSp add">
        <pc:chgData name="safa omar" userId="e88c9eacd2532402" providerId="LiveId" clId="{53794553-8648-4EBD-972D-B854C755ED7E}" dt="2022-03-12T15:28:45.279" v="1849" actId="1076"/>
        <pc:sldMkLst>
          <pc:docMk/>
          <pc:sldMk cId="2686201891" sldId="293"/>
        </pc:sldMkLst>
        <pc:spChg chg="add mod">
          <ac:chgData name="safa omar" userId="e88c9eacd2532402" providerId="LiveId" clId="{53794553-8648-4EBD-972D-B854C755ED7E}" dt="2022-03-12T15:28:45.279" v="1849" actId="1076"/>
          <ac:spMkLst>
            <pc:docMk/>
            <pc:sldMk cId="2686201891" sldId="293"/>
            <ac:spMk id="2" creationId="{BBB7245E-9A31-4D35-A47B-CE7A13C92524}"/>
          </ac:spMkLst>
        </pc:spChg>
        <pc:spChg chg="add mod">
          <ac:chgData name="safa omar" userId="e88c9eacd2532402" providerId="LiveId" clId="{53794553-8648-4EBD-972D-B854C755ED7E}" dt="2022-03-12T15:15:05.774" v="1781" actId="20577"/>
          <ac:spMkLst>
            <pc:docMk/>
            <pc:sldMk cId="2686201891" sldId="293"/>
            <ac:spMk id="3" creationId="{1DE7249D-7E98-464E-AFF4-4F4DA551E544}"/>
          </ac:spMkLst>
        </pc:spChg>
      </pc:sldChg>
      <pc:sldChg chg="addSp modSp add">
        <pc:chgData name="safa omar" userId="e88c9eacd2532402" providerId="LiveId" clId="{53794553-8648-4EBD-972D-B854C755ED7E}" dt="2022-03-12T15:28:30.369" v="1848" actId="255"/>
        <pc:sldMkLst>
          <pc:docMk/>
          <pc:sldMk cId="662289681" sldId="294"/>
        </pc:sldMkLst>
        <pc:spChg chg="add mod">
          <ac:chgData name="safa omar" userId="e88c9eacd2532402" providerId="LiveId" clId="{53794553-8648-4EBD-972D-B854C755ED7E}" dt="2022-03-12T15:28:30.369" v="1848" actId="255"/>
          <ac:spMkLst>
            <pc:docMk/>
            <pc:sldMk cId="662289681" sldId="294"/>
            <ac:spMk id="2" creationId="{2155DD8F-D873-444A-9E77-39FC826805EE}"/>
          </ac:spMkLst>
        </pc:spChg>
      </pc:sldChg>
      <pc:sldChg chg="addSp modSp add">
        <pc:chgData name="safa omar" userId="e88c9eacd2532402" providerId="LiveId" clId="{53794553-8648-4EBD-972D-B854C755ED7E}" dt="2022-03-12T15:20:10.281" v="1796" actId="14100"/>
        <pc:sldMkLst>
          <pc:docMk/>
          <pc:sldMk cId="1264818000" sldId="295"/>
        </pc:sldMkLst>
        <pc:picChg chg="add mod">
          <ac:chgData name="safa omar" userId="e88c9eacd2532402" providerId="LiveId" clId="{53794553-8648-4EBD-972D-B854C755ED7E}" dt="2022-03-12T15:20:10.281" v="1796" actId="14100"/>
          <ac:picMkLst>
            <pc:docMk/>
            <pc:sldMk cId="1264818000" sldId="295"/>
            <ac:picMk id="2" creationId="{EA59CB34-F41E-467A-8D42-175E855A9D22}"/>
          </ac:picMkLst>
        </pc:picChg>
      </pc:sldChg>
      <pc:sldChg chg="addSp modSp add">
        <pc:chgData name="safa omar" userId="e88c9eacd2532402" providerId="LiveId" clId="{53794553-8648-4EBD-972D-B854C755ED7E}" dt="2022-03-12T15:52:46.208" v="1882" actId="20577"/>
        <pc:sldMkLst>
          <pc:docMk/>
          <pc:sldMk cId="3521350405" sldId="296"/>
        </pc:sldMkLst>
        <pc:spChg chg="add mod">
          <ac:chgData name="safa omar" userId="e88c9eacd2532402" providerId="LiveId" clId="{53794553-8648-4EBD-972D-B854C755ED7E}" dt="2022-03-12T15:52:46.208" v="1882" actId="20577"/>
          <ac:spMkLst>
            <pc:docMk/>
            <pc:sldMk cId="3521350405" sldId="296"/>
            <ac:spMk id="2" creationId="{645D1BE9-5DE2-43A0-B6A2-642934E0A1E6}"/>
          </ac:spMkLst>
        </pc:spChg>
      </pc:sldChg>
      <pc:sldChg chg="addSp modSp add">
        <pc:chgData name="safa omar" userId="e88c9eacd2532402" providerId="LiveId" clId="{53794553-8648-4EBD-972D-B854C755ED7E}" dt="2022-03-12T16:05:50.288" v="1988" actId="20577"/>
        <pc:sldMkLst>
          <pc:docMk/>
          <pc:sldMk cId="1796279548" sldId="297"/>
        </pc:sldMkLst>
        <pc:spChg chg="add mod">
          <ac:chgData name="safa omar" userId="e88c9eacd2532402" providerId="LiveId" clId="{53794553-8648-4EBD-972D-B854C755ED7E}" dt="2022-03-12T16:05:50.288" v="1988" actId="20577"/>
          <ac:spMkLst>
            <pc:docMk/>
            <pc:sldMk cId="1796279548" sldId="297"/>
            <ac:spMk id="2" creationId="{017750E4-B648-4B41-8A98-2FD747EEE442}"/>
          </ac:spMkLst>
        </pc:spChg>
      </pc:sldChg>
      <pc:sldChg chg="addSp delSp modSp add">
        <pc:chgData name="safa omar" userId="e88c9eacd2532402" providerId="LiveId" clId="{53794553-8648-4EBD-972D-B854C755ED7E}" dt="2022-03-12T04:53:40.527" v="1333" actId="20577"/>
        <pc:sldMkLst>
          <pc:docMk/>
          <pc:sldMk cId="1139383556" sldId="298"/>
        </pc:sldMkLst>
        <pc:spChg chg="del mod">
          <ac:chgData name="safa omar" userId="e88c9eacd2532402" providerId="LiveId" clId="{53794553-8648-4EBD-972D-B854C755ED7E}" dt="2022-03-12T04:51:53.561" v="1318"/>
          <ac:spMkLst>
            <pc:docMk/>
            <pc:sldMk cId="1139383556" sldId="298"/>
            <ac:spMk id="2" creationId="{06DA6C8D-F6F8-419B-B103-BA647857E339}"/>
          </ac:spMkLst>
        </pc:spChg>
        <pc:spChg chg="add mod">
          <ac:chgData name="safa omar" userId="e88c9eacd2532402" providerId="LiveId" clId="{53794553-8648-4EBD-972D-B854C755ED7E}" dt="2022-03-12T04:53:40.527" v="1333" actId="20577"/>
          <ac:spMkLst>
            <pc:docMk/>
            <pc:sldMk cId="1139383556" sldId="298"/>
            <ac:spMk id="3" creationId="{5354BC07-0EDE-4002-9BCF-318A9312B67F}"/>
          </ac:spMkLst>
        </pc:spChg>
      </pc:sldChg>
      <pc:sldChg chg="addSp modSp add">
        <pc:chgData name="safa omar" userId="e88c9eacd2532402" providerId="LiveId" clId="{53794553-8648-4EBD-972D-B854C755ED7E}" dt="2022-03-12T16:10:34.149" v="2011" actId="20577"/>
        <pc:sldMkLst>
          <pc:docMk/>
          <pc:sldMk cId="3281820236" sldId="299"/>
        </pc:sldMkLst>
        <pc:spChg chg="add mod">
          <ac:chgData name="safa omar" userId="e88c9eacd2532402" providerId="LiveId" clId="{53794553-8648-4EBD-972D-B854C755ED7E}" dt="2022-03-12T16:10:34.149" v="2011" actId="20577"/>
          <ac:spMkLst>
            <pc:docMk/>
            <pc:sldMk cId="3281820236" sldId="299"/>
            <ac:spMk id="2" creationId="{C4C8B8E6-4A2B-4976-9183-1EE5862869F1}"/>
          </ac:spMkLst>
        </pc:spChg>
      </pc:sldChg>
      <pc:sldChg chg="addSp modSp add">
        <pc:chgData name="safa omar" userId="e88c9eacd2532402" providerId="LiveId" clId="{53794553-8648-4EBD-972D-B854C755ED7E}" dt="2022-03-12T16:15:23.169" v="2017" actId="1076"/>
        <pc:sldMkLst>
          <pc:docMk/>
          <pc:sldMk cId="3992246232" sldId="300"/>
        </pc:sldMkLst>
        <pc:spChg chg="add mod">
          <ac:chgData name="safa omar" userId="e88c9eacd2532402" providerId="LiveId" clId="{53794553-8648-4EBD-972D-B854C755ED7E}" dt="2022-03-12T16:15:23.169" v="2017" actId="1076"/>
          <ac:spMkLst>
            <pc:docMk/>
            <pc:sldMk cId="3992246232" sldId="300"/>
            <ac:spMk id="2" creationId="{C3459FE2-3ADF-4D9B-9568-35AA8911D8AB}"/>
          </ac:spMkLst>
        </pc:spChg>
      </pc:sldChg>
      <pc:sldChg chg="addSp modSp add">
        <pc:chgData name="safa omar" userId="e88c9eacd2532402" providerId="LiveId" clId="{53794553-8648-4EBD-972D-B854C755ED7E}" dt="2022-03-12T16:15:44.877" v="2021" actId="14100"/>
        <pc:sldMkLst>
          <pc:docMk/>
          <pc:sldMk cId="3580990384" sldId="301"/>
        </pc:sldMkLst>
        <pc:spChg chg="add mod">
          <ac:chgData name="safa omar" userId="e88c9eacd2532402" providerId="LiveId" clId="{53794553-8648-4EBD-972D-B854C755ED7E}" dt="2022-03-12T16:15:44.877" v="2021" actId="14100"/>
          <ac:spMkLst>
            <pc:docMk/>
            <pc:sldMk cId="3580990384" sldId="301"/>
            <ac:spMk id="2" creationId="{6381F7A1-7F86-4AE4-A34A-BAF6D8971812}"/>
          </ac:spMkLst>
        </pc:spChg>
      </pc:sldChg>
      <pc:sldChg chg="addSp modSp add">
        <pc:chgData name="safa omar" userId="e88c9eacd2532402" providerId="LiveId" clId="{53794553-8648-4EBD-972D-B854C755ED7E}" dt="2022-03-12T16:18:29.919" v="2030" actId="948"/>
        <pc:sldMkLst>
          <pc:docMk/>
          <pc:sldMk cId="3788580904" sldId="302"/>
        </pc:sldMkLst>
        <pc:spChg chg="add mod">
          <ac:chgData name="safa omar" userId="e88c9eacd2532402" providerId="LiveId" clId="{53794553-8648-4EBD-972D-B854C755ED7E}" dt="2022-03-12T16:18:29.919" v="2030" actId="948"/>
          <ac:spMkLst>
            <pc:docMk/>
            <pc:sldMk cId="3788580904" sldId="302"/>
            <ac:spMk id="2" creationId="{5D26F5D9-E9EF-4513-9E93-1011AB0E0C3F}"/>
          </ac:spMkLst>
        </pc:spChg>
      </pc:sldChg>
      <pc:sldChg chg="addSp modSp add">
        <pc:chgData name="safa omar" userId="e88c9eacd2532402" providerId="LiveId" clId="{53794553-8648-4EBD-972D-B854C755ED7E}" dt="2022-03-12T16:20:07.791" v="2037" actId="1076"/>
        <pc:sldMkLst>
          <pc:docMk/>
          <pc:sldMk cId="2745129215" sldId="303"/>
        </pc:sldMkLst>
        <pc:spChg chg="add mod">
          <ac:chgData name="safa omar" userId="e88c9eacd2532402" providerId="LiveId" clId="{53794553-8648-4EBD-972D-B854C755ED7E}" dt="2022-03-12T16:20:07.791" v="2037" actId="1076"/>
          <ac:spMkLst>
            <pc:docMk/>
            <pc:sldMk cId="2745129215" sldId="303"/>
            <ac:spMk id="2" creationId="{001EE0B9-1177-462B-832C-E8C4DA4ADE69}"/>
          </ac:spMkLst>
        </pc:spChg>
      </pc:sldChg>
      <pc:sldChg chg="addSp modSp add">
        <pc:chgData name="safa omar" userId="e88c9eacd2532402" providerId="LiveId" clId="{53794553-8648-4EBD-972D-B854C755ED7E}" dt="2022-03-12T16:21:01.983" v="2042" actId="14100"/>
        <pc:sldMkLst>
          <pc:docMk/>
          <pc:sldMk cId="3782991646" sldId="304"/>
        </pc:sldMkLst>
        <pc:spChg chg="add mod">
          <ac:chgData name="safa omar" userId="e88c9eacd2532402" providerId="LiveId" clId="{53794553-8648-4EBD-972D-B854C755ED7E}" dt="2022-03-12T16:21:01.983" v="2042" actId="14100"/>
          <ac:spMkLst>
            <pc:docMk/>
            <pc:sldMk cId="3782991646" sldId="304"/>
            <ac:spMk id="2" creationId="{F05E0E56-642E-4DBA-BA53-A466EAE60C17}"/>
          </ac:spMkLst>
        </pc:spChg>
      </pc:sldChg>
      <pc:sldChg chg="addSp modSp add">
        <pc:chgData name="safa omar" userId="e88c9eacd2532402" providerId="LiveId" clId="{53794553-8648-4EBD-972D-B854C755ED7E}" dt="2022-03-12T17:24:15.025" v="2191" actId="113"/>
        <pc:sldMkLst>
          <pc:docMk/>
          <pc:sldMk cId="3833841944" sldId="305"/>
        </pc:sldMkLst>
        <pc:spChg chg="add mod">
          <ac:chgData name="safa omar" userId="e88c9eacd2532402" providerId="LiveId" clId="{53794553-8648-4EBD-972D-B854C755ED7E}" dt="2022-03-12T17:04:57.463" v="2052" actId="6549"/>
          <ac:spMkLst>
            <pc:docMk/>
            <pc:sldMk cId="3833841944" sldId="305"/>
            <ac:spMk id="2" creationId="{A558C13E-BEF8-4E0B-BAEB-6B6FFE632C07}"/>
          </ac:spMkLst>
        </pc:spChg>
        <pc:spChg chg="add mod">
          <ac:chgData name="safa omar" userId="e88c9eacd2532402" providerId="LiveId" clId="{53794553-8648-4EBD-972D-B854C755ED7E}" dt="2022-03-12T17:24:15.025" v="2191" actId="113"/>
          <ac:spMkLst>
            <pc:docMk/>
            <pc:sldMk cId="3833841944" sldId="305"/>
            <ac:spMk id="3" creationId="{8C9B7075-51B6-45A2-9DC3-D8E5D4AD47B5}"/>
          </ac:spMkLst>
        </pc:spChg>
      </pc:sldChg>
      <pc:sldChg chg="addSp modSp add">
        <pc:chgData name="safa omar" userId="e88c9eacd2532402" providerId="LiveId" clId="{53794553-8648-4EBD-972D-B854C755ED7E}" dt="2022-03-12T17:25:17.351" v="2196" actId="1076"/>
        <pc:sldMkLst>
          <pc:docMk/>
          <pc:sldMk cId="3928616529" sldId="306"/>
        </pc:sldMkLst>
        <pc:spChg chg="add mod">
          <ac:chgData name="safa omar" userId="e88c9eacd2532402" providerId="LiveId" clId="{53794553-8648-4EBD-972D-B854C755ED7E}" dt="2022-03-12T17:25:17.351" v="2196" actId="1076"/>
          <ac:spMkLst>
            <pc:docMk/>
            <pc:sldMk cId="3928616529" sldId="306"/>
            <ac:spMk id="2" creationId="{D53BFFE6-D7BB-4839-99D0-EFE4654C9DB5}"/>
          </ac:spMkLst>
        </pc:spChg>
      </pc:sldChg>
      <pc:sldChg chg="addSp modSp add">
        <pc:chgData name="safa omar" userId="e88c9eacd2532402" providerId="LiveId" clId="{53794553-8648-4EBD-972D-B854C755ED7E}" dt="2022-03-12T17:27:43.646" v="2203" actId="255"/>
        <pc:sldMkLst>
          <pc:docMk/>
          <pc:sldMk cId="2597078226" sldId="307"/>
        </pc:sldMkLst>
        <pc:spChg chg="add mod">
          <ac:chgData name="safa omar" userId="e88c9eacd2532402" providerId="LiveId" clId="{53794553-8648-4EBD-972D-B854C755ED7E}" dt="2022-03-12T17:27:43.646" v="2203" actId="255"/>
          <ac:spMkLst>
            <pc:docMk/>
            <pc:sldMk cId="2597078226" sldId="307"/>
            <ac:spMk id="2" creationId="{B49C1413-E065-4FA9-8BDD-FE8BF1133540}"/>
          </ac:spMkLst>
        </pc:spChg>
      </pc:sldChg>
      <pc:sldChg chg="addSp delSp modSp add">
        <pc:chgData name="safa omar" userId="e88c9eacd2532402" providerId="LiveId" clId="{53794553-8648-4EBD-972D-B854C755ED7E}" dt="2022-03-12T17:40:11.743" v="2215" actId="1076"/>
        <pc:sldMkLst>
          <pc:docMk/>
          <pc:sldMk cId="3752753368" sldId="308"/>
        </pc:sldMkLst>
        <pc:spChg chg="del mod">
          <ac:chgData name="safa omar" userId="e88c9eacd2532402" providerId="LiveId" clId="{53794553-8648-4EBD-972D-B854C755ED7E}" dt="2022-03-12T17:28:08.774" v="2207"/>
          <ac:spMkLst>
            <pc:docMk/>
            <pc:sldMk cId="3752753368" sldId="308"/>
            <ac:spMk id="2" creationId="{B49C1413-E065-4FA9-8BDD-FE8BF1133540}"/>
          </ac:spMkLst>
        </pc:spChg>
        <pc:picChg chg="add del mod">
          <ac:chgData name="safa omar" userId="e88c9eacd2532402" providerId="LiveId" clId="{53794553-8648-4EBD-972D-B854C755ED7E}" dt="2022-03-12T17:39:42.063" v="2211" actId="931"/>
          <ac:picMkLst>
            <pc:docMk/>
            <pc:sldMk cId="3752753368" sldId="308"/>
            <ac:picMk id="4" creationId="{BB58C2E3-A411-46FB-9900-49B446EC7380}"/>
          </ac:picMkLst>
        </pc:picChg>
        <pc:picChg chg="add mod">
          <ac:chgData name="safa omar" userId="e88c9eacd2532402" providerId="LiveId" clId="{53794553-8648-4EBD-972D-B854C755ED7E}" dt="2022-03-12T17:40:11.743" v="2215" actId="1076"/>
          <ac:picMkLst>
            <pc:docMk/>
            <pc:sldMk cId="3752753368" sldId="308"/>
            <ac:picMk id="6" creationId="{E0FDBDFE-3572-44D5-BD21-CED4D42832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a:p>
        </p:txBody>
      </p:sp>
      <p:sp>
        <p:nvSpPr>
          <p:cNvPr id="161" name="Google Shape;161;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8100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47424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34362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4547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26700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4648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91264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44799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5839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4426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a:p>
        </p:txBody>
      </p:sp>
      <p:sp>
        <p:nvSpPr>
          <p:cNvPr id="166" name="Google Shape;166;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GB" sz="1200" b="0" i="0" u="none" strike="noStrike" cap="none">
                <a:solidFill>
                  <a:srgbClr val="000000"/>
                </a:solidFill>
                <a:latin typeface="Calibri"/>
                <a:ea typeface="Calibri"/>
                <a:cs typeface="Calibri"/>
                <a:sym typeface="Calibri"/>
              </a:rPr>
              <a:t>2</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85123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50517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72827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71037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2582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32087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27674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3293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27959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7780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GB" sz="1200" b="0" i="0" u="none" strike="noStrike" cap="none">
                <a:solidFill>
                  <a:srgbClr val="000000"/>
                </a:solidFill>
                <a:latin typeface="Calibri"/>
                <a:ea typeface="Calibri"/>
                <a:cs typeface="Calibri"/>
                <a:sym typeface="Calibri"/>
              </a:rPr>
              <a:t>3</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88749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3709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41997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91068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23714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98604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07515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36750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90035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2043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Font typeface="Times New Roman"/>
              <a:buNone/>
            </a:pPr>
            <a:endParaRPr b="1"/>
          </a:p>
        </p:txBody>
      </p:sp>
      <p:sp>
        <p:nvSpPr>
          <p:cNvPr id="178" name="Google Shape;17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GB" sz="1400" b="0" i="0" u="none" strike="noStrike" cap="none">
                <a:solidFill>
                  <a:srgbClr val="000000"/>
                </a:solidFill>
                <a:latin typeface="Arial"/>
                <a:ea typeface="Arial"/>
                <a:cs typeface="Arial"/>
                <a:sym typeface="Arial"/>
              </a:rPr>
              <a:t>4</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54195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15683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327883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52899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5982845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816435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70319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59178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297285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0913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893048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7408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8760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7724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6190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
        <p:cNvGrpSpPr/>
        <p:nvPr/>
      </p:nvGrpSpPr>
      <p:grpSpPr>
        <a:xfrm>
          <a:off x="0" y="0"/>
          <a:ext cx="0" cy="0"/>
          <a:chOff x="0" y="0"/>
          <a:chExt cx="0" cy="0"/>
        </a:xfrm>
      </p:grpSpPr>
      <p:sp>
        <p:nvSpPr>
          <p:cNvPr id="16" name="Google Shape;1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7" name="Google Shape;1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8" name="Google Shape;1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9" name="Google Shape;1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4" name="Google Shape;74;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76" name="Google Shape;7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77" name="Google Shape;7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80" name="Google Shape;80;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82" name="Google Shape;8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83" name="Google Shape;8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0"/>
        <p:cNvGrpSpPr/>
        <p:nvPr/>
      </p:nvGrpSpPr>
      <p:grpSpPr>
        <a:xfrm>
          <a:off x="0" y="0"/>
          <a:ext cx="0" cy="0"/>
          <a:chOff x="0" y="0"/>
          <a:chExt cx="0" cy="0"/>
        </a:xfrm>
      </p:grpSpPr>
      <p:sp>
        <p:nvSpPr>
          <p:cNvPr id="91" name="Google Shape;9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4"/>
        <p:cNvGrpSpPr/>
        <p:nvPr/>
      </p:nvGrpSpPr>
      <p:grpSpPr>
        <a:xfrm>
          <a:off x="0" y="0"/>
          <a:ext cx="0" cy="0"/>
          <a:chOff x="0" y="0"/>
          <a:chExt cx="0" cy="0"/>
        </a:xfrm>
      </p:grpSpPr>
      <p:sp>
        <p:nvSpPr>
          <p:cNvPr id="95" name="Google Shape;95;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96" name="Google Shape;96;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7" name="Google Shape;9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0"/>
        <p:cNvGrpSpPr/>
        <p:nvPr/>
      </p:nvGrpSpPr>
      <p:grpSpPr>
        <a:xfrm>
          <a:off x="0" y="0"/>
          <a:ext cx="0" cy="0"/>
          <a:chOff x="0" y="0"/>
          <a:chExt cx="0" cy="0"/>
        </a:xfrm>
      </p:grpSpPr>
      <p:sp>
        <p:nvSpPr>
          <p:cNvPr id="101" name="Google Shape;101;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02" name="Google Shape;102;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6"/>
        <p:cNvGrpSpPr/>
        <p:nvPr/>
      </p:nvGrpSpPr>
      <p:grpSpPr>
        <a:xfrm>
          <a:off x="0" y="0"/>
          <a:ext cx="0" cy="0"/>
          <a:chOff x="0" y="0"/>
          <a:chExt cx="0" cy="0"/>
        </a:xfrm>
      </p:grpSpPr>
      <p:sp>
        <p:nvSpPr>
          <p:cNvPr id="107" name="Google Shape;107;p2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08" name="Google Shape;108;p2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09" name="Google Shape;109;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12"/>
        <p:cNvGrpSpPr/>
        <p:nvPr/>
      </p:nvGrpSpPr>
      <p:grpSpPr>
        <a:xfrm>
          <a:off x="0" y="0"/>
          <a:ext cx="0" cy="0"/>
          <a:chOff x="0" y="0"/>
          <a:chExt cx="0" cy="0"/>
        </a:xfrm>
      </p:grpSpPr>
      <p:sp>
        <p:nvSpPr>
          <p:cNvPr id="113" name="Google Shape;113;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14" name="Google Shape;114;p2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5" name="Google Shape;115;p2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6" name="Google Shape;116;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19"/>
        <p:cNvGrpSpPr/>
        <p:nvPr/>
      </p:nvGrpSpPr>
      <p:grpSpPr>
        <a:xfrm>
          <a:off x="0" y="0"/>
          <a:ext cx="0" cy="0"/>
          <a:chOff x="0" y="0"/>
          <a:chExt cx="0" cy="0"/>
        </a:xfrm>
      </p:grpSpPr>
      <p:sp>
        <p:nvSpPr>
          <p:cNvPr id="120" name="Google Shape;120;p2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21" name="Google Shape;121;p2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2" name="Google Shape;122;p2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3" name="Google Shape;123;p2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4" name="Google Shape;124;p2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5" name="Google Shape;125;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8"/>
        <p:cNvGrpSpPr/>
        <p:nvPr/>
      </p:nvGrpSpPr>
      <p:grpSpPr>
        <a:xfrm>
          <a:off x="0" y="0"/>
          <a:ext cx="0" cy="0"/>
          <a:chOff x="0" y="0"/>
          <a:chExt cx="0" cy="0"/>
        </a:xfrm>
      </p:grpSpPr>
      <p:sp>
        <p:nvSpPr>
          <p:cNvPr id="129" name="Google Shape;129;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30" name="Google Shape;130;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33"/>
        <p:cNvGrpSpPr/>
        <p:nvPr/>
      </p:nvGrpSpPr>
      <p:grpSpPr>
        <a:xfrm>
          <a:off x="0" y="0"/>
          <a:ext cx="0" cy="0"/>
          <a:chOff x="0" y="0"/>
          <a:chExt cx="0" cy="0"/>
        </a:xfrm>
      </p:grpSpPr>
      <p:sp>
        <p:nvSpPr>
          <p:cNvPr id="134" name="Google Shape;134;p2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35" name="Google Shape;135;p2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36" name="Google Shape;136;p2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37" name="Google Shape;13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0"/>
        <p:cNvGrpSpPr/>
        <p:nvPr/>
      </p:nvGrpSpPr>
      <p:grpSpPr>
        <a:xfrm>
          <a:off x="0" y="0"/>
          <a:ext cx="0" cy="0"/>
          <a:chOff x="0" y="0"/>
          <a:chExt cx="0" cy="0"/>
        </a:xfrm>
      </p:grpSpPr>
      <p:sp>
        <p:nvSpPr>
          <p:cNvPr id="21" name="Google Shape;2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22" name="Google Shape;2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23" name="Google Shape;2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40"/>
        <p:cNvGrpSpPr/>
        <p:nvPr/>
      </p:nvGrpSpPr>
      <p:grpSpPr>
        <a:xfrm>
          <a:off x="0" y="0"/>
          <a:ext cx="0" cy="0"/>
          <a:chOff x="0" y="0"/>
          <a:chExt cx="0" cy="0"/>
        </a:xfrm>
      </p:grpSpPr>
      <p:sp>
        <p:nvSpPr>
          <p:cNvPr id="141" name="Google Shape;141;p2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42" name="Google Shape;142;p29"/>
          <p:cNvSpPr>
            <a:spLocks noGrp="1"/>
          </p:cNvSpPr>
          <p:nvPr>
            <p:ph type="pic" idx="2"/>
          </p:nvPr>
        </p:nvSpPr>
        <p:spPr>
          <a:xfrm>
            <a:off x="5183188" y="987425"/>
            <a:ext cx="6172200" cy="4873625"/>
          </a:xfrm>
          <a:prstGeom prst="rect">
            <a:avLst/>
          </a:prstGeom>
          <a:noFill/>
          <a:ln>
            <a:noFill/>
          </a:ln>
        </p:spPr>
      </p:sp>
      <p:sp>
        <p:nvSpPr>
          <p:cNvPr id="143" name="Google Shape;143;p2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44" name="Google Shape;144;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6" name="Google Shape;146;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7"/>
        <p:cNvGrpSpPr/>
        <p:nvPr/>
      </p:nvGrpSpPr>
      <p:grpSpPr>
        <a:xfrm>
          <a:off x="0" y="0"/>
          <a:ext cx="0" cy="0"/>
          <a:chOff x="0" y="0"/>
          <a:chExt cx="0" cy="0"/>
        </a:xfrm>
      </p:grpSpPr>
      <p:sp>
        <p:nvSpPr>
          <p:cNvPr id="148" name="Google Shape;148;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49" name="Google Shape;149;p3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0" name="Google Shape;150;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3"/>
        <p:cNvGrpSpPr/>
        <p:nvPr/>
      </p:nvGrpSpPr>
      <p:grpSpPr>
        <a:xfrm>
          <a:off x="0" y="0"/>
          <a:ext cx="0" cy="0"/>
          <a:chOff x="0" y="0"/>
          <a:chExt cx="0" cy="0"/>
        </a:xfrm>
      </p:grpSpPr>
      <p:sp>
        <p:nvSpPr>
          <p:cNvPr id="154" name="Google Shape;154;p3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55" name="Google Shape;155;p3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6" name="Google Shape;156;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4"/>
        <p:cNvGrpSpPr/>
        <p:nvPr/>
      </p:nvGrpSpPr>
      <p:grpSpPr>
        <a:xfrm>
          <a:off x="0" y="0"/>
          <a:ext cx="0" cy="0"/>
          <a:chOff x="0" y="0"/>
          <a:chExt cx="0" cy="0"/>
        </a:xfrm>
      </p:grpSpPr>
      <p:sp>
        <p:nvSpPr>
          <p:cNvPr id="25" name="Google Shape;25;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6" name="Google Shape;26;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7" name="Google Shape;2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28" name="Google Shape;2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29" name="Google Shape;2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0"/>
        <p:cNvGrpSpPr/>
        <p:nvPr/>
      </p:nvGrpSpPr>
      <p:grpSpPr>
        <a:xfrm>
          <a:off x="0" y="0"/>
          <a:ext cx="0" cy="0"/>
          <a:chOff x="0" y="0"/>
          <a:chExt cx="0" cy="0"/>
        </a:xfrm>
      </p:grpSpPr>
      <p:sp>
        <p:nvSpPr>
          <p:cNvPr id="31" name="Google Shape;31;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2" name="Google Shape;32;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9" name="Google Shape;39;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40" name="Google Shape;40;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41" name="Google Shape;41;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2"/>
        <p:cNvGrpSpPr/>
        <p:nvPr/>
      </p:nvGrpSpPr>
      <p:grpSpPr>
        <a:xfrm>
          <a:off x="0" y="0"/>
          <a:ext cx="0" cy="0"/>
          <a:chOff x="0" y="0"/>
          <a:chExt cx="0" cy="0"/>
        </a:xfrm>
      </p:grpSpPr>
      <p:sp>
        <p:nvSpPr>
          <p:cNvPr id="43" name="Google Shape;43;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4" name="Google Shape;44;p1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1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47" name="Google Shape;4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48" name="Google Shape;48;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9"/>
        <p:cNvGrpSpPr/>
        <p:nvPr/>
      </p:nvGrpSpPr>
      <p:grpSpPr>
        <a:xfrm>
          <a:off x="0" y="0"/>
          <a:ext cx="0" cy="0"/>
          <a:chOff x="0" y="0"/>
          <a:chExt cx="0" cy="0"/>
        </a:xfrm>
      </p:grpSpPr>
      <p:sp>
        <p:nvSpPr>
          <p:cNvPr id="50" name="Google Shape;50;p1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1" name="Google Shape;51;p1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1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1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4" name="Google Shape;54;p1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56" name="Google Shape;5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57" name="Google Shape;5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0" name="Google Shape;60;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63" name="Google Shape;6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64" name="Google Shape;6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7" name="Google Shape;67;p20"/>
          <p:cNvSpPr>
            <a:spLocks noGrp="1"/>
          </p:cNvSpPr>
          <p:nvPr>
            <p:ph type="pic" idx="2"/>
          </p:nvPr>
        </p:nvSpPr>
        <p:spPr>
          <a:xfrm>
            <a:off x="5183188" y="987425"/>
            <a:ext cx="6172200" cy="4873625"/>
          </a:xfrm>
          <a:prstGeom prst="rect">
            <a:avLst/>
          </a:prstGeom>
          <a:noFill/>
          <a:ln>
            <a:noFill/>
          </a:ln>
        </p:spPr>
      </p:sp>
      <p:sp>
        <p:nvSpPr>
          <p:cNvPr id="68" name="Google Shape;68;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70" name="Google Shape;70;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71" name="Google Shape;71;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86" name="Google Shape;86;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7" name="Google Shape;8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8" name="Google Shape;8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9" name="Google Shape;8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2"/>
        <p:cNvGrpSpPr/>
        <p:nvPr/>
      </p:nvGrpSpPr>
      <p:grpSpPr>
        <a:xfrm>
          <a:off x="0" y="0"/>
          <a:ext cx="0" cy="0"/>
          <a:chOff x="0" y="0"/>
          <a:chExt cx="0" cy="0"/>
        </a:xfrm>
      </p:grpSpPr>
      <p:sp>
        <p:nvSpPr>
          <p:cNvPr id="2" name="Rectangle 1">
            <a:extLst>
              <a:ext uri="{FF2B5EF4-FFF2-40B4-BE49-F238E27FC236}">
                <a16:creationId xmlns:a16="http://schemas.microsoft.com/office/drawing/2014/main" id="{DB3562B2-C35C-4317-92A9-99E3EE49DA44}"/>
              </a:ext>
            </a:extLst>
          </p:cNvPr>
          <p:cNvSpPr/>
          <p:nvPr/>
        </p:nvSpPr>
        <p:spPr>
          <a:xfrm>
            <a:off x="2956561" y="3429000"/>
            <a:ext cx="6045200" cy="1504836"/>
          </a:xfrm>
          <a:prstGeom prst="rect">
            <a:avLst/>
          </a:prstGeom>
        </p:spPr>
        <p:txBody>
          <a:bodyPr wrap="square">
            <a:spAutoFit/>
          </a:bodyPr>
          <a:lstStyle/>
          <a:p>
            <a:pPr algn="ctr" rtl="1">
              <a:lnSpc>
                <a:spcPct val="107000"/>
              </a:lnSpc>
              <a:spcAft>
                <a:spcPts val="800"/>
              </a:spcAft>
            </a:pPr>
            <a:r>
              <a:rPr lang="ar-JO" sz="4400" dirty="0">
                <a:latin typeface="Calibri" panose="020F0502020204030204" pitchFamily="34" charset="0"/>
                <a:ea typeface="Calibri" panose="020F0502020204030204" pitchFamily="34" charset="0"/>
                <a:cs typeface="Arial" panose="020B0604020202020204" pitchFamily="34" charset="0"/>
              </a:rPr>
              <a:t>مفاهيم قانونية هامة للمنشآت الصغيرة والمتوسطة</a:t>
            </a:r>
            <a:endParaRPr lang="en-US" sz="4400" dirty="0">
              <a:effectLst/>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5BF1487E-DE72-429E-9CA2-DDEC74B637F5}"/>
              </a:ext>
            </a:extLst>
          </p:cNvPr>
          <p:cNvSpPr/>
          <p:nvPr/>
        </p:nvSpPr>
        <p:spPr>
          <a:xfrm>
            <a:off x="3007360" y="1271508"/>
            <a:ext cx="7396480" cy="3840282"/>
          </a:xfrm>
          <a:prstGeom prst="rect">
            <a:avLst/>
          </a:prstGeom>
        </p:spPr>
        <p:txBody>
          <a:bodyPr wrap="square">
            <a:spAutoFit/>
          </a:bodyPr>
          <a:lstStyle/>
          <a:p>
            <a:pPr algn="ctr"/>
            <a:r>
              <a:rPr lang="ar-SA" sz="3200" u="sng" dirty="0">
                <a:ea typeface="Calibri" panose="020F0502020204030204" pitchFamily="34" charset="0"/>
                <a:cs typeface="Arial" panose="020B0604020202020204" pitchFamily="34" charset="0"/>
              </a:rPr>
              <a:t>فترة التجربة</a:t>
            </a:r>
            <a:endParaRPr lang="ar-JO" sz="3200" u="sng" dirty="0">
              <a:ea typeface="Calibri" panose="020F0502020204030204" pitchFamily="34" charset="0"/>
              <a:cs typeface="Arial" panose="020B0604020202020204" pitchFamily="34" charset="0"/>
            </a:endParaRPr>
          </a:p>
          <a:p>
            <a:pPr algn="r">
              <a:lnSpc>
                <a:spcPct val="150000"/>
              </a:lnSpc>
            </a:pPr>
            <a:br>
              <a:rPr lang="en-US" sz="2400" dirty="0">
                <a:latin typeface="Arial" panose="020B0604020202020204" pitchFamily="34" charset="0"/>
                <a:ea typeface="Calibri" panose="020F0502020204030204" pitchFamily="34" charset="0"/>
              </a:rPr>
            </a:br>
            <a:r>
              <a:rPr lang="ar-JO" sz="2400" dirty="0">
                <a:latin typeface="Arial" panose="020B0604020202020204" pitchFamily="34" charset="0"/>
                <a:ea typeface="Calibri" panose="020F0502020204030204" pitchFamily="34" charset="0"/>
              </a:rPr>
              <a:t>-  </a:t>
            </a:r>
            <a:r>
              <a:rPr lang="ar-SA" sz="2400" dirty="0">
                <a:latin typeface="Arial" panose="020B0604020202020204" pitchFamily="34" charset="0"/>
                <a:ea typeface="Calibri" panose="020F0502020204030204" pitchFamily="34" charset="0"/>
              </a:rPr>
              <a:t>يجوز أن يبدأ عقد العمل بفترة تجربة مدتها ثلاثة أشهر ولا يجوز تكرارها لأكثر من مرة واحدة عند نفس صاحب العمل</a:t>
            </a:r>
            <a:r>
              <a:rPr lang="ar-JO" sz="2400" dirty="0">
                <a:latin typeface="Arial" panose="020B0604020202020204" pitchFamily="34" charset="0"/>
                <a:ea typeface="Calibri" panose="020F0502020204030204" pitchFamily="34" charset="0"/>
              </a:rPr>
              <a:t>.</a:t>
            </a:r>
          </a:p>
          <a:p>
            <a:pPr algn="r">
              <a:lnSpc>
                <a:spcPct val="150000"/>
              </a:lnSpc>
            </a:pPr>
            <a:r>
              <a:rPr lang="ar-JO" sz="2400" dirty="0">
                <a:latin typeface="Arial" panose="020B0604020202020204" pitchFamily="34" charset="0"/>
              </a:rPr>
              <a:t>- أن بعض هذه الإجتهادات والأحكام القضائيه حددت مدة التجربه بثلاثه أشهر فقط بينما كان هناك إجتهادات مخالفه حكمت بأن مدة التجربه هي بمجموعها 6 أشهر وهو المستقر عليه من الناحيه العمليه</a:t>
            </a:r>
            <a:endParaRPr lang="en-US" sz="2400" dirty="0">
              <a:latin typeface="Arial" panose="020B0604020202020204" pitchFamily="34" charset="0"/>
            </a:endParaRPr>
          </a:p>
        </p:txBody>
      </p:sp>
    </p:spTree>
    <p:extLst>
      <p:ext uri="{BB962C8B-B14F-4D97-AF65-F5344CB8AC3E}">
        <p14:creationId xmlns:p14="http://schemas.microsoft.com/office/powerpoint/2010/main" val="3796843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3" name="Rectangle 2">
            <a:extLst>
              <a:ext uri="{FF2B5EF4-FFF2-40B4-BE49-F238E27FC236}">
                <a16:creationId xmlns:a16="http://schemas.microsoft.com/office/drawing/2014/main" id="{CD9CE14A-827E-40B4-A701-9283E0805E7B}"/>
              </a:ext>
            </a:extLst>
          </p:cNvPr>
          <p:cNvSpPr/>
          <p:nvPr/>
        </p:nvSpPr>
        <p:spPr>
          <a:xfrm>
            <a:off x="2611120" y="315847"/>
            <a:ext cx="7386320" cy="6063198"/>
          </a:xfrm>
          <a:prstGeom prst="rect">
            <a:avLst/>
          </a:prstGeom>
        </p:spPr>
        <p:txBody>
          <a:bodyPr wrap="square">
            <a:spAutoFit/>
          </a:bodyPr>
          <a:lstStyle/>
          <a:p>
            <a:pPr lvl="0" algn="ctr" rtl="1">
              <a:spcBef>
                <a:spcPct val="20000"/>
              </a:spcBef>
              <a:buClrTx/>
            </a:pPr>
            <a:r>
              <a:rPr lang="ar-JO" sz="3200" kern="1200" dirty="0">
                <a:solidFill>
                  <a:prstClr val="black"/>
                </a:solidFill>
                <a:latin typeface="Calibri"/>
                <a:ea typeface="+mn-ea"/>
                <a:cs typeface="Arial" panose="020B0604020202020204" pitchFamily="34" charset="0"/>
              </a:rPr>
              <a:t>انتهاء عقد العمل </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بإتفاق الطرفين    </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بإنتهاء مدته في الأعمال العرضيه أو المؤقته أو الموسميه.</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برغبة أحد الأطراف خلال مدة التجربه.</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بناء على رغبة العامل شريطة إخطار صاحب العمل خطيا قبل الترك بشهر إذا كان يتقاضى أجره على أساس شهري /بأسبوع إذا كان يتقاضى أجره على أساس يومي أو أسبوعي أو بالقطعه أو بالعموله.</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بوفاة العامل أو إصابته بمرض أو عجز أقعده عن العمل لمدة تزيد عن 6 أشهر بناء على تقرير طبي صادر عن اللجنه الطبيه مع عدم وجود شاغر يلائم قدرته المهنيه ووضعه الصحي الجديد.</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بوفاة صاحب العمل في حال كان موضوع العقد يتعلق بشخص صاحب العمل.</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بناء على رغبة صاحب العمل في حال إرتكاب العامل لمخالفه من المخالفات المنصوص عليها في الماده 40 من قانون العمل.</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لأسباب فنيه أو خساره إقتضت تقليص عدد العمال في المنشأه شريطة إشعار الوزاره بذلك.</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يشترط في إنهاء عقد العمل الغير محدد المده إشعار الطرف الاخر قبل شهر من الإنهاء.</a:t>
            </a:r>
            <a:endParaRPr lang="en-US" sz="2000" kern="1200" dirty="0">
              <a:solidFill>
                <a:prstClr val="black"/>
              </a:solidFill>
              <a:latin typeface="Calibri"/>
              <a:ea typeface="+mn-ea"/>
              <a:cs typeface="+mn-cs"/>
            </a:endParaRPr>
          </a:p>
        </p:txBody>
      </p:sp>
    </p:spTree>
    <p:extLst>
      <p:ext uri="{BB962C8B-B14F-4D97-AF65-F5344CB8AC3E}">
        <p14:creationId xmlns:p14="http://schemas.microsoft.com/office/powerpoint/2010/main" val="1629362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34E5DB75-6637-45BC-A927-7D230F05AB75}"/>
              </a:ext>
            </a:extLst>
          </p:cNvPr>
          <p:cNvSpPr/>
          <p:nvPr/>
        </p:nvSpPr>
        <p:spPr>
          <a:xfrm>
            <a:off x="2844800" y="1197958"/>
            <a:ext cx="8138160" cy="3951787"/>
          </a:xfrm>
          <a:prstGeom prst="rect">
            <a:avLst/>
          </a:prstGeom>
        </p:spPr>
        <p:txBody>
          <a:bodyPr wrap="square">
            <a:spAutoFit/>
          </a:bodyPr>
          <a:lstStyle/>
          <a:p>
            <a:pPr algn="ctr" rtl="1">
              <a:lnSpc>
                <a:spcPct val="150000"/>
              </a:lnSpc>
              <a:spcAft>
                <a:spcPts val="800"/>
              </a:spcAft>
            </a:pPr>
            <a:r>
              <a:rPr lang="ar-SA" sz="2400" u="sng" dirty="0">
                <a:latin typeface="Calibri" panose="020F0502020204030204" pitchFamily="34" charset="0"/>
                <a:ea typeface="Calibri" panose="020F0502020204030204" pitchFamily="34" charset="0"/>
                <a:cs typeface="Arial" panose="020B0604020202020204" pitchFamily="34" charset="0"/>
              </a:rPr>
              <a:t>حالات استمرار عقد العمل</a:t>
            </a:r>
            <a:endParaRPr lang="en-US" sz="2400" u="sng" dirty="0">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50000"/>
              </a:lnSpc>
              <a:spcAft>
                <a:spcPts val="800"/>
              </a:spcAft>
              <a:buFontTx/>
              <a:buChar char="-"/>
            </a:pPr>
            <a:r>
              <a:rPr lang="ar-SA" sz="2400" dirty="0">
                <a:latin typeface="Calibri" panose="020F0502020204030204" pitchFamily="34" charset="0"/>
                <a:ea typeface="Calibri" panose="020F0502020204030204" pitchFamily="34" charset="0"/>
                <a:cs typeface="Arial" panose="020B0604020202020204" pitchFamily="34" charset="0"/>
              </a:rPr>
              <a:t>ويستمر نفاذ العقد بعد وفاة صاحب العمل ، ولا ينتهي عقد العمل بسبب وفاة صاحب العمل إلا إذا كان موضوع العقد يتعلق بشخص صاحب العمل</a:t>
            </a:r>
            <a:r>
              <a:rPr lang="en-US" sz="2400" dirty="0">
                <a:latin typeface="Arial" panose="020B0604020202020204" pitchFamily="34" charset="0"/>
                <a:ea typeface="Calibri" panose="020F0502020204030204" pitchFamily="34" charset="0"/>
                <a:cs typeface="Arial" panose="020B0604020202020204" pitchFamily="34" charset="0"/>
              </a:rPr>
              <a:t>.</a:t>
            </a:r>
            <a:endParaRPr lang="ar-JO" sz="2400" dirty="0">
              <a:latin typeface="Arial" panose="020B0604020202020204" pitchFamily="34" charset="0"/>
              <a:ea typeface="Calibri" panose="020F0502020204030204" pitchFamily="34" charset="0"/>
              <a:cs typeface="Arial" panose="020B0604020202020204" pitchFamily="34" charset="0"/>
            </a:endParaRPr>
          </a:p>
          <a:p>
            <a:pPr algn="r" rtl="1">
              <a:lnSpc>
                <a:spcPct val="150000"/>
              </a:lnSpc>
              <a:spcAft>
                <a:spcPts val="800"/>
              </a:spcAft>
            </a:pPr>
            <a:r>
              <a:rPr lang="ar-JO" sz="2400" dirty="0">
                <a:latin typeface="Arial" panose="020B0604020202020204" pitchFamily="34" charset="0"/>
                <a:ea typeface="Calibri" panose="020F0502020204030204" pitchFamily="34" charset="0"/>
                <a:cs typeface="Arial" panose="020B0604020202020204" pitchFamily="34" charset="0"/>
              </a:rPr>
              <a:t>- </a:t>
            </a:r>
            <a:r>
              <a:rPr lang="ar-SA" sz="2400" dirty="0">
                <a:ea typeface="Calibri" panose="020F0502020204030204" pitchFamily="34" charset="0"/>
                <a:cs typeface="Arial" panose="020B0604020202020204" pitchFamily="34" charset="0"/>
              </a:rPr>
              <a:t>يبقى عقد العمل نافذاً حتى لو تغير صاحب العمل بسبب نقل ملكية المشروع أو بيعه أو اندماجه أو انتقاله بطريق الإرث، ويظل صاحب العمل الأصلي والجديد مسؤولين بالتضامن مدة ستة أشهر عن تنفيذ الالتزامات </a:t>
            </a:r>
            <a:r>
              <a:rPr lang="ar-JO" sz="2400" dirty="0">
                <a:ea typeface="Calibri" panose="020F0502020204030204" pitchFamily="34" charset="0"/>
                <a:cs typeface="Arial" panose="020B0604020202020204" pitchFamily="34" charset="0"/>
              </a:rPr>
              <a:t>المتعلقة بالعامل.</a:t>
            </a:r>
            <a:endParaRPr lang="ar-JO" sz="2400" dirty="0">
              <a:latin typeface="Arial" panose="020B0604020202020204" pitchFamily="34" charset="0"/>
              <a:ea typeface="Calibri" panose="020F0502020204030204" pitchFamily="34" charset="0"/>
              <a:cs typeface="Arial" panose="020B0604020202020204" pitchFamily="34" charset="0"/>
            </a:endParaRPr>
          </a:p>
          <a:p>
            <a:pPr algn="r" rtl="1">
              <a:lnSpc>
                <a:spcPct val="150000"/>
              </a:lnSpc>
              <a:spcAft>
                <a:spcPts val="800"/>
              </a:spcAft>
            </a:pPr>
            <a:endParaRPr lang="en-US" sz="1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520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E5B0BE7B-EA59-4F8D-80B7-B110EBB4F315}"/>
              </a:ext>
            </a:extLst>
          </p:cNvPr>
          <p:cNvSpPr/>
          <p:nvPr/>
        </p:nvSpPr>
        <p:spPr>
          <a:xfrm>
            <a:off x="2733040" y="1465050"/>
            <a:ext cx="8209280" cy="3459280"/>
          </a:xfrm>
          <a:prstGeom prst="rect">
            <a:avLst/>
          </a:prstGeom>
        </p:spPr>
        <p:txBody>
          <a:bodyPr wrap="square">
            <a:spAutoFit/>
          </a:bodyPr>
          <a:lstStyle/>
          <a:p>
            <a:pPr lvl="0" algn="ctr" rtl="1">
              <a:lnSpc>
                <a:spcPct val="150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       </a:t>
            </a:r>
            <a:r>
              <a:rPr lang="ar-SA" sz="2400" u="sng" dirty="0">
                <a:latin typeface="Calibri" panose="020F0502020204030204" pitchFamily="34" charset="0"/>
                <a:ea typeface="Calibri" panose="020F0502020204030204" pitchFamily="34" charset="0"/>
                <a:cs typeface="Arial" panose="020B0604020202020204" pitchFamily="34" charset="0"/>
              </a:rPr>
              <a:t>صدور قرار بإغلاق المنشأة</a:t>
            </a:r>
            <a:endParaRPr lang="en-US" sz="2400" u="sng"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50000"/>
              </a:lnSpc>
              <a:spcAft>
                <a:spcPts val="800"/>
              </a:spcAft>
            </a:pPr>
            <a:r>
              <a:rPr lang="ar-SA" sz="2400" dirty="0">
                <a:latin typeface="Calibri" panose="020F0502020204030204" pitchFamily="34" charset="0"/>
                <a:ea typeface="Calibri" panose="020F0502020204030204" pitchFamily="34" charset="0"/>
                <a:cs typeface="Arial" panose="020B0604020202020204" pitchFamily="34" charset="0"/>
              </a:rPr>
              <a:t>1.لا ينتهي عقد العمل في حالة صدور قرار إداري أو قضائي بإغلاق المنشأة أو بإيقاف نشاطها مؤقتاً لمدة لا تزيد على شهرين، وعلى صاحب العمل الاستمرار في دفع أجور عماله طيلة فترة الإغلاق أو الإيقاف المؤقت</a:t>
            </a:r>
            <a:r>
              <a:rPr lang="en-US" sz="2400" dirty="0">
                <a:latin typeface="Arial" panose="020B0604020202020204" pitchFamily="34" charset="0"/>
                <a:ea typeface="Calibri" panose="020F0502020204030204" pitchFamily="34" charset="0"/>
                <a:cs typeface="Arial" panose="020B0604020202020204" pitchFamily="34" charset="0"/>
              </a:rPr>
              <a:t>.</a:t>
            </a:r>
            <a:br>
              <a:rPr lang="en-US" sz="2400" dirty="0">
                <a:latin typeface="Arial" panose="020B0604020202020204" pitchFamily="34" charset="0"/>
                <a:ea typeface="Calibri" panose="020F0502020204030204" pitchFamily="34" charset="0"/>
                <a:cs typeface="Arial" panose="020B0604020202020204" pitchFamily="34" charset="0"/>
              </a:rPr>
            </a:br>
            <a:r>
              <a:rPr lang="ar-SA" sz="2400" dirty="0">
                <a:latin typeface="Calibri" panose="020F0502020204030204" pitchFamily="34" charset="0"/>
                <a:ea typeface="Calibri" panose="020F0502020204030204" pitchFamily="34" charset="0"/>
                <a:cs typeface="Arial" panose="020B0604020202020204" pitchFamily="34" charset="0"/>
              </a:rPr>
              <a:t>2. </a:t>
            </a:r>
            <a:r>
              <a:rPr lang="ar-JO" sz="2400" dirty="0">
                <a:latin typeface="Calibri" panose="020F0502020204030204" pitchFamily="34" charset="0"/>
                <a:ea typeface="Calibri" panose="020F0502020204030204" pitchFamily="34" charset="0"/>
                <a:cs typeface="Arial" panose="020B0604020202020204" pitchFamily="34" charset="0"/>
              </a:rPr>
              <a:t>و</a:t>
            </a:r>
            <a:r>
              <a:rPr lang="ar-SA" sz="2400" dirty="0">
                <a:latin typeface="Calibri" panose="020F0502020204030204" pitchFamily="34" charset="0"/>
                <a:ea typeface="Calibri" panose="020F0502020204030204" pitchFamily="34" charset="0"/>
                <a:cs typeface="Arial" panose="020B0604020202020204" pitchFamily="34" charset="0"/>
              </a:rPr>
              <a:t>ينقضي </a:t>
            </a:r>
            <a:r>
              <a:rPr lang="ar-JO" sz="2400" dirty="0">
                <a:latin typeface="Calibri" panose="020F0502020204030204" pitchFamily="34" charset="0"/>
                <a:ea typeface="Calibri" panose="020F0502020204030204" pitchFamily="34" charset="0"/>
                <a:cs typeface="Arial" panose="020B0604020202020204" pitchFamily="34" charset="0"/>
              </a:rPr>
              <a:t>هذا </a:t>
            </a:r>
            <a:r>
              <a:rPr lang="ar-SA" sz="2400" dirty="0">
                <a:latin typeface="Calibri" panose="020F0502020204030204" pitchFamily="34" charset="0"/>
                <a:ea typeface="Calibri" panose="020F0502020204030204" pitchFamily="34" charset="0"/>
                <a:cs typeface="Arial" panose="020B0604020202020204" pitchFamily="34" charset="0"/>
              </a:rPr>
              <a:t>الالتزام بعد مدة الشهرين وعلى صاحب العمل أن يدفع لعماله زيادة على ما سبق ذكره مكافأة نهاية الخدمة كما نصت عليها </a:t>
            </a:r>
            <a:r>
              <a:rPr lang="ar-JO" sz="2400" dirty="0">
                <a:latin typeface="Calibri" panose="020F0502020204030204" pitchFamily="34" charset="0"/>
                <a:ea typeface="Calibri" panose="020F0502020204030204" pitchFamily="34" charset="0"/>
                <a:cs typeface="Arial" panose="020B0604020202020204" pitchFamily="34" charset="0"/>
              </a:rPr>
              <a:t>قانون العمل.</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8087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8FB5C977-861B-43D1-A1C3-AB32206855F4}"/>
              </a:ext>
            </a:extLst>
          </p:cNvPr>
          <p:cNvSpPr/>
          <p:nvPr/>
        </p:nvSpPr>
        <p:spPr>
          <a:xfrm>
            <a:off x="3474720" y="1787734"/>
            <a:ext cx="7152640" cy="2248693"/>
          </a:xfrm>
          <a:prstGeom prst="rect">
            <a:avLst/>
          </a:prstGeom>
        </p:spPr>
        <p:txBody>
          <a:bodyPr wrap="square">
            <a:spAutoFit/>
          </a:bodyPr>
          <a:lstStyle/>
          <a:p>
            <a:pPr lvl="0" algn="r" rtl="1">
              <a:lnSpc>
                <a:spcPct val="150000"/>
              </a:lnSpc>
              <a:spcAft>
                <a:spcPts val="800"/>
              </a:spcAft>
            </a:pPr>
            <a:r>
              <a:rPr lang="ar-SA" sz="2400" u="sng" dirty="0">
                <a:latin typeface="Calibri" panose="020F0502020204030204" pitchFamily="34" charset="0"/>
                <a:ea typeface="Calibri" panose="020F0502020204030204" pitchFamily="34" charset="0"/>
                <a:cs typeface="Arial" panose="020B0604020202020204" pitchFamily="34" charset="0"/>
              </a:rPr>
              <a:t>إنهاء عقد العمل لأسباب فنية أو خسارة</a:t>
            </a:r>
            <a:br>
              <a:rPr lang="en-US" sz="2400" dirty="0">
                <a:latin typeface="Arial" panose="020B0604020202020204" pitchFamily="34" charset="0"/>
                <a:ea typeface="Calibri" panose="020F0502020204030204" pitchFamily="34" charset="0"/>
                <a:cs typeface="Arial" panose="020B0604020202020204" pitchFamily="34" charset="0"/>
              </a:rPr>
            </a:br>
            <a:r>
              <a:rPr lang="ar-SA" sz="2400" dirty="0">
                <a:latin typeface="Calibri" panose="020F0502020204030204" pitchFamily="34" charset="0"/>
                <a:ea typeface="Calibri" panose="020F0502020204030204" pitchFamily="34" charset="0"/>
                <a:cs typeface="Arial" panose="020B0604020202020204" pitchFamily="34" charset="0"/>
              </a:rPr>
              <a:t>يجوز لصاحب العمل إنهاء عقد العمل لأسباب فنية أو خسارة اقتضت تقليص عدد العمال مع احتفاظ العامل بحقه في بدل الإشعار، ومكافأة نهاية الخدمة، شريطة إشعار </a:t>
            </a:r>
            <a:r>
              <a:rPr lang="ar-JO" sz="2400" dirty="0">
                <a:latin typeface="Calibri" panose="020F0502020204030204" pitchFamily="34" charset="0"/>
                <a:ea typeface="Calibri" panose="020F0502020204030204" pitchFamily="34" charset="0"/>
                <a:cs typeface="Arial" panose="020B0604020202020204" pitchFamily="34" charset="0"/>
              </a:rPr>
              <a:t>وزارة العمل بذلك</a:t>
            </a:r>
            <a:r>
              <a:rPr lang="en-US" sz="2400" dirty="0">
                <a:latin typeface="Arial" panose="020B0604020202020204" pitchFamily="34" charset="0"/>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9985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A894F646-61AF-4D65-B015-3EF9A058C790}"/>
              </a:ext>
            </a:extLst>
          </p:cNvPr>
          <p:cNvSpPr/>
          <p:nvPr/>
        </p:nvSpPr>
        <p:spPr>
          <a:xfrm>
            <a:off x="2722880" y="760210"/>
            <a:ext cx="8605520" cy="4646208"/>
          </a:xfrm>
          <a:prstGeom prst="rect">
            <a:avLst/>
          </a:prstGeom>
        </p:spPr>
        <p:txBody>
          <a:bodyPr wrap="square">
            <a:spAutoFit/>
          </a:bodyPr>
          <a:lstStyle/>
          <a:p>
            <a:pPr lvl="0" algn="r" rtl="1">
              <a:lnSpc>
                <a:spcPct val="150000"/>
              </a:lnSpc>
              <a:spcAft>
                <a:spcPts val="800"/>
              </a:spcAft>
            </a:pPr>
            <a:r>
              <a:rPr lang="ar-JO" sz="2000" dirty="0">
                <a:latin typeface="Calibri" panose="020F0502020204030204" pitchFamily="34" charset="0"/>
                <a:ea typeface="Calibri" panose="020F0502020204030204" pitchFamily="34" charset="0"/>
                <a:cs typeface="Arial" panose="020B0604020202020204" pitchFamily="34" charset="0"/>
              </a:rPr>
              <a:t>   </a:t>
            </a:r>
            <a:r>
              <a:rPr lang="ar-SA" sz="2400" u="sng" dirty="0">
                <a:latin typeface="Calibri" panose="020F0502020204030204" pitchFamily="34" charset="0"/>
                <a:ea typeface="Calibri" panose="020F0502020204030204" pitchFamily="34" charset="0"/>
                <a:cs typeface="Arial" panose="020B0604020202020204" pitchFamily="34" charset="0"/>
              </a:rPr>
              <a:t>ترك العامل</a:t>
            </a:r>
            <a:r>
              <a:rPr lang="ar-JO" sz="2400" u="sng" dirty="0">
                <a:latin typeface="Calibri" panose="020F0502020204030204" pitchFamily="34" charset="0"/>
                <a:ea typeface="Calibri" panose="020F0502020204030204" pitchFamily="34" charset="0"/>
                <a:cs typeface="Arial" panose="020B0604020202020204" pitchFamily="34" charset="0"/>
              </a:rPr>
              <a:t> للعمل</a:t>
            </a:r>
            <a:r>
              <a:rPr lang="ar-SA" sz="2400" u="sng" dirty="0">
                <a:latin typeface="Calibri" panose="020F0502020204030204" pitchFamily="34" charset="0"/>
                <a:ea typeface="Calibri" panose="020F0502020204030204" pitchFamily="34" charset="0"/>
                <a:cs typeface="Arial" panose="020B0604020202020204" pitchFamily="34" charset="0"/>
              </a:rPr>
              <a:t> مع الاحتفاظ </a:t>
            </a:r>
            <a:r>
              <a:rPr lang="ar-JO" sz="2400" u="sng" dirty="0">
                <a:latin typeface="Calibri" panose="020F0502020204030204" pitchFamily="34" charset="0"/>
                <a:ea typeface="Calibri" panose="020F0502020204030204" pitchFamily="34" charset="0"/>
                <a:cs typeface="Arial" panose="020B0604020202020204" pitchFamily="34" charset="0"/>
              </a:rPr>
              <a:t>ب</a:t>
            </a:r>
            <a:r>
              <a:rPr lang="ar-SA" sz="2400" u="sng" dirty="0">
                <a:latin typeface="Calibri" panose="020F0502020204030204" pitchFamily="34" charset="0"/>
                <a:ea typeface="Calibri" panose="020F0502020204030204" pitchFamily="34" charset="0"/>
                <a:cs typeface="Arial" panose="020B0604020202020204" pitchFamily="34" charset="0"/>
              </a:rPr>
              <a:t>حقوق</a:t>
            </a:r>
            <a:r>
              <a:rPr lang="ar-JO" sz="2400" u="sng" dirty="0">
                <a:latin typeface="Calibri" panose="020F0502020204030204" pitchFamily="34" charset="0"/>
                <a:ea typeface="Calibri" panose="020F0502020204030204" pitchFamily="34" charset="0"/>
                <a:cs typeface="Arial" panose="020B0604020202020204" pitchFamily="34" charset="0"/>
              </a:rPr>
              <a:t>ه</a:t>
            </a:r>
            <a:r>
              <a:rPr lang="ar-SA" sz="2400" u="sng" dirty="0">
                <a:latin typeface="Calibri" panose="020F0502020204030204" pitchFamily="34" charset="0"/>
                <a:ea typeface="Calibri" panose="020F0502020204030204" pitchFamily="34" charset="0"/>
                <a:cs typeface="Arial" panose="020B0604020202020204" pitchFamily="34" charset="0"/>
              </a:rPr>
              <a:t> القانونية</a:t>
            </a:r>
            <a:br>
              <a:rPr lang="en-US" sz="2200" dirty="0">
                <a:latin typeface="Arial" panose="020B0604020202020204" pitchFamily="34" charset="0"/>
                <a:ea typeface="Calibri" panose="020F0502020204030204" pitchFamily="34" charset="0"/>
                <a:cs typeface="Arial" panose="020B0604020202020204" pitchFamily="34" charset="0"/>
              </a:rPr>
            </a:br>
            <a:r>
              <a:rPr lang="ar-SA" sz="2200" dirty="0">
                <a:latin typeface="Calibri" panose="020F0502020204030204" pitchFamily="34" charset="0"/>
                <a:ea typeface="Calibri" panose="020F0502020204030204" pitchFamily="34" charset="0"/>
                <a:cs typeface="Arial" panose="020B0604020202020204" pitchFamily="34" charset="0"/>
              </a:rPr>
              <a:t>1. يجوز للعامل ترك العمل بعد إشعار صاحب العمل مع احتفاظه بحقوقه القانونية بما فيها مكافأة نهاية الخدمة وما يترتب له من حقوق، في الحالات ال</a:t>
            </a:r>
            <a:r>
              <a:rPr lang="ar-JO" sz="2200" dirty="0">
                <a:latin typeface="Calibri" panose="020F0502020204030204" pitchFamily="34" charset="0"/>
                <a:ea typeface="Calibri" panose="020F0502020204030204" pitchFamily="34" charset="0"/>
                <a:cs typeface="Arial" panose="020B0604020202020204" pitchFamily="34" charset="0"/>
              </a:rPr>
              <a:t>تالية :</a:t>
            </a:r>
            <a:br>
              <a:rPr lang="en-US" sz="2200" dirty="0">
                <a:latin typeface="Arial" panose="020B0604020202020204" pitchFamily="34" charset="0"/>
                <a:ea typeface="Calibri" panose="020F0502020204030204" pitchFamily="34" charset="0"/>
                <a:cs typeface="Arial" panose="020B0604020202020204" pitchFamily="34" charset="0"/>
              </a:rPr>
            </a:br>
            <a:r>
              <a:rPr lang="ar-SA" sz="2200" dirty="0">
                <a:latin typeface="Calibri" panose="020F0502020204030204" pitchFamily="34" charset="0"/>
                <a:ea typeface="Calibri" panose="020F0502020204030204" pitchFamily="34" charset="0"/>
                <a:cs typeface="Arial" panose="020B0604020202020204" pitchFamily="34" charset="0"/>
              </a:rPr>
              <a:t>أ‌. تشغيله في عمل يختلف في نوعه أو درجته اختلافاً بيناً عن العمل الذي اتفق عليه بمقتضى عقد العمل، إلا إذا دعت الضرورة إلى ذلك ولمدة مؤقتة منعاً لوقوع حادث أو في حالة القوة القاهرة</a:t>
            </a:r>
            <a:r>
              <a:rPr lang="en-US" sz="2200" dirty="0">
                <a:latin typeface="Arial" panose="020B0604020202020204" pitchFamily="34" charset="0"/>
                <a:ea typeface="Calibri" panose="020F0502020204030204" pitchFamily="34" charset="0"/>
                <a:cs typeface="Arial" panose="020B0604020202020204" pitchFamily="34" charset="0"/>
              </a:rPr>
              <a:t>.</a:t>
            </a:r>
            <a:br>
              <a:rPr lang="en-US" sz="2200" dirty="0">
                <a:latin typeface="Arial" panose="020B0604020202020204" pitchFamily="34" charset="0"/>
                <a:ea typeface="Calibri" panose="020F0502020204030204" pitchFamily="34" charset="0"/>
                <a:cs typeface="Arial" panose="020B0604020202020204" pitchFamily="34" charset="0"/>
              </a:rPr>
            </a:br>
            <a:r>
              <a:rPr lang="ar-SA" sz="2200" dirty="0">
                <a:latin typeface="Calibri" panose="020F0502020204030204" pitchFamily="34" charset="0"/>
                <a:ea typeface="Calibri" panose="020F0502020204030204" pitchFamily="34" charset="0"/>
                <a:cs typeface="Arial" panose="020B0604020202020204" pitchFamily="34" charset="0"/>
              </a:rPr>
              <a:t>ب‌. تشغيله بصورة تدعو إلى تغيير مكان إقامته</a:t>
            </a:r>
            <a:r>
              <a:rPr lang="en-US" sz="2200" dirty="0">
                <a:latin typeface="Arial" panose="020B0604020202020204" pitchFamily="34" charset="0"/>
                <a:ea typeface="Calibri" panose="020F0502020204030204" pitchFamily="34" charset="0"/>
                <a:cs typeface="Arial" panose="020B0604020202020204" pitchFamily="34" charset="0"/>
              </a:rPr>
              <a:t>.</a:t>
            </a:r>
            <a:br>
              <a:rPr lang="en-US" sz="2200" dirty="0">
                <a:latin typeface="Arial" panose="020B0604020202020204" pitchFamily="34" charset="0"/>
                <a:ea typeface="Calibri" panose="020F0502020204030204" pitchFamily="34" charset="0"/>
                <a:cs typeface="Arial" panose="020B0604020202020204" pitchFamily="34" charset="0"/>
              </a:rPr>
            </a:br>
            <a:r>
              <a:rPr lang="ar-SA" sz="2200" dirty="0">
                <a:latin typeface="Calibri" panose="020F0502020204030204" pitchFamily="34" charset="0"/>
                <a:ea typeface="Calibri" panose="020F0502020204030204" pitchFamily="34" charset="0"/>
                <a:cs typeface="Arial" panose="020B0604020202020204" pitchFamily="34" charset="0"/>
              </a:rPr>
              <a:t>ت‌. الثبوت بتقرير طبي صادر عن اللجنة الطبية إن استمراره في عمله يشكل خطراً على حياته</a:t>
            </a:r>
            <a:r>
              <a:rPr lang="en-US" sz="2200" dirty="0">
                <a:latin typeface="Arial" panose="020B0604020202020204" pitchFamily="34" charset="0"/>
                <a:ea typeface="Calibri" panose="020F0502020204030204" pitchFamily="34" charset="0"/>
                <a:cs typeface="Arial" panose="020B0604020202020204" pitchFamily="34" charset="0"/>
              </a:rPr>
              <a:t>.</a:t>
            </a:r>
            <a:br>
              <a:rPr lang="en-US" sz="2200" dirty="0">
                <a:latin typeface="Arial" panose="020B0604020202020204" pitchFamily="34" charset="0"/>
                <a:ea typeface="Calibri" panose="020F0502020204030204" pitchFamily="34" charset="0"/>
                <a:cs typeface="Arial" panose="020B0604020202020204" pitchFamily="34" charset="0"/>
              </a:rPr>
            </a:br>
            <a:r>
              <a:rPr lang="ar-SA" sz="2200" dirty="0">
                <a:latin typeface="Calibri" panose="020F0502020204030204" pitchFamily="34" charset="0"/>
                <a:ea typeface="Calibri" panose="020F0502020204030204" pitchFamily="34" charset="0"/>
                <a:cs typeface="Arial" panose="020B0604020202020204" pitchFamily="34" charset="0"/>
              </a:rPr>
              <a:t>ث‌. اعتداء صاحب العمل أو من يمثله على العامل أثناء العمل أو بسببه بالضرب أو التحقير</a:t>
            </a:r>
            <a:r>
              <a:rPr lang="en-US" sz="2200" dirty="0">
                <a:latin typeface="Arial" panose="020B0604020202020204" pitchFamily="34" charset="0"/>
                <a:ea typeface="Calibri" panose="020F0502020204030204" pitchFamily="34" charset="0"/>
                <a:cs typeface="Arial" panose="020B0604020202020204" pitchFamily="34" charset="0"/>
              </a:rPr>
              <a:t>.</a:t>
            </a:r>
            <a:br>
              <a:rPr lang="en-US" sz="2200" dirty="0">
                <a:latin typeface="Arial" panose="020B0604020202020204" pitchFamily="34" charset="0"/>
                <a:ea typeface="Calibri" panose="020F0502020204030204" pitchFamily="34" charset="0"/>
                <a:cs typeface="Arial" panose="020B0604020202020204" pitchFamily="34" charset="0"/>
              </a:rPr>
            </a:br>
            <a:r>
              <a:rPr lang="ar-SA" sz="2200" dirty="0">
                <a:latin typeface="Calibri" panose="020F0502020204030204" pitchFamily="34" charset="0"/>
                <a:ea typeface="Calibri" panose="020F0502020204030204" pitchFamily="34" charset="0"/>
                <a:cs typeface="Arial" panose="020B0604020202020204" pitchFamily="34" charset="0"/>
              </a:rPr>
              <a:t>ج‌. عدم وفاء صاحب العمل بالتزاماته تجاه العامل رغم مطالبته بها كتابياً</a:t>
            </a:r>
            <a:r>
              <a:rPr lang="en-US" sz="2200" dirty="0">
                <a:latin typeface="Arial" panose="020B0604020202020204" pitchFamily="34" charset="0"/>
                <a:ea typeface="Calibri" panose="020F0502020204030204" pitchFamily="34" charset="0"/>
                <a:cs typeface="Arial" panose="020B0604020202020204" pitchFamily="34" charset="0"/>
              </a:rPr>
              <a:t>.</a:t>
            </a:r>
            <a:endParaRPr lang="ar-JO" sz="2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11198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370CA63B-B06F-4A55-AF55-5F70903D1B29}"/>
              </a:ext>
            </a:extLst>
          </p:cNvPr>
          <p:cNvSpPr/>
          <p:nvPr/>
        </p:nvSpPr>
        <p:spPr>
          <a:xfrm>
            <a:off x="2976880" y="820958"/>
            <a:ext cx="8310880" cy="5074402"/>
          </a:xfrm>
          <a:prstGeom prst="rect">
            <a:avLst/>
          </a:prstGeom>
        </p:spPr>
        <p:txBody>
          <a:bodyPr wrap="square">
            <a:spAutoFit/>
          </a:bodyPr>
          <a:lstStyle/>
          <a:p>
            <a:pPr lvl="0" algn="r" rtl="1">
              <a:lnSpc>
                <a:spcPct val="150000"/>
              </a:lnSpc>
              <a:spcAft>
                <a:spcPts val="800"/>
              </a:spcAft>
            </a:pPr>
            <a:r>
              <a:rPr lang="ar-JO" sz="2400" u="sng" dirty="0">
                <a:latin typeface="Arial" panose="020B0604020202020204" pitchFamily="34" charset="0"/>
                <a:ea typeface="Calibri" panose="020F0502020204030204" pitchFamily="34" charset="0"/>
                <a:cs typeface="Arial" panose="020B0604020202020204" pitchFamily="34" charset="0"/>
              </a:rPr>
              <a:t>مكافأة نهاية الخدمة</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يستحق العامل مكافأة نهاية خدمة مقدارها أجرة شهر عن كل سنة أمضاها بالعمل وتحتسب لهذا الغرض كسور السنة.</a:t>
            </a:r>
          </a:p>
          <a:p>
            <a:pPr marL="342900" lvl="0" indent="-342900" algn="r" rtl="1">
              <a:spcBef>
                <a:spcPct val="20000"/>
              </a:spcBef>
              <a:buClrTx/>
            </a:pPr>
            <a:r>
              <a:rPr lang="ar-JO" sz="2400" u="sng" kern="1200" dirty="0">
                <a:solidFill>
                  <a:prstClr val="black"/>
                </a:solidFill>
                <a:latin typeface="Calibri"/>
                <a:ea typeface="+mn-ea"/>
                <a:cs typeface="Arial" panose="020B0604020202020204" pitchFamily="34" charset="0"/>
              </a:rPr>
              <a:t>في حالة الإستقالة:-</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يستحق ثلث مكافأة نهاية الخدمه إذا أمضى في العمل أقل من خمسة سنوات.</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يستحق ثلثي مكافأة نهاية الخدمه إذا كانت الإستقاله خلال الخمس سنوات التالية.</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يستحق المكافأه كامله إذا أمضى عشر سنوات أو أكثر بالعمل.</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إحتساب مكافئة نهاية الخدمه يكون وفق اخر أجر تقاضاه العامل وفي حال كان عامل بالقطعه أو بالعموله يكون الإحتساب على أساس متوسط أجره الشهري في مدة السنة الأخيرة.</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في حال فصل العامل لأي سبب من الأسباب يبقى حقه في الحصول على مكافئة نهاية الخدمه قائما.</a:t>
            </a:r>
          </a:p>
          <a:p>
            <a:pPr lvl="0" algn="r" rtl="1">
              <a:lnSpc>
                <a:spcPct val="150000"/>
              </a:lnSpc>
              <a:spcAft>
                <a:spcPts val="800"/>
              </a:spcAft>
            </a:pPr>
            <a:br>
              <a:rPr lang="en-US" sz="2400" u="sng" dirty="0">
                <a:latin typeface="Arial" panose="020B0604020202020204" pitchFamily="34" charset="0"/>
                <a:ea typeface="Calibri" panose="020F0502020204030204" pitchFamily="34" charset="0"/>
                <a:cs typeface="Arial" panose="020B0604020202020204" pitchFamily="34" charset="0"/>
              </a:rPr>
            </a:b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77522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B9F211E8-FF4F-49E5-8CEF-B5E03DCE1E23}"/>
              </a:ext>
            </a:extLst>
          </p:cNvPr>
          <p:cNvSpPr/>
          <p:nvPr/>
        </p:nvSpPr>
        <p:spPr>
          <a:xfrm>
            <a:off x="3048000" y="1452454"/>
            <a:ext cx="7589520" cy="2248693"/>
          </a:xfrm>
          <a:prstGeom prst="rect">
            <a:avLst/>
          </a:prstGeom>
        </p:spPr>
        <p:txBody>
          <a:bodyPr wrap="square">
            <a:spAutoFit/>
          </a:bodyPr>
          <a:lstStyle/>
          <a:p>
            <a:pPr lvl="0" algn="r" rtl="1">
              <a:lnSpc>
                <a:spcPct val="150000"/>
              </a:lnSpc>
              <a:spcAft>
                <a:spcPts val="800"/>
              </a:spcAft>
            </a:pPr>
            <a:r>
              <a:rPr lang="ar-SA" sz="2400" u="sng" dirty="0">
                <a:latin typeface="Calibri" panose="020F0502020204030204" pitchFamily="34" charset="0"/>
                <a:ea typeface="Calibri" panose="020F0502020204030204" pitchFamily="34" charset="0"/>
                <a:cs typeface="Arial" panose="020B0604020202020204" pitchFamily="34" charset="0"/>
              </a:rPr>
              <a:t>منح العامل شهادة خدمة</a:t>
            </a:r>
            <a:br>
              <a:rPr lang="en-US" sz="2400" dirty="0">
                <a:latin typeface="Arial" panose="020B0604020202020204" pitchFamily="34" charset="0"/>
                <a:ea typeface="Calibri" panose="020F0502020204030204" pitchFamily="34" charset="0"/>
                <a:cs typeface="Arial" panose="020B0604020202020204" pitchFamily="34" charset="0"/>
              </a:rPr>
            </a:br>
            <a:r>
              <a:rPr lang="ar-JO" sz="2400" dirty="0">
                <a:latin typeface="Calibri" panose="020F0502020204030204" pitchFamily="34" charset="0"/>
                <a:ea typeface="Calibri" panose="020F0502020204030204" pitchFamily="34" charset="0"/>
                <a:cs typeface="Arial" panose="020B0604020202020204" pitchFamily="34" charset="0"/>
              </a:rPr>
              <a:t>من حق العامل و</a:t>
            </a:r>
            <a:r>
              <a:rPr lang="ar-SA" sz="2400" dirty="0">
                <a:latin typeface="Calibri" panose="020F0502020204030204" pitchFamily="34" charset="0"/>
                <a:ea typeface="Calibri" panose="020F0502020204030204" pitchFamily="34" charset="0"/>
                <a:cs typeface="Arial" panose="020B0604020202020204" pitchFamily="34" charset="0"/>
              </a:rPr>
              <a:t>عند انتهاء خدمته بناءً على طلبه</a:t>
            </a:r>
            <a:r>
              <a:rPr lang="ar-JO" sz="2400" dirty="0">
                <a:latin typeface="Calibri" panose="020F0502020204030204" pitchFamily="34" charset="0"/>
                <a:ea typeface="Calibri" panose="020F0502020204030204" pitchFamily="34" charset="0"/>
                <a:cs typeface="Arial" panose="020B0604020202020204" pitchFamily="34" charset="0"/>
              </a:rPr>
              <a:t> الحصول على</a:t>
            </a:r>
            <a:r>
              <a:rPr lang="ar-SA" sz="2400" dirty="0">
                <a:latin typeface="Calibri" panose="020F0502020204030204" pitchFamily="34" charset="0"/>
                <a:ea typeface="Calibri" panose="020F0502020204030204" pitchFamily="34" charset="0"/>
                <a:cs typeface="Arial" panose="020B0604020202020204" pitchFamily="34" charset="0"/>
              </a:rPr>
              <a:t> شهادة خدمة يذكر فيها اسمه ونوع عمله ومدته. وإذا ما طلب العامل من حقه بيان مستوى عمله إذا ما كان جيد وفق معايير معينة.</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68363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E904FC57-3148-4CF6-9D9F-9056F83F6C05}"/>
              </a:ext>
            </a:extLst>
          </p:cNvPr>
          <p:cNvSpPr/>
          <p:nvPr/>
        </p:nvSpPr>
        <p:spPr>
          <a:xfrm>
            <a:off x="3251200" y="1137537"/>
            <a:ext cx="7924800" cy="4154984"/>
          </a:xfrm>
          <a:prstGeom prst="rect">
            <a:avLst/>
          </a:prstGeom>
        </p:spPr>
        <p:txBody>
          <a:bodyPr wrap="square">
            <a:spAutoFit/>
          </a:bodyPr>
          <a:lstStyle/>
          <a:p>
            <a:pPr lvl="0" algn="r" rtl="1">
              <a:spcBef>
                <a:spcPct val="20000"/>
              </a:spcBef>
              <a:buClrTx/>
            </a:pPr>
            <a:r>
              <a:rPr lang="ar-JO" sz="2400" u="sng" kern="1200" dirty="0">
                <a:solidFill>
                  <a:prstClr val="black"/>
                </a:solidFill>
                <a:latin typeface="Calibri"/>
                <a:ea typeface="+mn-ea"/>
                <a:cs typeface="Arial" panose="020B0604020202020204" pitchFamily="34" charset="0"/>
              </a:rPr>
              <a:t>ساعات العمل اليومية والاسبوعية</a:t>
            </a:r>
          </a:p>
          <a:p>
            <a:pPr marL="342900" lvl="0" indent="-342900" algn="r" rtl="1">
              <a:spcBef>
                <a:spcPct val="20000"/>
              </a:spcBef>
              <a:buClrTx/>
              <a:buFont typeface="Arial" pitchFamily="34" charset="0"/>
              <a:buChar char="•"/>
            </a:pPr>
            <a:endParaRPr lang="ar-JO" sz="2000" kern="1200" dirty="0">
              <a:solidFill>
                <a:prstClr val="black"/>
              </a:solidFill>
              <a:latin typeface="Calibri"/>
              <a:ea typeface="+mn-ea"/>
              <a:cs typeface="Arial" panose="020B0604020202020204" pitchFamily="34" charset="0"/>
            </a:endParaRP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لا يجوز أن تزيد ساعات العمل اليومي الفعلي عن 45 ساعة أسبوعيا وتوزع ساعات العمل الأسبوعي بالتساوي بما لا يقل عن خمسة أيام وبما لا يزيد عن 9 ساعات عمل في اليوم الواحد.</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تخفض ساعات العمل في الأعمال الخطره والضاره والليليه المنصوص عليها بقرار وزير العمل رقم (3) لسنة 2004 ساعة يوميا على الأقل.</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لا يسمح بالعمل أكثر من خمس ساعات متصله إذ يجب أن يتخلل ساعات العمل اليومي فترة إستراحه أو أكثر لا تزيد في مجموعها عن ساعة وفي حال كان العامل حدث فإنه لا يعمل أكثر من أربع ساعات متواصلة بحيث تتخلل ساعات العمل اليومي فترة أو أكثر للراحة لا تقل في مجملها عن ساعة.</a:t>
            </a:r>
          </a:p>
          <a:p>
            <a:pPr marL="342900" lvl="0" indent="-342900" algn="r" rtl="1">
              <a:spcBef>
                <a:spcPct val="20000"/>
              </a:spcBef>
              <a:buClrTx/>
              <a:buFont typeface="Arial" pitchFamily="34" charset="0"/>
              <a:buChar char="•"/>
            </a:pPr>
            <a:r>
              <a:rPr lang="ar-JO" sz="2000" kern="1200" dirty="0">
                <a:solidFill>
                  <a:prstClr val="black"/>
                </a:solidFill>
                <a:latin typeface="Calibri"/>
                <a:ea typeface="+mn-ea"/>
                <a:cs typeface="Arial" panose="020B0604020202020204" pitchFamily="34" charset="0"/>
              </a:rPr>
              <a:t>يحظر تشغيل الحدث أكثر من ست ساعات ونصف يوميا.</a:t>
            </a:r>
          </a:p>
        </p:txBody>
      </p:sp>
    </p:spTree>
    <p:extLst>
      <p:ext uri="{BB962C8B-B14F-4D97-AF65-F5344CB8AC3E}">
        <p14:creationId xmlns:p14="http://schemas.microsoft.com/office/powerpoint/2010/main" val="2535470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78105CB3-9EEB-494F-8783-AABA090521FF}"/>
              </a:ext>
            </a:extLst>
          </p:cNvPr>
          <p:cNvSpPr/>
          <p:nvPr/>
        </p:nvSpPr>
        <p:spPr>
          <a:xfrm>
            <a:off x="2468880" y="1412143"/>
            <a:ext cx="8534400" cy="3170099"/>
          </a:xfrm>
          <a:prstGeom prst="rect">
            <a:avLst/>
          </a:prstGeom>
        </p:spPr>
        <p:txBody>
          <a:bodyPr wrap="square">
            <a:spAutoFit/>
          </a:bodyPr>
          <a:lstStyle/>
          <a:p>
            <a:pPr marR="0" lvl="0" algn="r" defTabSz="914400" rtl="1" eaLnBrk="1" fontAlgn="auto" latinLnBrk="0" hangingPunct="1">
              <a:lnSpc>
                <a:spcPct val="100000"/>
              </a:lnSpc>
              <a:spcBef>
                <a:spcPct val="20000"/>
              </a:spcBef>
              <a:spcAft>
                <a:spcPts val="0"/>
              </a:spcAft>
              <a:buClrTx/>
              <a:buSzTx/>
              <a:tabLst/>
              <a:defRPr/>
            </a:pPr>
            <a:r>
              <a:rPr kumimoji="0" lang="ar-JO" sz="3200" b="0" i="0" u="sng" strike="noStrike" kern="1200" cap="none" spc="0" normalizeH="0" baseline="0" noProof="0" dirty="0">
                <a:ln>
                  <a:noFill/>
                </a:ln>
                <a:solidFill>
                  <a:prstClr val="black"/>
                </a:solidFill>
                <a:effectLst/>
                <a:uLnTx/>
                <a:uFillTx/>
                <a:latin typeface="Calibri"/>
                <a:ea typeface="+mn-ea"/>
                <a:cs typeface="Arial" panose="020B0604020202020204" pitchFamily="34" charset="0"/>
              </a:rPr>
              <a:t>ساعات العمل الاضافي</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JO"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العمل الإضافي ليس عملا إلزامياً وتحدد ساعاته بإتفاق طرفي الإنتاج.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JO"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يمنع تشغيل الأحداث ساعات عمل إضافية.</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JO"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لا تتجاوز ساعات العمل الإضافية 12ساعة في الأسبوع.</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JO"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يجب أن تنظم ساعات العمل الفعلي والعمل الإضافي وفترات الراحة بحيث لا تزيد في مجموعها على 12ساعة في اليوم الواحد.</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JO"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يدفع للعامل أجر ساعة ونصف عن كل ساعة عمل إضافية.</a:t>
            </a:r>
            <a:endParaRPr kumimoji="0" 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99319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7"/>
        <p:cNvGrpSpPr/>
        <p:nvPr/>
      </p:nvGrpSpPr>
      <p:grpSpPr>
        <a:xfrm>
          <a:off x="0" y="0"/>
          <a:ext cx="0" cy="0"/>
          <a:chOff x="0" y="0"/>
          <a:chExt cx="0" cy="0"/>
        </a:xfrm>
      </p:grpSpPr>
      <p:sp>
        <p:nvSpPr>
          <p:cNvPr id="168" name="Google Shape;168;p2"/>
          <p:cNvSpPr txBox="1"/>
          <p:nvPr/>
        </p:nvSpPr>
        <p:spPr>
          <a:xfrm>
            <a:off x="2952323" y="1012433"/>
            <a:ext cx="1917641" cy="76944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1F3864"/>
              </a:buClr>
              <a:buSzPts val="4400"/>
              <a:buFont typeface="Calibri"/>
              <a:buNone/>
            </a:pPr>
            <a:endParaRPr sz="4400" b="0" i="0" u="none" strike="noStrike" cap="none">
              <a:solidFill>
                <a:srgbClr val="1F3864"/>
              </a:solidFill>
              <a:latin typeface="Calibri"/>
              <a:ea typeface="Calibri"/>
              <a:cs typeface="Calibri"/>
              <a:sym typeface="Calibri"/>
            </a:endParaRPr>
          </a:p>
        </p:txBody>
      </p:sp>
      <p:sp>
        <p:nvSpPr>
          <p:cNvPr id="169" name="Google Shape;169;p2"/>
          <p:cNvSpPr txBox="1"/>
          <p:nvPr/>
        </p:nvSpPr>
        <p:spPr>
          <a:xfrm>
            <a:off x="2747554" y="2137783"/>
            <a:ext cx="8926800" cy="523200"/>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1200"/>
              </a:spcBef>
              <a:spcAft>
                <a:spcPts val="0"/>
              </a:spcAft>
              <a:buClr>
                <a:srgbClr val="1F3864"/>
              </a:buClr>
              <a:buSzPts val="2800"/>
              <a:buFont typeface="Noto Sans Symbols"/>
              <a:buChar char="⮚"/>
            </a:pPr>
            <a:endParaRPr sz="1400" b="0" i="0" u="none" strike="noStrike" cap="none">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id="{24D56BB3-C623-4C8A-BF98-A27F56D2A231}"/>
              </a:ext>
            </a:extLst>
          </p:cNvPr>
          <p:cNvSpPr/>
          <p:nvPr/>
        </p:nvSpPr>
        <p:spPr>
          <a:xfrm>
            <a:off x="3048000" y="1272937"/>
            <a:ext cx="7752080" cy="5223866"/>
          </a:xfrm>
          <a:prstGeom prst="rect">
            <a:avLst/>
          </a:prstGeom>
        </p:spPr>
        <p:txBody>
          <a:bodyPr wrap="square">
            <a:spAutoFit/>
          </a:bodyPr>
          <a:lstStyle/>
          <a:p>
            <a:pPr lvl="0" algn="just"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في عالمنا المعاصر ونتيجة للتطور الاقتصادي الهائل في العالم وسهولة الاتصال والتواصل بسبب التطور التكنولوجي خاصة في عالم الاتصالات تعددت وتنوعت أشكال المشاريع التجارية سواء الصغيرة او المتوسطة او حتى الكبيرة وكونك صاحب منشأة تجارية سواء فرد او شركة بحاجة الى معلومات قانونية اساسية لأضفاء الصفة القانونية والرسمية على مشروعك وللاستفادة من العديد من المزايا التي تقدمها المؤسسات العامة والخاصة للمشاريع الرسمية مثل </a:t>
            </a:r>
            <a:r>
              <a:rPr lang="ar-SA" sz="2400" dirty="0">
                <a:latin typeface="Calibri" panose="020F0502020204030204" pitchFamily="34" charset="0"/>
                <a:ea typeface="Calibri" panose="020F0502020204030204" pitchFamily="34" charset="0"/>
                <a:cs typeface="Arial" panose="020B0604020202020204" pitchFamily="34" charset="0"/>
              </a:rPr>
              <a:t>زيادة فرص التسويق والتوسع في الاسواق المحلية والخارجية، وزيادة امكانية </a:t>
            </a:r>
            <a:r>
              <a:rPr lang="ar-JO" sz="2400" dirty="0">
                <a:latin typeface="Calibri" panose="020F0502020204030204" pitchFamily="34" charset="0"/>
                <a:ea typeface="Calibri" panose="020F0502020204030204" pitchFamily="34" charset="0"/>
                <a:cs typeface="Arial" panose="020B0604020202020204" pitchFamily="34" charset="0"/>
              </a:rPr>
              <a:t>                </a:t>
            </a:r>
          </a:p>
          <a:p>
            <a:pPr lvl="0" algn="just"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     ا</a:t>
            </a:r>
            <a:r>
              <a:rPr lang="ar-SA" sz="2400" dirty="0">
                <a:latin typeface="Calibri" panose="020F0502020204030204" pitchFamily="34" charset="0"/>
                <a:ea typeface="Calibri" panose="020F0502020204030204" pitchFamily="34" charset="0"/>
                <a:cs typeface="Arial" panose="020B0604020202020204" pitchFamily="34" charset="0"/>
              </a:rPr>
              <a:t>لتصدير والاستيراد المباشر</a:t>
            </a:r>
            <a:r>
              <a:rPr lang="ar-JO" sz="2400" dirty="0">
                <a:latin typeface="Calibri" panose="020F0502020204030204" pitchFamily="34" charset="0"/>
                <a:ea typeface="Calibri" panose="020F0502020204030204" pitchFamily="34" charset="0"/>
                <a:cs typeface="Arial" panose="020B0604020202020204" pitchFamily="34" charset="0"/>
              </a:rPr>
              <a:t> وغيرها من المزايا.</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4C4CE1EC-3DF7-472E-B51B-DBB57BF2FFDD}"/>
              </a:ext>
            </a:extLst>
          </p:cNvPr>
          <p:cNvSpPr/>
          <p:nvPr/>
        </p:nvSpPr>
        <p:spPr>
          <a:xfrm>
            <a:off x="3037840" y="1158969"/>
            <a:ext cx="7650480" cy="3908762"/>
          </a:xfrm>
          <a:prstGeom prst="rect">
            <a:avLst/>
          </a:prstGeom>
        </p:spPr>
        <p:txBody>
          <a:bodyPr wrap="square">
            <a:spAutoFit/>
          </a:bodyPr>
          <a:lstStyle/>
          <a:p>
            <a:pPr lvl="0" algn="r" rtl="1">
              <a:spcBef>
                <a:spcPct val="20000"/>
              </a:spcBef>
              <a:buClrTx/>
            </a:pPr>
            <a:r>
              <a:rPr lang="ar-JO" sz="3200" u="sng" kern="1200" dirty="0">
                <a:solidFill>
                  <a:prstClr val="black"/>
                </a:solidFill>
                <a:latin typeface="Calibri"/>
                <a:ea typeface="+mn-ea"/>
                <a:cs typeface="Arial" panose="020B0604020202020204" pitchFamily="34" charset="0"/>
              </a:rPr>
              <a:t>الراحة الاسبوعية</a:t>
            </a:r>
          </a:p>
          <a:p>
            <a:pPr lvl="0" algn="r" rtl="1">
              <a:spcBef>
                <a:spcPct val="20000"/>
              </a:spcBef>
              <a:buClrTx/>
            </a:pPr>
            <a:endParaRPr lang="ar-JO" sz="2400" u="sng" kern="1200" dirty="0">
              <a:solidFill>
                <a:prstClr val="black"/>
              </a:solidFill>
              <a:latin typeface="Calibri"/>
              <a:ea typeface="+mn-ea"/>
              <a:cs typeface="Arial" panose="020B0604020202020204" pitchFamily="34" charset="0"/>
            </a:endParaRPr>
          </a:p>
          <a:p>
            <a:pPr marL="342900" lvl="0" indent="-342900" algn="r" rtl="1">
              <a:spcBef>
                <a:spcPct val="20000"/>
              </a:spcBef>
              <a:buClrTx/>
              <a:buFont typeface="Arial" pitchFamily="34" charset="0"/>
              <a:buChar char="•"/>
            </a:pPr>
            <a:r>
              <a:rPr lang="ar-JO" sz="2400" kern="1200" dirty="0">
                <a:solidFill>
                  <a:prstClr val="black"/>
                </a:solidFill>
                <a:latin typeface="Calibri"/>
                <a:ea typeface="+mn-ea"/>
                <a:cs typeface="Arial" panose="020B0604020202020204" pitchFamily="34" charset="0"/>
              </a:rPr>
              <a:t>يستحق العامل الذي يعمل ستة أيام متواليه عطلة لمدة يوم واحد أسبوعياً مدفوعة الأجر.</a:t>
            </a:r>
          </a:p>
          <a:p>
            <a:pPr marL="342900" lvl="0" indent="-342900" algn="r" rtl="1">
              <a:spcBef>
                <a:spcPct val="20000"/>
              </a:spcBef>
              <a:buClrTx/>
              <a:buFont typeface="Arial" pitchFamily="34" charset="0"/>
              <a:buChar char="•"/>
            </a:pPr>
            <a:r>
              <a:rPr lang="ar-JO" sz="2400" kern="1200" dirty="0">
                <a:solidFill>
                  <a:prstClr val="black"/>
                </a:solidFill>
                <a:latin typeface="Calibri"/>
                <a:ea typeface="+mn-ea"/>
                <a:cs typeface="Arial" panose="020B0604020202020204" pitchFamily="34" charset="0"/>
              </a:rPr>
              <a:t>يحق للعامل بالإتفاق مع صاحب العمل تجميع العطل الأسبوعية لغاية أربع عطل وأخذها مره واحده في الشهر.</a:t>
            </a:r>
          </a:p>
          <a:p>
            <a:pPr marL="342900" lvl="0" indent="-342900" algn="r" rtl="1">
              <a:spcBef>
                <a:spcPct val="20000"/>
              </a:spcBef>
              <a:buClrTx/>
              <a:buFont typeface="Arial" pitchFamily="34" charset="0"/>
              <a:buChar char="•"/>
            </a:pPr>
            <a:r>
              <a:rPr lang="ar-JO" sz="2400" kern="1200" dirty="0">
                <a:solidFill>
                  <a:prstClr val="black"/>
                </a:solidFill>
                <a:latin typeface="Calibri"/>
                <a:ea typeface="+mn-ea"/>
                <a:cs typeface="Arial" panose="020B0604020202020204" pitchFamily="34" charset="0"/>
              </a:rPr>
              <a:t>العطلة الأسبوعيه تحتسب بنسبة الأيام التي يعملها العامل خلال الأسبوع.</a:t>
            </a:r>
          </a:p>
          <a:p>
            <a:pPr marL="342900" lvl="0" indent="-342900" algn="r" rtl="1">
              <a:spcBef>
                <a:spcPct val="20000"/>
              </a:spcBef>
              <a:buClrTx/>
              <a:buFont typeface="Arial" pitchFamily="34" charset="0"/>
              <a:buChar char="•"/>
            </a:pPr>
            <a:r>
              <a:rPr lang="ar-JO" sz="2400" kern="1200" dirty="0">
                <a:solidFill>
                  <a:prstClr val="black"/>
                </a:solidFill>
                <a:latin typeface="Calibri"/>
                <a:ea typeface="+mn-ea"/>
                <a:cs typeface="Arial" panose="020B0604020202020204" pitchFamily="34" charset="0"/>
              </a:rPr>
              <a:t>يوم الجمعة هو يوم الراحة الأسبوعية ويجوز الإتفاق على تحديد يوم آخر وفق مصلحة العمل.</a:t>
            </a:r>
            <a:endParaRPr lang="en-US" sz="2400" kern="1200" dirty="0">
              <a:solidFill>
                <a:prstClr val="black"/>
              </a:solidFill>
              <a:latin typeface="Calibri"/>
              <a:ea typeface="+mn-ea"/>
              <a:cs typeface="+mn-cs"/>
            </a:endParaRPr>
          </a:p>
        </p:txBody>
      </p:sp>
    </p:spTree>
    <p:extLst>
      <p:ext uri="{BB962C8B-B14F-4D97-AF65-F5344CB8AC3E}">
        <p14:creationId xmlns:p14="http://schemas.microsoft.com/office/powerpoint/2010/main" val="343482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FF7EA8CA-6446-4F53-B990-B6CED15812C3}"/>
              </a:ext>
            </a:extLst>
          </p:cNvPr>
          <p:cNvSpPr/>
          <p:nvPr/>
        </p:nvSpPr>
        <p:spPr>
          <a:xfrm>
            <a:off x="2611120" y="1094167"/>
            <a:ext cx="8026400" cy="3687163"/>
          </a:xfrm>
          <a:prstGeom prst="rect">
            <a:avLst/>
          </a:prstGeom>
        </p:spPr>
        <p:txBody>
          <a:bodyPr wrap="square">
            <a:spAutoFit/>
          </a:bodyPr>
          <a:lstStyle/>
          <a:p>
            <a:pPr lvl="0" algn="r" rtl="1">
              <a:spcBef>
                <a:spcPct val="20000"/>
              </a:spcBef>
              <a:buClrTx/>
            </a:pPr>
            <a:r>
              <a:rPr lang="ar-JO" sz="3200" u="sng" kern="1200" dirty="0">
                <a:solidFill>
                  <a:prstClr val="black"/>
                </a:solidFill>
                <a:latin typeface="Calibri"/>
                <a:ea typeface="+mn-ea"/>
                <a:cs typeface="Arial" panose="020B0604020202020204" pitchFamily="34" charset="0"/>
              </a:rPr>
              <a:t>الاجازة السنوية</a:t>
            </a:r>
          </a:p>
          <a:p>
            <a:pPr lvl="0" algn="r" rtl="1">
              <a:spcBef>
                <a:spcPct val="20000"/>
              </a:spcBef>
              <a:buClrTx/>
            </a:pPr>
            <a:endParaRPr lang="ar-JO" sz="3200" u="sng" kern="1200" dirty="0">
              <a:solidFill>
                <a:prstClr val="black"/>
              </a:solidFill>
              <a:latin typeface="Calibri"/>
              <a:ea typeface="+mn-ea"/>
              <a:cs typeface="Arial" panose="020B0604020202020204" pitchFamily="34" charset="0"/>
            </a:endParaRPr>
          </a:p>
          <a:p>
            <a:pPr marL="342900" lvl="0" indent="-342900" algn="r" rtl="1">
              <a:spcBef>
                <a:spcPct val="20000"/>
              </a:spcBef>
              <a:buClrTx/>
              <a:buFont typeface="Arial" pitchFamily="34" charset="0"/>
              <a:buChar char="•"/>
            </a:pPr>
            <a:r>
              <a:rPr lang="ar-JO" sz="2400" kern="1200" dirty="0">
                <a:solidFill>
                  <a:prstClr val="black"/>
                </a:solidFill>
                <a:latin typeface="Calibri"/>
                <a:ea typeface="+mn-ea"/>
                <a:cs typeface="Arial" panose="020B0604020202020204" pitchFamily="34" charset="0"/>
              </a:rPr>
              <a:t>يستحق العامل إجازة سنوية مدفوعة الأجر مدتها أسبوعان عن كل سنة عمل.</a:t>
            </a:r>
          </a:p>
          <a:p>
            <a:pPr marL="342900" lvl="0" indent="-342900" algn="r" rtl="1">
              <a:spcBef>
                <a:spcPct val="20000"/>
              </a:spcBef>
              <a:buClrTx/>
              <a:buFont typeface="Arial" pitchFamily="34" charset="0"/>
              <a:buChar char="•"/>
            </a:pPr>
            <a:r>
              <a:rPr lang="ar-JO" sz="2400" kern="1200" dirty="0">
                <a:solidFill>
                  <a:prstClr val="black"/>
                </a:solidFill>
                <a:latin typeface="Calibri"/>
                <a:ea typeface="+mn-ea"/>
                <a:cs typeface="Arial" panose="020B0604020202020204" pitchFamily="34" charset="0"/>
              </a:rPr>
              <a:t>في الأعمال الخطرة أو الضارة أو من زادت مدة عمله عن خمسة سنوات والأحداث تكون الإجازة السنوية مقدارها 3 أسابيع.</a:t>
            </a:r>
          </a:p>
          <a:p>
            <a:pPr marL="342900" lvl="0" indent="-342900" algn="r" rtl="1">
              <a:spcBef>
                <a:spcPct val="20000"/>
              </a:spcBef>
              <a:buClrTx/>
              <a:buFont typeface="Arial" pitchFamily="34" charset="0"/>
              <a:buChar char="•"/>
            </a:pPr>
            <a:r>
              <a:rPr lang="ar-JO" sz="2400" kern="1200" dirty="0">
                <a:solidFill>
                  <a:prstClr val="black"/>
                </a:solidFill>
                <a:latin typeface="Calibri"/>
                <a:ea typeface="+mn-ea"/>
                <a:cs typeface="Arial" panose="020B0604020202020204" pitchFamily="34" charset="0"/>
              </a:rPr>
              <a:t>الإجازات السنوية لا تجمع لأكثر من سنتين ويلزم المطالبه بها حتى لا تسقط بالتقادم.</a:t>
            </a:r>
          </a:p>
          <a:p>
            <a:pPr marL="342900" lvl="0" indent="-342900" algn="r" rtl="1">
              <a:spcBef>
                <a:spcPct val="20000"/>
              </a:spcBef>
              <a:buClrTx/>
              <a:buFont typeface="Arial" pitchFamily="34" charset="0"/>
              <a:buChar char="•"/>
            </a:pPr>
            <a:r>
              <a:rPr lang="ar-JO" sz="2400" kern="1200" dirty="0">
                <a:solidFill>
                  <a:prstClr val="black"/>
                </a:solidFill>
                <a:latin typeface="Calibri"/>
                <a:ea typeface="+mn-ea"/>
                <a:cs typeface="Arial" panose="020B0604020202020204" pitchFamily="34" charset="0"/>
              </a:rPr>
              <a:t>الإجازة السنوية للأحداث لا يجوز تأجيلها.</a:t>
            </a:r>
          </a:p>
        </p:txBody>
      </p:sp>
    </p:spTree>
    <p:extLst>
      <p:ext uri="{BB962C8B-B14F-4D97-AF65-F5344CB8AC3E}">
        <p14:creationId xmlns:p14="http://schemas.microsoft.com/office/powerpoint/2010/main" val="2105607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3" name="Rectangle 2">
            <a:extLst>
              <a:ext uri="{FF2B5EF4-FFF2-40B4-BE49-F238E27FC236}">
                <a16:creationId xmlns:a16="http://schemas.microsoft.com/office/drawing/2014/main" id="{CF07EBD9-07DF-4198-8719-7297D33FF098}"/>
              </a:ext>
            </a:extLst>
          </p:cNvPr>
          <p:cNvSpPr/>
          <p:nvPr/>
        </p:nvSpPr>
        <p:spPr>
          <a:xfrm>
            <a:off x="2600960" y="1114216"/>
            <a:ext cx="7416800" cy="3847207"/>
          </a:xfrm>
          <a:prstGeom prst="rect">
            <a:avLst/>
          </a:prstGeom>
        </p:spPr>
        <p:txBody>
          <a:bodyPr wrap="square">
            <a:spAutoFit/>
          </a:bodyPr>
          <a:lstStyle/>
          <a:p>
            <a:pPr lvl="0" algn="r" rtl="1">
              <a:spcBef>
                <a:spcPct val="20000"/>
              </a:spcBef>
              <a:buClrTx/>
            </a:pPr>
            <a:r>
              <a:rPr lang="ar-JO" sz="2400" u="sng" kern="1200" dirty="0">
                <a:solidFill>
                  <a:prstClr val="black"/>
                </a:solidFill>
                <a:latin typeface="Calibri"/>
                <a:ea typeface="+mn-ea"/>
                <a:cs typeface="Arial" panose="020B0604020202020204" pitchFamily="34" charset="0"/>
              </a:rPr>
              <a:t>أنواع أخرى من الاجازات</a:t>
            </a:r>
          </a:p>
          <a:p>
            <a:pPr marL="342900" lvl="0" indent="-342900" algn="r" rtl="1">
              <a:spcBef>
                <a:spcPct val="20000"/>
              </a:spcBef>
              <a:buClrTx/>
              <a:buFont typeface="Arial" pitchFamily="34" charset="0"/>
              <a:buChar char="•"/>
            </a:pPr>
            <a:r>
              <a:rPr lang="ar-JO" sz="2200" u="sng" kern="1200" dirty="0">
                <a:solidFill>
                  <a:prstClr val="black"/>
                </a:solidFill>
                <a:latin typeface="Calibri"/>
                <a:ea typeface="+mn-ea"/>
                <a:cs typeface="Arial" panose="020B0604020202020204" pitchFamily="34" charset="0"/>
              </a:rPr>
              <a:t>إجازة الحج </a:t>
            </a:r>
            <a:r>
              <a:rPr lang="ar-JO" sz="2200" kern="1200" dirty="0">
                <a:solidFill>
                  <a:prstClr val="black"/>
                </a:solidFill>
                <a:latin typeface="Calibri"/>
                <a:ea typeface="+mn-ea"/>
                <a:cs typeface="Arial" panose="020B0604020202020204" pitchFamily="34" charset="0"/>
              </a:rPr>
              <a:t>: مدتها اسبوعان لمن أمضى في العمل خمسة سنوات وتمنح لمرة واحدة.</a:t>
            </a:r>
          </a:p>
          <a:p>
            <a:pPr marL="342900" lvl="0" indent="-342900" algn="r" rtl="1">
              <a:spcBef>
                <a:spcPct val="20000"/>
              </a:spcBef>
              <a:buClrTx/>
              <a:buFont typeface="Arial" pitchFamily="34" charset="0"/>
              <a:buChar char="•"/>
            </a:pPr>
            <a:r>
              <a:rPr lang="ar-JO" sz="2200" u="sng" kern="1200" dirty="0">
                <a:solidFill>
                  <a:prstClr val="black"/>
                </a:solidFill>
                <a:latin typeface="Calibri"/>
                <a:ea typeface="+mn-ea"/>
                <a:cs typeface="Arial" panose="020B0604020202020204" pitchFamily="34" charset="0"/>
              </a:rPr>
              <a:t>إجازة الوفاة</a:t>
            </a:r>
            <a:r>
              <a:rPr lang="ar-JO" sz="2200" kern="1200" dirty="0">
                <a:solidFill>
                  <a:prstClr val="black"/>
                </a:solidFill>
                <a:latin typeface="Calibri"/>
                <a:ea typeface="+mn-ea"/>
                <a:cs typeface="Arial" panose="020B0604020202020204" pitchFamily="34" charset="0"/>
              </a:rPr>
              <a:t>: مدتها ثلاثة أيام في حالة وفاة الأقارب حتى الدرجة الثانية.</a:t>
            </a:r>
          </a:p>
          <a:p>
            <a:pPr marL="342900" lvl="0" indent="-342900" algn="r" rtl="1">
              <a:spcBef>
                <a:spcPct val="20000"/>
              </a:spcBef>
              <a:buClrTx/>
              <a:buFont typeface="Arial" pitchFamily="34" charset="0"/>
              <a:buChar char="•"/>
            </a:pPr>
            <a:r>
              <a:rPr lang="ar-JO" sz="2200" u="sng" kern="1200" dirty="0">
                <a:solidFill>
                  <a:prstClr val="black"/>
                </a:solidFill>
                <a:latin typeface="Calibri"/>
                <a:ea typeface="+mn-ea"/>
                <a:cs typeface="Arial" panose="020B0604020202020204" pitchFamily="34" charset="0"/>
              </a:rPr>
              <a:t>الإجازة العارضة </a:t>
            </a:r>
            <a:r>
              <a:rPr lang="ar-JO" sz="2200" kern="1200" dirty="0">
                <a:solidFill>
                  <a:prstClr val="black"/>
                </a:solidFill>
                <a:latin typeface="Calibri"/>
                <a:ea typeface="+mn-ea"/>
                <a:cs typeface="Arial" panose="020B0604020202020204" pitchFamily="34" charset="0"/>
              </a:rPr>
              <a:t>: تحتسب من الإجازة السنوية شريطة عدم تجاوزها 10 ايام متفرقه سنويا على ان لا تتجاوز ثلاثة ايام متتالية في المرة الواحدة.</a:t>
            </a:r>
          </a:p>
          <a:p>
            <a:pPr marL="342900" lvl="0" indent="-342900" algn="r" rtl="1">
              <a:spcBef>
                <a:spcPct val="20000"/>
              </a:spcBef>
              <a:buClrTx/>
              <a:buFont typeface="Arial" pitchFamily="34" charset="0"/>
              <a:buChar char="•"/>
            </a:pPr>
            <a:r>
              <a:rPr lang="ar-JO" sz="2200" u="sng" kern="1200" dirty="0">
                <a:solidFill>
                  <a:prstClr val="black"/>
                </a:solidFill>
                <a:latin typeface="Calibri"/>
                <a:ea typeface="+mn-ea"/>
                <a:cs typeface="Arial" panose="020B0604020202020204" pitchFamily="34" charset="0"/>
              </a:rPr>
              <a:t>الإجازة المرضية</a:t>
            </a:r>
            <a:r>
              <a:rPr lang="ar-JO" sz="2200" kern="1200" dirty="0">
                <a:solidFill>
                  <a:prstClr val="black"/>
                </a:solidFill>
                <a:latin typeface="Calibri"/>
                <a:ea typeface="+mn-ea"/>
                <a:cs typeface="Arial" panose="020B0604020202020204" pitchFamily="34" charset="0"/>
              </a:rPr>
              <a:t>: لا تزيد عن 14 يوم بالسنه بأجر كامل و14 يوم أخرى بنصف الأجر شريطة أن تثبت بتقرير طبي صادر عن لجنة طبية مختصة.</a:t>
            </a:r>
          </a:p>
          <a:p>
            <a:pPr marL="342900" lvl="0" indent="-342900" algn="r" rtl="1">
              <a:spcBef>
                <a:spcPct val="20000"/>
              </a:spcBef>
              <a:buClrTx/>
              <a:buFont typeface="Arial" pitchFamily="34" charset="0"/>
              <a:buChar char="•"/>
            </a:pPr>
            <a:r>
              <a:rPr lang="ar-JO" sz="2200" u="sng" kern="1200" dirty="0">
                <a:solidFill>
                  <a:prstClr val="black"/>
                </a:solidFill>
                <a:latin typeface="Calibri"/>
                <a:ea typeface="+mn-ea"/>
                <a:cs typeface="Arial" panose="020B0604020202020204" pitchFamily="34" charset="0"/>
              </a:rPr>
              <a:t>إجازة الوضع </a:t>
            </a:r>
            <a:r>
              <a:rPr lang="ar-JO" sz="2200" kern="1200" dirty="0">
                <a:solidFill>
                  <a:prstClr val="black"/>
                </a:solidFill>
                <a:latin typeface="Calibri"/>
                <a:ea typeface="+mn-ea"/>
                <a:cs typeface="Arial" panose="020B0604020202020204" pitchFamily="34" charset="0"/>
              </a:rPr>
              <a:t>: للمرأه العاملة التي أمضت في العمل قبل كل ولادة 180 يوم إجازة وضع لمدة 14 أسبوع منها 6 أسابيع على الأقل بعد الولاده.</a:t>
            </a:r>
          </a:p>
        </p:txBody>
      </p:sp>
    </p:spTree>
    <p:extLst>
      <p:ext uri="{BB962C8B-B14F-4D97-AF65-F5344CB8AC3E}">
        <p14:creationId xmlns:p14="http://schemas.microsoft.com/office/powerpoint/2010/main" val="1937880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A0819A24-5166-4EE9-B9D6-2C7997CC2A10}"/>
              </a:ext>
            </a:extLst>
          </p:cNvPr>
          <p:cNvSpPr/>
          <p:nvPr/>
        </p:nvSpPr>
        <p:spPr>
          <a:xfrm>
            <a:off x="2540000" y="1387886"/>
            <a:ext cx="8564880" cy="3330142"/>
          </a:xfrm>
          <a:prstGeom prst="rect">
            <a:avLst/>
          </a:prstGeom>
        </p:spPr>
        <p:txBody>
          <a:bodyPr wrap="square">
            <a:spAutoFit/>
          </a:bodyPr>
          <a:lstStyle/>
          <a:p>
            <a:pPr marL="514350" marR="0" lvl="0" indent="-514350" algn="r" defTabSz="914400" eaLnBrk="1" fontAlgn="auto" latinLnBrk="0" hangingPunct="1">
              <a:lnSpc>
                <a:spcPct val="100000"/>
              </a:lnSpc>
              <a:spcBef>
                <a:spcPct val="20000"/>
              </a:spcBef>
              <a:spcAft>
                <a:spcPts val="0"/>
              </a:spcAft>
              <a:buClrTx/>
              <a:buSzTx/>
              <a:buFontTx/>
              <a:buNone/>
              <a:tabLst/>
              <a:defRPr/>
            </a:pPr>
            <a:r>
              <a:rPr kumimoji="0" lang="ar-JO" sz="3200" b="0" i="0" u="sng" strike="noStrike" kern="1200" cap="none" spc="0" normalizeH="0" baseline="0" noProof="0" dirty="0">
                <a:ln>
                  <a:noFill/>
                </a:ln>
                <a:solidFill>
                  <a:prstClr val="black"/>
                </a:solidFill>
                <a:effectLst/>
                <a:uLnTx/>
                <a:uFillTx/>
                <a:latin typeface="Calibri"/>
                <a:ea typeface="+mn-ea"/>
                <a:cs typeface="Arial" panose="020B0604020202020204" pitchFamily="34" charset="0"/>
              </a:rPr>
              <a:t>الاعياد الدينية والرسمية</a:t>
            </a:r>
          </a:p>
          <a:p>
            <a:pPr marL="514350" marR="0" lvl="0" indent="-514350" algn="r" defTabSz="914400" eaLnBrk="1" fontAlgn="auto" latinLnBrk="0" hangingPunct="1">
              <a:lnSpc>
                <a:spcPct val="100000"/>
              </a:lnSpc>
              <a:spcBef>
                <a:spcPct val="20000"/>
              </a:spcBef>
              <a:spcAft>
                <a:spcPts val="0"/>
              </a:spcAft>
              <a:buClrTx/>
              <a:buSzTx/>
              <a:buFontTx/>
              <a:buNone/>
              <a:tabLst/>
              <a:defRPr/>
            </a:pPr>
            <a:endParaRPr lang="ar-JO" sz="2400" kern="1200" dirty="0">
              <a:solidFill>
                <a:prstClr val="black"/>
              </a:solidFill>
              <a:latin typeface="Calibri"/>
              <a:ea typeface="+mn-ea"/>
              <a:cs typeface="Arial" panose="020B0604020202020204" pitchFamily="34" charset="0"/>
            </a:endParaRPr>
          </a:p>
          <a:p>
            <a:pPr marL="514350" marR="0" lvl="0" indent="-514350" algn="r" defTabSz="914400" eaLnBrk="1" fontAlgn="auto" latinLnBrk="0" hangingPunct="1">
              <a:lnSpc>
                <a:spcPct val="100000"/>
              </a:lnSpc>
              <a:spcBef>
                <a:spcPct val="20000"/>
              </a:spcBef>
              <a:spcAft>
                <a:spcPts val="0"/>
              </a:spcAft>
              <a:buClrTx/>
              <a:buSzTx/>
              <a:buFontTx/>
              <a:buNone/>
              <a:tabLst/>
              <a:defRPr/>
            </a:pPr>
            <a:r>
              <a:rPr kumimoji="0" lang="ar-JO"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الأعياد الدينية التي يمنح فيها للعامل إجازة بأجر كامل مع مراعاة الأعياد الخاصة بالمسلمين والأعياد الخاصة بالمسيحين هي كما يلي : </a:t>
            </a:r>
          </a:p>
          <a:p>
            <a:pPr marL="514350" marR="0" lvl="0" indent="-514350" algn="r" defTabSz="914400" eaLnBrk="1" fontAlgn="auto" latinLnBrk="0" hangingPunct="1">
              <a:lnSpc>
                <a:spcPct val="100000"/>
              </a:lnSpc>
              <a:spcBef>
                <a:spcPct val="20000"/>
              </a:spcBef>
              <a:spcAft>
                <a:spcPts val="0"/>
              </a:spcAft>
              <a:buClrTx/>
              <a:buSzTx/>
              <a:buFontTx/>
              <a:buNone/>
              <a:tabLst/>
              <a:defRPr/>
            </a:pPr>
            <a:r>
              <a:rPr lang="ar-JO" sz="2200" kern="1200" dirty="0">
                <a:solidFill>
                  <a:prstClr val="black"/>
                </a:solidFill>
                <a:latin typeface="Calibri"/>
                <a:ea typeface="+mn-ea"/>
                <a:cs typeface="Arial" panose="020B0604020202020204" pitchFamily="34" charset="0"/>
              </a:rPr>
              <a:t>- </a:t>
            </a:r>
            <a:r>
              <a:rPr kumimoji="0" lang="ar-JO"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عيد الفطر ثلاثة أيام/ عيد الأضحى أربعة أيام/ عيد الميلاد ثلاثة أيام /عيد الفصح ثلاثة أيام.</a:t>
            </a:r>
          </a:p>
          <a:p>
            <a:pPr marL="514350" marR="0" lvl="0" indent="-514350" algn="r" defTabSz="914400" eaLnBrk="1" fontAlgn="auto" latinLnBrk="0" hangingPunct="1">
              <a:lnSpc>
                <a:spcPct val="100000"/>
              </a:lnSpc>
              <a:spcBef>
                <a:spcPct val="20000"/>
              </a:spcBef>
              <a:spcAft>
                <a:spcPts val="0"/>
              </a:spcAft>
              <a:buClrTx/>
              <a:buSzTx/>
              <a:buFontTx/>
              <a:buNone/>
              <a:tabLst/>
              <a:defRPr/>
            </a:pPr>
            <a:r>
              <a:rPr kumimoji="0" lang="ar-JO"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الأعياد الرسمية التي يمنح فيها للعامل إجازة بأجر كامل هي كما يلي : اليوم الوطني يوم واحد/         عيد العمال العالمي يوم واحد/عيد الإستقلال يوم واحد. </a:t>
            </a:r>
          </a:p>
          <a:p>
            <a:pPr marR="0" lvl="0" algn="r" defTabSz="914400" rtl="1" eaLnBrk="1" fontAlgn="auto" latinLnBrk="0" hangingPunct="1">
              <a:lnSpc>
                <a:spcPct val="100000"/>
              </a:lnSpc>
              <a:spcBef>
                <a:spcPct val="20000"/>
              </a:spcBef>
              <a:spcAft>
                <a:spcPts val="0"/>
              </a:spcAft>
              <a:buClrTx/>
              <a:buSzTx/>
              <a:tabLst/>
              <a:defRPr/>
            </a:pPr>
            <a:r>
              <a:rPr kumimoji="0" lang="ar-JO" sz="2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لا تحتسب الإجازات الدينية والرسمية من ضمن الإجازات السنوية.</a:t>
            </a:r>
            <a:endParaRPr kumimoji="0" lang="en-US" sz="22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663680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9A379001-5B84-494C-A663-977EA29635F4}"/>
              </a:ext>
            </a:extLst>
          </p:cNvPr>
          <p:cNvSpPr/>
          <p:nvPr/>
        </p:nvSpPr>
        <p:spPr>
          <a:xfrm>
            <a:off x="2113280" y="571947"/>
            <a:ext cx="8829040" cy="4854534"/>
          </a:xfrm>
          <a:prstGeom prst="rect">
            <a:avLst/>
          </a:prstGeom>
        </p:spPr>
        <p:txBody>
          <a:bodyPr wrap="square">
            <a:spAutoFit/>
          </a:bodyPr>
          <a:lstStyle/>
          <a:p>
            <a:pPr lvl="0" algn="r" rtl="1">
              <a:lnSpc>
                <a:spcPct val="150000"/>
              </a:lnSpc>
              <a:spcAft>
                <a:spcPts val="800"/>
              </a:spcAft>
            </a:pPr>
            <a:r>
              <a:rPr lang="ar-JO" sz="3200" u="sng" dirty="0">
                <a:latin typeface="Calibri" panose="020F0502020204030204" pitchFamily="34" charset="0"/>
                <a:ea typeface="Calibri" panose="020F0502020204030204" pitchFamily="34" charset="0"/>
                <a:cs typeface="Arial" panose="020B0604020202020204" pitchFamily="34" charset="0"/>
              </a:rPr>
              <a:t>الأجر</a:t>
            </a:r>
          </a:p>
          <a:p>
            <a:pPr lvl="0" algn="r"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 </a:t>
            </a:r>
            <a:r>
              <a:rPr lang="ar-SA" sz="2400" dirty="0">
                <a:latin typeface="Calibri" panose="020F0502020204030204" pitchFamily="34" charset="0"/>
                <a:ea typeface="Calibri" panose="020F0502020204030204" pitchFamily="34" charset="0"/>
                <a:cs typeface="Arial" panose="020B0604020202020204" pitchFamily="34" charset="0"/>
              </a:rPr>
              <a:t>استحقاق العامل للأجرة</a:t>
            </a:r>
            <a:r>
              <a:rPr lang="en-US" sz="2400" dirty="0">
                <a:latin typeface="Arial" panose="020B0604020202020204" pitchFamily="34" charset="0"/>
                <a:ea typeface="Calibri" panose="020F0502020204030204" pitchFamily="34" charset="0"/>
                <a:cs typeface="Arial" panose="020B0604020202020204" pitchFamily="34" charset="0"/>
              </a:rPr>
              <a:t>:</a:t>
            </a:r>
            <a:br>
              <a:rPr lang="en-US" sz="2400" dirty="0">
                <a:latin typeface="Arial" panose="020B0604020202020204" pitchFamily="34" charset="0"/>
                <a:ea typeface="Calibri" panose="020F0502020204030204" pitchFamily="34" charset="0"/>
                <a:cs typeface="Arial" panose="020B0604020202020204" pitchFamily="34" charset="0"/>
              </a:rPr>
            </a:br>
            <a:r>
              <a:rPr lang="ar-SA" sz="2400" dirty="0">
                <a:latin typeface="Calibri" panose="020F0502020204030204" pitchFamily="34" charset="0"/>
                <a:ea typeface="Calibri" panose="020F0502020204030204" pitchFamily="34" charset="0"/>
                <a:cs typeface="Arial" panose="020B0604020202020204" pitchFamily="34" charset="0"/>
              </a:rPr>
              <a:t>يستحق العامل أجره إذا تواجد في مكان العمل وإن لم يؤد عمله لأسباب تتعلق بالمنشأة. والأجرة يجب أن تتناسب مع طبيعة العمل.</a:t>
            </a:r>
            <a:endParaRPr lang="en-US" sz="2400" dirty="0">
              <a:latin typeface="Calibri" panose="020F0502020204030204" pitchFamily="34" charset="0"/>
              <a:ea typeface="Calibri" panose="020F0502020204030204" pitchFamily="34" charset="0"/>
              <a:cs typeface="Arial" panose="020B0604020202020204" pitchFamily="34" charset="0"/>
            </a:endParaRPr>
          </a:p>
          <a:p>
            <a:pPr lvl="0" algn="r"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 </a:t>
            </a:r>
            <a:r>
              <a:rPr lang="ar-SA" sz="2400" dirty="0">
                <a:latin typeface="Calibri" panose="020F0502020204030204" pitchFamily="34" charset="0"/>
                <a:ea typeface="Calibri" panose="020F0502020204030204" pitchFamily="34" charset="0"/>
                <a:cs typeface="Arial" panose="020B0604020202020204" pitchFamily="34" charset="0"/>
              </a:rPr>
              <a:t>الحد الأدنى للأجور</a:t>
            </a:r>
            <a:r>
              <a:rPr lang="en-US" sz="2400" dirty="0">
                <a:latin typeface="Arial" panose="020B0604020202020204" pitchFamily="34" charset="0"/>
                <a:ea typeface="Calibri" panose="020F0502020204030204" pitchFamily="34" charset="0"/>
                <a:cs typeface="Arial" panose="020B0604020202020204" pitchFamily="34" charset="0"/>
              </a:rPr>
              <a:t> :</a:t>
            </a:r>
            <a:br>
              <a:rPr lang="en-US" sz="2400" dirty="0">
                <a:latin typeface="Arial" panose="020B0604020202020204" pitchFamily="34" charset="0"/>
                <a:ea typeface="Calibri" panose="020F0502020204030204" pitchFamily="34" charset="0"/>
                <a:cs typeface="Arial" panose="020B0604020202020204" pitchFamily="34" charset="0"/>
              </a:rPr>
            </a:br>
            <a:r>
              <a:rPr lang="ar-SA" sz="2400" dirty="0">
                <a:latin typeface="Calibri" panose="020F0502020204030204" pitchFamily="34" charset="0"/>
                <a:ea typeface="Calibri" panose="020F0502020204030204" pitchFamily="34" charset="0"/>
                <a:cs typeface="Arial" panose="020B0604020202020204" pitchFamily="34" charset="0"/>
              </a:rPr>
              <a:t>لا يجوز أن يقل أجر العامل عن الحد الأدنى للأجور والمقر قانوناً. وهو ما </a:t>
            </a:r>
            <a:r>
              <a:rPr lang="ar-JO" sz="2400" dirty="0">
                <a:latin typeface="Calibri" panose="020F0502020204030204" pitchFamily="34" charset="0"/>
                <a:ea typeface="Calibri" panose="020F0502020204030204" pitchFamily="34" charset="0"/>
                <a:cs typeface="Arial" panose="020B0604020202020204" pitchFamily="34" charset="0"/>
              </a:rPr>
              <a:t>أ</a:t>
            </a:r>
            <a:r>
              <a:rPr lang="ar-SA" sz="2400" dirty="0">
                <a:latin typeface="Calibri" panose="020F0502020204030204" pitchFamily="34" charset="0"/>
                <a:ea typeface="Calibri" panose="020F0502020204030204" pitchFamily="34" charset="0"/>
                <a:cs typeface="Arial" panose="020B0604020202020204" pitchFamily="34" charset="0"/>
              </a:rPr>
              <a:t>قر مؤخرا</a:t>
            </a:r>
            <a:r>
              <a:rPr lang="ar-JO" sz="2400" dirty="0">
                <a:latin typeface="Calibri" panose="020F0502020204030204" pitchFamily="34" charset="0"/>
                <a:ea typeface="Calibri" panose="020F0502020204030204" pitchFamily="34" charset="0"/>
                <a:cs typeface="Arial" panose="020B0604020202020204" pitchFamily="34" charset="0"/>
              </a:rPr>
              <a:t>ً</a:t>
            </a:r>
            <a:r>
              <a:rPr lang="ar-SA" sz="2400" dirty="0">
                <a:latin typeface="Calibri" panose="020F0502020204030204" pitchFamily="34" charset="0"/>
                <a:ea typeface="Calibri" panose="020F0502020204030204" pitchFamily="34" charset="0"/>
                <a:cs typeface="Arial" panose="020B0604020202020204" pitchFamily="34" charset="0"/>
              </a:rPr>
              <a:t> بألف وثمان مائة وخمسون شيكل. وهو و</a:t>
            </a:r>
            <a:r>
              <a:rPr lang="ar-JO" sz="2400" dirty="0">
                <a:latin typeface="Calibri" panose="020F0502020204030204" pitchFamily="34" charset="0"/>
                <a:ea typeface="Calibri" panose="020F0502020204030204" pitchFamily="34" charset="0"/>
                <a:cs typeface="Arial" panose="020B0604020202020204" pitchFamily="34" charset="0"/>
              </a:rPr>
              <a:t>إ</a:t>
            </a:r>
            <a:r>
              <a:rPr lang="ar-SA" sz="2400" dirty="0">
                <a:latin typeface="Calibri" panose="020F0502020204030204" pitchFamily="34" charset="0"/>
                <a:ea typeface="Calibri" panose="020F0502020204030204" pitchFamily="34" charset="0"/>
                <a:cs typeface="Arial" panose="020B0604020202020204" pitchFamily="34" charset="0"/>
              </a:rPr>
              <a:t>ن كان يمنح لكثير من الفئات </a:t>
            </a:r>
            <a:r>
              <a:rPr lang="ar-JO" sz="2400" dirty="0">
                <a:latin typeface="Calibri" panose="020F0502020204030204" pitchFamily="34" charset="0"/>
                <a:ea typeface="Calibri" panose="020F0502020204030204" pitchFamily="34" charset="0"/>
                <a:cs typeface="Arial" panose="020B0604020202020204" pitchFamily="34" charset="0"/>
              </a:rPr>
              <a:t>أ</a:t>
            </a:r>
            <a:r>
              <a:rPr lang="ar-SA" sz="2400" dirty="0">
                <a:latin typeface="Calibri" panose="020F0502020204030204" pitchFamily="34" charset="0"/>
                <a:ea typeface="Calibri" panose="020F0502020204030204" pitchFamily="34" charset="0"/>
                <a:cs typeface="Arial" panose="020B0604020202020204" pitchFamily="34" charset="0"/>
              </a:rPr>
              <a:t>قل فانه يبقى دينا</a:t>
            </a:r>
            <a:r>
              <a:rPr lang="ar-JO" sz="2400" dirty="0">
                <a:latin typeface="Calibri" panose="020F0502020204030204" pitchFamily="34" charset="0"/>
                <a:ea typeface="Calibri" panose="020F0502020204030204" pitchFamily="34" charset="0"/>
                <a:cs typeface="Arial" panose="020B0604020202020204" pitchFamily="34" charset="0"/>
              </a:rPr>
              <a:t>ً</a:t>
            </a:r>
            <a:r>
              <a:rPr lang="ar-SA" sz="2400" dirty="0">
                <a:latin typeface="Calibri" panose="020F0502020204030204" pitchFamily="34" charset="0"/>
                <a:ea typeface="Calibri" panose="020F0502020204030204" pitchFamily="34" charset="0"/>
                <a:cs typeface="Arial" panose="020B0604020202020204" pitchFamily="34" charset="0"/>
              </a:rPr>
              <a:t> في ذمة رب العمل يستطيع العامل المطالبة به في أي وقت.</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80842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06DA6C8D-F6F8-419B-B103-BA647857E339}"/>
              </a:ext>
            </a:extLst>
          </p:cNvPr>
          <p:cNvSpPr/>
          <p:nvPr/>
        </p:nvSpPr>
        <p:spPr>
          <a:xfrm>
            <a:off x="2753360" y="839039"/>
            <a:ext cx="8148320" cy="4813369"/>
          </a:xfrm>
          <a:prstGeom prst="rect">
            <a:avLst/>
          </a:prstGeom>
        </p:spPr>
        <p:txBody>
          <a:bodyPr wrap="square">
            <a:spAutoFit/>
          </a:bodyPr>
          <a:lstStyle/>
          <a:p>
            <a:pPr lvl="0" algn="r" rtl="1">
              <a:lnSpc>
                <a:spcPct val="150000"/>
              </a:lnSpc>
              <a:spcAft>
                <a:spcPts val="800"/>
              </a:spcAft>
            </a:pPr>
            <a:r>
              <a:rPr lang="ar-JO" sz="2400" b="1" u="sng" dirty="0">
                <a:latin typeface="Calibri" panose="020F0502020204030204" pitchFamily="34" charset="0"/>
                <a:ea typeface="Calibri" panose="020F0502020204030204" pitchFamily="34" charset="0"/>
                <a:cs typeface="Arial" panose="020B0604020202020204" pitchFamily="34" charset="0"/>
              </a:rPr>
              <a:t>ا</a:t>
            </a:r>
            <a:r>
              <a:rPr lang="ar-SA" sz="2400" b="1" u="sng" dirty="0">
                <a:latin typeface="Calibri" panose="020F0502020204030204" pitchFamily="34" charset="0"/>
                <a:ea typeface="Calibri" panose="020F0502020204030204" pitchFamily="34" charset="0"/>
                <a:cs typeface="Arial" panose="020B0604020202020204" pitchFamily="34" charset="0"/>
              </a:rPr>
              <a:t>لسلامة والصحة المهنية</a:t>
            </a:r>
            <a:endParaRPr lang="ar-JO" sz="2400" b="1" u="sng" dirty="0">
              <a:latin typeface="Calibri" panose="020F0502020204030204" pitchFamily="34" charset="0"/>
              <a:ea typeface="Calibri" panose="020F0502020204030204" pitchFamily="34" charset="0"/>
              <a:cs typeface="Arial" panose="020B0604020202020204" pitchFamily="34" charset="0"/>
            </a:endParaRPr>
          </a:p>
          <a:p>
            <a:pPr lvl="0" algn="r" rtl="1">
              <a:lnSpc>
                <a:spcPct val="150000"/>
              </a:lnSpc>
              <a:spcAft>
                <a:spcPts val="800"/>
              </a:spcAft>
            </a:pPr>
            <a:br>
              <a:rPr lang="en-US" sz="2000" dirty="0">
                <a:latin typeface="Arial" panose="020B0604020202020204" pitchFamily="34" charset="0"/>
                <a:ea typeface="Calibri" panose="020F0502020204030204" pitchFamily="34" charset="0"/>
                <a:cs typeface="Arial" panose="020B0604020202020204" pitchFamily="34" charset="0"/>
              </a:rPr>
            </a:br>
            <a:r>
              <a:rPr lang="ar-JO" sz="2200" dirty="0">
                <a:latin typeface="Arial" panose="020B0604020202020204" pitchFamily="34" charset="0"/>
                <a:ea typeface="Calibri" panose="020F0502020204030204" pitchFamily="34" charset="0"/>
                <a:cs typeface="Arial" panose="020B0604020202020204" pitchFamily="34" charset="0"/>
              </a:rPr>
              <a:t>- </a:t>
            </a:r>
            <a:r>
              <a:rPr lang="ar-SA" sz="2200" dirty="0">
                <a:latin typeface="Calibri" panose="020F0502020204030204" pitchFamily="34" charset="0"/>
                <a:ea typeface="Calibri" panose="020F0502020204030204" pitchFamily="34" charset="0"/>
                <a:cs typeface="Arial" panose="020B0604020202020204" pitchFamily="34" charset="0"/>
              </a:rPr>
              <a:t>يجب أن يكون مكان العمل مناسب، وان تراعى فيه وسائل السلامة المهنية كاملة بحسب طبيعة العمل ومدى خطورة أدواته</a:t>
            </a:r>
            <a:r>
              <a:rPr lang="en-US" sz="2200" dirty="0">
                <a:latin typeface="Arial" panose="020B0604020202020204" pitchFamily="34" charset="0"/>
                <a:ea typeface="Calibri" panose="020F0502020204030204" pitchFamily="34" charset="0"/>
                <a:cs typeface="Arial" panose="020B0604020202020204" pitchFamily="34" charset="0"/>
              </a:rPr>
              <a:t>.</a:t>
            </a:r>
            <a:br>
              <a:rPr lang="en-US" sz="2200" dirty="0">
                <a:latin typeface="Arial" panose="020B0604020202020204" pitchFamily="34" charset="0"/>
                <a:ea typeface="Calibri" panose="020F0502020204030204" pitchFamily="34" charset="0"/>
                <a:cs typeface="Arial" panose="020B0604020202020204" pitchFamily="34" charset="0"/>
              </a:rPr>
            </a:br>
            <a:r>
              <a:rPr lang="ar-JO" sz="2200" dirty="0">
                <a:latin typeface="Arial" panose="020B0604020202020204" pitchFamily="34" charset="0"/>
                <a:ea typeface="Calibri" panose="020F0502020204030204" pitchFamily="34" charset="0"/>
                <a:cs typeface="Arial" panose="020B0604020202020204" pitchFamily="34" charset="0"/>
              </a:rPr>
              <a:t>- </a:t>
            </a:r>
            <a:r>
              <a:rPr lang="ar-SA" sz="2200" dirty="0">
                <a:latin typeface="Calibri" panose="020F0502020204030204" pitchFamily="34" charset="0"/>
                <a:ea typeface="Calibri" panose="020F0502020204030204" pitchFamily="34" charset="0"/>
                <a:cs typeface="Arial" panose="020B0604020202020204" pitchFamily="34" charset="0"/>
              </a:rPr>
              <a:t>وتعلق تعليمات السلامة والصحة المهنية</a:t>
            </a:r>
            <a:r>
              <a:rPr lang="en-US" sz="2200" dirty="0">
                <a:latin typeface="Arial" panose="020B0604020202020204" pitchFamily="34" charset="0"/>
                <a:ea typeface="Calibri" panose="020F0502020204030204" pitchFamily="34" charset="0"/>
                <a:cs typeface="Arial" panose="020B0604020202020204" pitchFamily="34" charset="0"/>
              </a:rPr>
              <a:t> </a:t>
            </a:r>
            <a:r>
              <a:rPr lang="ar-JO" sz="2200" dirty="0">
                <a:latin typeface="Arial" panose="020B0604020202020204" pitchFamily="34" charset="0"/>
                <a:ea typeface="Calibri" panose="020F0502020204030204" pitchFamily="34" charset="0"/>
                <a:cs typeface="Arial" panose="020B0604020202020204" pitchFamily="34" charset="0"/>
              </a:rPr>
              <a:t> المصادق عليها من وزارة العمل </a:t>
            </a:r>
            <a:r>
              <a:rPr lang="ar-SA" sz="2200" dirty="0">
                <a:latin typeface="Calibri" panose="020F0502020204030204" pitchFamily="34" charset="0"/>
                <a:ea typeface="Calibri" panose="020F0502020204030204" pitchFamily="34" charset="0"/>
                <a:cs typeface="Arial" panose="020B0604020202020204" pitchFamily="34" charset="0"/>
              </a:rPr>
              <a:t>في أماكن ظاهرة في المنشأة</a:t>
            </a:r>
            <a:r>
              <a:rPr lang="en-US" sz="2200" dirty="0">
                <a:latin typeface="Arial" panose="020B0604020202020204" pitchFamily="34" charset="0"/>
                <a:ea typeface="Calibri" panose="020F0502020204030204" pitchFamily="34" charset="0"/>
                <a:cs typeface="Arial" panose="020B0604020202020204" pitchFamily="34" charset="0"/>
              </a:rPr>
              <a:t>.</a:t>
            </a:r>
            <a:br>
              <a:rPr lang="en-US" sz="2200" dirty="0">
                <a:latin typeface="Arial" panose="020B0604020202020204" pitchFamily="34" charset="0"/>
                <a:ea typeface="Calibri" panose="020F0502020204030204" pitchFamily="34" charset="0"/>
                <a:cs typeface="Arial" panose="020B0604020202020204" pitchFamily="34" charset="0"/>
              </a:rPr>
            </a:br>
            <a:r>
              <a:rPr lang="ar-JO" sz="2200" dirty="0">
                <a:latin typeface="Arial" panose="020B0604020202020204" pitchFamily="34" charset="0"/>
                <a:ea typeface="Calibri" panose="020F0502020204030204" pitchFamily="34" charset="0"/>
                <a:cs typeface="Arial" panose="020B0604020202020204" pitchFamily="34" charset="0"/>
              </a:rPr>
              <a:t>- </a:t>
            </a:r>
            <a:r>
              <a:rPr lang="ar-SA" sz="2200" dirty="0">
                <a:latin typeface="Calibri" panose="020F0502020204030204" pitchFamily="34" charset="0"/>
                <a:ea typeface="Calibri" panose="020F0502020204030204" pitchFamily="34" charset="0"/>
                <a:cs typeface="Arial" panose="020B0604020202020204" pitchFamily="34" charset="0"/>
              </a:rPr>
              <a:t>يتحمل رب العمل كامل أسباب السلامة في مكان العمل، ويجب ان يكون رب العمل مؤمن على العمال داخل المنشاة</a:t>
            </a:r>
            <a:r>
              <a:rPr lang="en-US" sz="2200" dirty="0">
                <a:latin typeface="Arial" panose="020B0604020202020204" pitchFamily="34" charset="0"/>
                <a:ea typeface="Calibri" panose="020F0502020204030204" pitchFamily="34" charset="0"/>
                <a:cs typeface="Arial" panose="020B0604020202020204" pitchFamily="34" charset="0"/>
              </a:rPr>
              <a:t>.</a:t>
            </a:r>
            <a:endParaRPr lang="en-US" sz="2200" dirty="0">
              <a:latin typeface="Calibri" panose="020F0502020204030204" pitchFamily="34" charset="0"/>
              <a:ea typeface="Calibri" panose="020F0502020204030204" pitchFamily="34" charset="0"/>
              <a:cs typeface="Arial" panose="020B0604020202020204" pitchFamily="34" charset="0"/>
            </a:endParaRPr>
          </a:p>
          <a:p>
            <a:pPr lvl="0" algn="r" rtl="1">
              <a:lnSpc>
                <a:spcPct val="150000"/>
              </a:lnSpc>
              <a:spcAft>
                <a:spcPts val="800"/>
              </a:spcAft>
            </a:pPr>
            <a:r>
              <a:rPr lang="ar-JO" sz="2200" dirty="0">
                <a:latin typeface="Calibri" panose="020F0502020204030204" pitchFamily="34" charset="0"/>
                <a:ea typeface="Calibri" panose="020F0502020204030204" pitchFamily="34" charset="0"/>
                <a:cs typeface="Arial" panose="020B0604020202020204" pitchFamily="34" charset="0"/>
              </a:rPr>
              <a:t>- </a:t>
            </a:r>
            <a:r>
              <a:rPr lang="ar-SA" sz="2200" dirty="0">
                <a:latin typeface="Calibri" panose="020F0502020204030204" pitchFamily="34" charset="0"/>
                <a:ea typeface="Calibri" panose="020F0502020204030204" pitchFamily="34" charset="0"/>
                <a:cs typeface="Arial" panose="020B0604020202020204" pitchFamily="34" charset="0"/>
              </a:rPr>
              <a:t>يحظر تشغيل الأطفال قبل بلوغهم سن الخامسة عشر.</a:t>
            </a:r>
            <a:endParaRPr lang="en-US" sz="2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0232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3" name="Rectangle 2">
            <a:extLst>
              <a:ext uri="{FF2B5EF4-FFF2-40B4-BE49-F238E27FC236}">
                <a16:creationId xmlns:a16="http://schemas.microsoft.com/office/drawing/2014/main" id="{5354BC07-0EDE-4002-9BCF-318A9312B67F}"/>
              </a:ext>
            </a:extLst>
          </p:cNvPr>
          <p:cNvSpPr/>
          <p:nvPr/>
        </p:nvSpPr>
        <p:spPr>
          <a:xfrm>
            <a:off x="2794000" y="1270551"/>
            <a:ext cx="7752080" cy="3643946"/>
          </a:xfrm>
          <a:prstGeom prst="rect">
            <a:avLst/>
          </a:prstGeom>
        </p:spPr>
        <p:txBody>
          <a:bodyPr wrap="square">
            <a:spAutoFit/>
          </a:bodyPr>
          <a:lstStyle/>
          <a:p>
            <a:pPr marL="228600" algn="r" rtl="1">
              <a:lnSpc>
                <a:spcPct val="150000"/>
              </a:lnSpc>
              <a:spcAft>
                <a:spcPts val="800"/>
              </a:spcAft>
            </a:pPr>
            <a:r>
              <a:rPr lang="ar-SA" sz="3200" u="sng" dirty="0">
                <a:latin typeface="Calibri" panose="020F0502020204030204" pitchFamily="34" charset="0"/>
                <a:ea typeface="Calibri" panose="020F0502020204030204" pitchFamily="34" charset="0"/>
                <a:cs typeface="Arial" panose="020B0604020202020204" pitchFamily="34" charset="0"/>
              </a:rPr>
              <a:t>تأمين العمال</a:t>
            </a:r>
            <a:br>
              <a:rPr lang="en-US" sz="2400" dirty="0">
                <a:latin typeface="Arial" panose="020B0604020202020204" pitchFamily="34" charset="0"/>
                <a:ea typeface="Calibri" panose="020F0502020204030204" pitchFamily="34" charset="0"/>
                <a:cs typeface="Arial" panose="020B0604020202020204" pitchFamily="34" charset="0"/>
              </a:rPr>
            </a:br>
            <a:r>
              <a:rPr lang="ar-JO" sz="2400" dirty="0">
                <a:latin typeface="Arial" panose="020B0604020202020204" pitchFamily="34" charset="0"/>
                <a:ea typeface="Calibri" panose="020F0502020204030204" pitchFamily="34" charset="0"/>
                <a:cs typeface="Arial" panose="020B0604020202020204" pitchFamily="34" charset="0"/>
              </a:rPr>
              <a:t>- </a:t>
            </a:r>
            <a:r>
              <a:rPr lang="ar-SA" sz="2400" dirty="0">
                <a:latin typeface="Calibri" panose="020F0502020204030204" pitchFamily="34" charset="0"/>
                <a:ea typeface="Calibri" panose="020F0502020204030204" pitchFamily="34" charset="0"/>
                <a:cs typeface="Arial" panose="020B0604020202020204" pitchFamily="34" charset="0"/>
              </a:rPr>
              <a:t>يجب على صاحب العمل أن يؤمن جميع عماله عن إصابات العمل لدى الجهات المرخصة في فلسطين.</a:t>
            </a:r>
            <a:endParaRPr lang="ar-JO" sz="2400" dirty="0">
              <a:latin typeface="Calibri" panose="020F0502020204030204" pitchFamily="34" charset="0"/>
              <a:ea typeface="Calibri" panose="020F0502020204030204" pitchFamily="34" charset="0"/>
              <a:cs typeface="Arial" panose="020B0604020202020204" pitchFamily="34" charset="0"/>
            </a:endParaRPr>
          </a:p>
          <a:p>
            <a:pPr marL="228600" algn="r"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 </a:t>
            </a:r>
            <a:r>
              <a:rPr lang="ar-SA" sz="2400" dirty="0">
                <a:latin typeface="Calibri" panose="020F0502020204030204" pitchFamily="34" charset="0"/>
                <a:ea typeface="Calibri" panose="020F0502020204030204" pitchFamily="34" charset="0"/>
                <a:cs typeface="Arial" panose="020B0604020202020204" pitchFamily="34" charset="0"/>
              </a:rPr>
              <a:t> وهي مسالة إلزامية يجب على رب العمل القيام بها وان تكون حقيق</a:t>
            </a:r>
            <a:r>
              <a:rPr lang="ar-JO" sz="2400" dirty="0">
                <a:latin typeface="Calibri" panose="020F0502020204030204" pitchFamily="34" charset="0"/>
                <a:ea typeface="Calibri" panose="020F0502020204030204" pitchFamily="34" charset="0"/>
                <a:cs typeface="Arial" panose="020B0604020202020204" pitchFamily="34" charset="0"/>
              </a:rPr>
              <a:t>ي</a:t>
            </a:r>
            <a:r>
              <a:rPr lang="ar-SA" sz="2400" dirty="0">
                <a:latin typeface="Calibri" panose="020F0502020204030204" pitchFamily="34" charset="0"/>
                <a:ea typeface="Calibri" panose="020F0502020204030204" pitchFamily="34" charset="0"/>
                <a:cs typeface="Arial" panose="020B0604020202020204" pitchFamily="34" charset="0"/>
              </a:rPr>
              <a:t>ة بكامل مبالغ الراتب وليس اقل مما يقبضه العامل</a:t>
            </a:r>
            <a:r>
              <a:rPr lang="ar-JO" sz="2400" dirty="0">
                <a:latin typeface="Calibri" panose="020F0502020204030204" pitchFamily="34" charset="0"/>
                <a:ea typeface="Calibri" panose="020F0502020204030204" pitchFamily="34" charset="0"/>
                <a:cs typeface="Arial" panose="020B0604020202020204" pitchFamily="34" charset="0"/>
              </a:rPr>
              <a:t>،</a:t>
            </a:r>
            <a:r>
              <a:rPr lang="ar-SA" sz="2400" dirty="0">
                <a:latin typeface="Calibri" panose="020F0502020204030204" pitchFamily="34" charset="0"/>
                <a:ea typeface="Calibri" panose="020F0502020204030204" pitchFamily="34" charset="0"/>
                <a:cs typeface="Arial" panose="020B0604020202020204" pitchFamily="34" charset="0"/>
              </a:rPr>
              <a:t> ولجميع مؤسسات أرباب العمل أيا كانت</a:t>
            </a:r>
            <a:r>
              <a:rPr lang="en-US" sz="2400" dirty="0">
                <a:latin typeface="Arial" panose="020B0604020202020204" pitchFamily="34" charset="0"/>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39383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CEEFA981-79D1-4CF3-8093-FBDB69B7E448}"/>
              </a:ext>
            </a:extLst>
          </p:cNvPr>
          <p:cNvSpPr/>
          <p:nvPr/>
        </p:nvSpPr>
        <p:spPr>
          <a:xfrm>
            <a:off x="1454381" y="1155589"/>
            <a:ext cx="9701695" cy="4546822"/>
          </a:xfrm>
          <a:prstGeom prst="rect">
            <a:avLst/>
          </a:prstGeom>
        </p:spPr>
        <p:txBody>
          <a:bodyPr wrap="none">
            <a:spAutoFit/>
          </a:bodyPr>
          <a:lstStyle/>
          <a:p>
            <a:pPr marL="228600" algn="r" rtl="1">
              <a:lnSpc>
                <a:spcPct val="150000"/>
              </a:lnSpc>
              <a:spcAft>
                <a:spcPts val="800"/>
              </a:spcAft>
            </a:pPr>
            <a:r>
              <a:rPr lang="ar-SA" sz="3200" u="sng" dirty="0">
                <a:ea typeface="Calibri" panose="020F0502020204030204" pitchFamily="34" charset="0"/>
                <a:cs typeface="Arial" panose="020B0604020202020204" pitchFamily="34" charset="0"/>
              </a:rPr>
              <a:t>هيئة تفتيش العمل </a:t>
            </a:r>
            <a:endParaRPr lang="ar-JO" sz="3200" u="sng" dirty="0">
              <a:latin typeface="Calibri" panose="020F0502020204030204" pitchFamily="34" charset="0"/>
              <a:ea typeface="Calibri" panose="020F0502020204030204" pitchFamily="34" charset="0"/>
              <a:cs typeface="Arial" panose="020B0604020202020204" pitchFamily="34" charset="0"/>
            </a:endParaRPr>
          </a:p>
          <a:p>
            <a:pPr marL="228600" algn="r" rtl="1">
              <a:lnSpc>
                <a:spcPct val="150000"/>
              </a:lnSpc>
              <a:spcAft>
                <a:spcPts val="800"/>
              </a:spcAft>
            </a:pPr>
            <a:r>
              <a:rPr lang="ar-JO" sz="2000" dirty="0">
                <a:latin typeface="Calibri" panose="020F0502020204030204" pitchFamily="34" charset="0"/>
                <a:ea typeface="Calibri" panose="020F0502020204030204" pitchFamily="34" charset="0"/>
                <a:cs typeface="Arial" panose="020B0604020202020204" pitchFamily="34" charset="0"/>
              </a:rPr>
              <a:t>- </a:t>
            </a:r>
            <a:r>
              <a:rPr lang="ar-SA" sz="2000" dirty="0">
                <a:latin typeface="Calibri" panose="020F0502020204030204" pitchFamily="34" charset="0"/>
                <a:ea typeface="Calibri" panose="020F0502020204030204" pitchFamily="34" charset="0"/>
                <a:cs typeface="Arial" panose="020B0604020202020204" pitchFamily="34" charset="0"/>
              </a:rPr>
              <a:t>يتمتع أعضاء هيئة تفتيش العمل في ممارستهم لمهامهم بصلاحيات الض</a:t>
            </a:r>
            <a:r>
              <a:rPr lang="ar-JO" sz="2000" dirty="0">
                <a:latin typeface="Calibri" panose="020F0502020204030204" pitchFamily="34" charset="0"/>
                <a:ea typeface="Calibri" panose="020F0502020204030204" pitchFamily="34" charset="0"/>
                <a:cs typeface="Arial" panose="020B0604020202020204" pitchFamily="34" charset="0"/>
              </a:rPr>
              <a:t>ا</a:t>
            </a:r>
            <a:r>
              <a:rPr lang="ar-SA" sz="2000" dirty="0">
                <a:latin typeface="Calibri" panose="020F0502020204030204" pitchFamily="34" charset="0"/>
                <a:ea typeface="Calibri" panose="020F0502020204030204" pitchFamily="34" charset="0"/>
                <a:cs typeface="Arial" panose="020B0604020202020204" pitchFamily="34" charset="0"/>
              </a:rPr>
              <a:t>بطة القضائية.</a:t>
            </a:r>
            <a:endParaRPr lang="ar-JO" sz="2000" dirty="0">
              <a:latin typeface="Calibri" panose="020F0502020204030204" pitchFamily="34" charset="0"/>
              <a:ea typeface="Calibri" panose="020F0502020204030204" pitchFamily="34" charset="0"/>
              <a:cs typeface="Arial" panose="020B0604020202020204" pitchFamily="34" charset="0"/>
            </a:endParaRPr>
          </a:p>
          <a:p>
            <a:pPr marL="228600" algn="r" rtl="1">
              <a:lnSpc>
                <a:spcPct val="150000"/>
              </a:lnSpc>
              <a:spcAft>
                <a:spcPts val="800"/>
              </a:spcAft>
            </a:pPr>
            <a:r>
              <a:rPr lang="ar-JO" sz="2000" dirty="0">
                <a:ea typeface="Calibri" panose="020F0502020204030204" pitchFamily="34" charset="0"/>
                <a:cs typeface="Arial" panose="020B0604020202020204" pitchFamily="34" charset="0"/>
              </a:rPr>
              <a:t>- </a:t>
            </a:r>
            <a:r>
              <a:rPr lang="ar-SA" sz="2000" dirty="0">
                <a:ea typeface="Calibri" panose="020F0502020204030204" pitchFamily="34" charset="0"/>
                <a:cs typeface="Arial" panose="020B0604020202020204" pitchFamily="34" charset="0"/>
              </a:rPr>
              <a:t>اختصاصات مفتش العمل </a:t>
            </a:r>
            <a:r>
              <a:rPr lang="ar-JO" sz="2000" dirty="0">
                <a:ea typeface="Calibri" panose="020F0502020204030204" pitchFamily="34" charset="0"/>
                <a:cs typeface="Arial" panose="020B0604020202020204" pitchFamily="34" charset="0"/>
              </a:rPr>
              <a:t>:</a:t>
            </a:r>
          </a:p>
          <a:p>
            <a:pPr marL="685800" indent="-457200" algn="r" rtl="1">
              <a:lnSpc>
                <a:spcPct val="150000"/>
              </a:lnSpc>
              <a:spcAft>
                <a:spcPts val="800"/>
              </a:spcAft>
              <a:buAutoNum type="arabicPeriod"/>
            </a:pPr>
            <a:r>
              <a:rPr lang="ar-SA" sz="2000" dirty="0">
                <a:latin typeface="Calibri" panose="020F0502020204030204" pitchFamily="34" charset="0"/>
                <a:ea typeface="Calibri" panose="020F0502020204030204" pitchFamily="34" charset="0"/>
                <a:cs typeface="Arial" panose="020B0604020202020204" pitchFamily="34" charset="0"/>
              </a:rPr>
              <a:t>متابعة تطبيق تشريعات العمل خاصة ما يتعلق بشروط وظروف العمل بكافة الوسائل المشروعة بما </a:t>
            </a:r>
            <a:endParaRPr lang="ar-JO" sz="2000" dirty="0">
              <a:latin typeface="Calibri" panose="020F0502020204030204" pitchFamily="34" charset="0"/>
              <a:ea typeface="Calibri" panose="020F0502020204030204" pitchFamily="34" charset="0"/>
              <a:cs typeface="Arial" panose="020B0604020202020204" pitchFamily="34" charset="0"/>
            </a:endParaRPr>
          </a:p>
          <a:p>
            <a:pPr marL="228600" algn="r" rtl="1">
              <a:lnSpc>
                <a:spcPct val="150000"/>
              </a:lnSpc>
              <a:spcAft>
                <a:spcPts val="800"/>
              </a:spcAft>
            </a:pPr>
            <a:r>
              <a:rPr lang="ar-SA" sz="2000" dirty="0">
                <a:latin typeface="Calibri" panose="020F0502020204030204" pitchFamily="34" charset="0"/>
                <a:ea typeface="Calibri" panose="020F0502020204030204" pitchFamily="34" charset="0"/>
                <a:cs typeface="Arial" panose="020B0604020202020204" pitchFamily="34" charset="0"/>
              </a:rPr>
              <a:t>في ذلك استقبال الشكاوى والبلاغات.</a:t>
            </a:r>
            <a:endParaRPr lang="en-US" sz="2000" dirty="0">
              <a:latin typeface="Calibri" panose="020F0502020204030204" pitchFamily="34" charset="0"/>
              <a:ea typeface="Calibri" panose="020F0502020204030204" pitchFamily="34" charset="0"/>
              <a:cs typeface="Arial" panose="020B0604020202020204" pitchFamily="34" charset="0"/>
            </a:endParaRPr>
          </a:p>
          <a:p>
            <a:pPr marL="228600" algn="r" rtl="1">
              <a:lnSpc>
                <a:spcPct val="150000"/>
              </a:lnSpc>
              <a:spcAft>
                <a:spcPts val="800"/>
              </a:spcAft>
            </a:pPr>
            <a:r>
              <a:rPr lang="ar-JO" sz="2000" dirty="0">
                <a:latin typeface="Arial" panose="020B0604020202020204" pitchFamily="34" charset="0"/>
                <a:ea typeface="Calibri" panose="020F0502020204030204" pitchFamily="34" charset="0"/>
                <a:cs typeface="Arial" panose="020B0604020202020204" pitchFamily="34" charset="0"/>
              </a:rPr>
              <a:t>2</a:t>
            </a:r>
            <a:r>
              <a:rPr lang="ar-SA" sz="2000" dirty="0">
                <a:latin typeface="Calibri" panose="020F0502020204030204" pitchFamily="34" charset="0"/>
                <a:ea typeface="Calibri" panose="020F0502020204030204" pitchFamily="34" charset="0"/>
                <a:cs typeface="Arial" panose="020B0604020202020204" pitchFamily="34" charset="0"/>
              </a:rPr>
              <a:t>. تزويد أصحاب العمل والعمال بالمعلومات والإرشادات الفنية التي تساعد في تنفيذ أحكام </a:t>
            </a:r>
            <a:r>
              <a:rPr lang="ar-JO" sz="2000" dirty="0">
                <a:latin typeface="Calibri" panose="020F0502020204030204" pitchFamily="34" charset="0"/>
                <a:ea typeface="Calibri" panose="020F0502020204030204" pitchFamily="34" charset="0"/>
                <a:cs typeface="Arial" panose="020B0604020202020204" pitchFamily="34" charset="0"/>
              </a:rPr>
              <a:t>قانون العمل</a:t>
            </a:r>
            <a:r>
              <a:rPr lang="ar-SA" sz="2000" dirty="0">
                <a:latin typeface="Calibri" panose="020F0502020204030204" pitchFamily="34"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228600" algn="r" rtl="1">
              <a:lnSpc>
                <a:spcPct val="150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3</a:t>
            </a:r>
            <a:r>
              <a:rPr lang="ar-SA" sz="2000" dirty="0">
                <a:latin typeface="Calibri" panose="020F0502020204030204" pitchFamily="34" charset="0"/>
                <a:ea typeface="Calibri" panose="020F0502020204030204" pitchFamily="34" charset="0"/>
                <a:cs typeface="Arial" panose="020B0604020202020204" pitchFamily="34" charset="0"/>
              </a:rPr>
              <a:t>. إبلاغ الجهات المختصة بأوجه النقص والمخالفات التي يكتشفها أثناء عمله</a:t>
            </a:r>
            <a:r>
              <a:rPr lang="ar-JO" sz="2000" dirty="0">
                <a:latin typeface="Calibri" panose="020F0502020204030204" pitchFamily="34" charset="0"/>
                <a:ea typeface="Calibri" panose="020F0502020204030204" pitchFamily="34" charset="0"/>
                <a:cs typeface="Arial" panose="020B0604020202020204" pitchFamily="34" charset="0"/>
              </a:rPr>
              <a:t> مثل متابعة الشكاوي لدى النيابة العامة</a:t>
            </a:r>
            <a:r>
              <a:rPr lang="ar-SA" sz="2000" dirty="0">
                <a:latin typeface="Calibri" panose="020F0502020204030204" pitchFamily="34"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228600" algn="r" rtl="1">
              <a:lnSpc>
                <a:spcPct val="150000"/>
              </a:lnSpc>
              <a:spcAft>
                <a:spcPts val="800"/>
              </a:spcAft>
            </a:pPr>
            <a:endParaRPr lang="en-US" sz="1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822721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A41F6609-7EAF-468A-B6C8-2FABC7D1947E}"/>
              </a:ext>
            </a:extLst>
          </p:cNvPr>
          <p:cNvSpPr/>
          <p:nvPr/>
        </p:nvSpPr>
        <p:spPr>
          <a:xfrm>
            <a:off x="2343808" y="937761"/>
            <a:ext cx="8944302" cy="5366084"/>
          </a:xfrm>
          <a:prstGeom prst="rect">
            <a:avLst/>
          </a:prstGeom>
        </p:spPr>
        <p:txBody>
          <a:bodyPr wrap="square">
            <a:spAutoFit/>
          </a:bodyPr>
          <a:lstStyle/>
          <a:p>
            <a:pPr marL="228600" algn="ctr" rtl="1">
              <a:lnSpc>
                <a:spcPct val="200000"/>
              </a:lnSpc>
            </a:pPr>
            <a:r>
              <a:rPr lang="ar-SA" sz="2400" b="1" u="sng" dirty="0">
                <a:latin typeface="Calibri" panose="020F0502020204030204" pitchFamily="34" charset="0"/>
                <a:ea typeface="Calibri" panose="020F0502020204030204" pitchFamily="34" charset="0"/>
                <a:cs typeface="Arial" panose="020B0604020202020204" pitchFamily="34" charset="0"/>
              </a:rPr>
              <a:t>ما هو الشكل القانوني المناسب لعملك</a:t>
            </a:r>
            <a:endParaRPr lang="ar-JO" sz="2400" b="1" u="sng"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200000"/>
              </a:lnSpc>
            </a:pPr>
            <a:endParaRPr lang="ar-JO" sz="1600" u="sng"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JO" sz="2200" dirty="0">
                <a:latin typeface="Calibri" panose="020F0502020204030204" pitchFamily="34" charset="0"/>
                <a:ea typeface="Calibri" panose="020F0502020204030204" pitchFamily="34" charset="0"/>
                <a:cs typeface="Arial" panose="020B0604020202020204" pitchFamily="34" charset="0"/>
              </a:rPr>
              <a:t>هناك نوع آخر هام جدا من انواع العقود قد تحتاج اليه معظم المنشآت الصغيرة أو المتوسطة وهو عقد الشركة، والذي نظمه القرار بقانون رقم ( 42) لسنة 2021 بشأن الشركات؛ حيث تناول كل ما يخص الشركات التجارية بأحكام تفصلية من حيث أشكال الشركات سواء شركات الاشخاص أو شركات الاموال ، ومتطلبات نشوئها والاجراءات اللازمة للتسجيل ومسؤولية كل شركة وطريقة ادارتها وتمثيلها قانوناً وكيفية انقضائها أو تصفيتها..........الخ</a:t>
            </a:r>
            <a:endParaRPr lang="en-US" sz="2200"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200000"/>
              </a:lnSpc>
            </a:pPr>
            <a:endParaRPr lang="ar-JO" sz="1600" u="sng"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200000"/>
              </a:lnSpc>
            </a:pPr>
            <a:endParaRPr lang="ar-JO" sz="1600" u="sng"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200000"/>
              </a:lnSpc>
            </a:pPr>
            <a:endParaRPr lang="ar-JO" sz="1600" u="sng"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51049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8D17CDEC-B0D7-4750-A6FA-9C26B5889341}"/>
              </a:ext>
            </a:extLst>
          </p:cNvPr>
          <p:cNvSpPr/>
          <p:nvPr/>
        </p:nvSpPr>
        <p:spPr>
          <a:xfrm>
            <a:off x="3728780" y="2049939"/>
            <a:ext cx="5926622" cy="1922257"/>
          </a:xfrm>
          <a:prstGeom prst="rect">
            <a:avLst/>
          </a:prstGeom>
        </p:spPr>
        <p:txBody>
          <a:bodyPr wrap="none">
            <a:spAutoFit/>
          </a:bodyPr>
          <a:lstStyle/>
          <a:p>
            <a:pPr lvl="0" algn="ctr" rtl="1">
              <a:lnSpc>
                <a:spcPct val="150000"/>
              </a:lnSpc>
              <a:spcAft>
                <a:spcPts val="800"/>
              </a:spcAft>
            </a:pPr>
            <a:r>
              <a:rPr lang="ar-SA" sz="3200" b="1" dirty="0">
                <a:solidFill>
                  <a:srgbClr val="333333"/>
                </a:solidFill>
                <a:latin typeface="Calibri" panose="020F0502020204030204" pitchFamily="34" charset="0"/>
                <a:ea typeface="Calibri" panose="020F0502020204030204" pitchFamily="34" charset="0"/>
                <a:cs typeface="Arial" panose="020B0604020202020204" pitchFamily="34" charset="0"/>
              </a:rPr>
              <a:t>قرار بقانون رقم ( 42) لسنة 2021 بشأن </a:t>
            </a:r>
            <a:endParaRPr lang="ar-JO" sz="3200" b="1" dirty="0">
              <a:solidFill>
                <a:srgbClr val="333333"/>
              </a:solidFill>
              <a:latin typeface="Calibri" panose="020F0502020204030204" pitchFamily="34" charset="0"/>
              <a:ea typeface="Calibri" panose="020F0502020204030204" pitchFamily="34" charset="0"/>
              <a:cs typeface="Arial" panose="020B0604020202020204" pitchFamily="34" charset="0"/>
            </a:endParaRPr>
          </a:p>
          <a:p>
            <a:pPr lvl="0" algn="ctr" rtl="1">
              <a:lnSpc>
                <a:spcPct val="150000"/>
              </a:lnSpc>
              <a:spcAft>
                <a:spcPts val="800"/>
              </a:spcAft>
            </a:pPr>
            <a:r>
              <a:rPr lang="ar-SA" sz="4800" b="1" u="sng" dirty="0">
                <a:solidFill>
                  <a:srgbClr val="333333"/>
                </a:solidFill>
                <a:latin typeface="Calibri" panose="020F0502020204030204" pitchFamily="34" charset="0"/>
                <a:ea typeface="Calibri" panose="020F0502020204030204" pitchFamily="34" charset="0"/>
                <a:cs typeface="Arial" panose="020B0604020202020204" pitchFamily="34" charset="0"/>
              </a:rPr>
              <a:t>الشركات</a:t>
            </a:r>
            <a:endParaRPr lang="en-US" sz="4800" b="1" u="sng"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1596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4"/>
        <p:cNvGrpSpPr/>
        <p:nvPr/>
      </p:nvGrpSpPr>
      <p:grpSpPr>
        <a:xfrm>
          <a:off x="0" y="0"/>
          <a:ext cx="0" cy="0"/>
          <a:chOff x="0" y="0"/>
          <a:chExt cx="0" cy="0"/>
        </a:xfrm>
      </p:grpSpPr>
      <p:sp>
        <p:nvSpPr>
          <p:cNvPr id="3" name="Rectangle 2">
            <a:extLst>
              <a:ext uri="{FF2B5EF4-FFF2-40B4-BE49-F238E27FC236}">
                <a16:creationId xmlns:a16="http://schemas.microsoft.com/office/drawing/2014/main" id="{04B42DC7-C604-4517-BA7A-433DC86C189A}"/>
              </a:ext>
            </a:extLst>
          </p:cNvPr>
          <p:cNvSpPr/>
          <p:nvPr/>
        </p:nvSpPr>
        <p:spPr>
          <a:xfrm>
            <a:off x="3048000" y="2235200"/>
            <a:ext cx="7457440" cy="2248693"/>
          </a:xfrm>
          <a:prstGeom prst="rect">
            <a:avLst/>
          </a:prstGeom>
        </p:spPr>
        <p:txBody>
          <a:bodyPr wrap="square">
            <a:spAutoFit/>
          </a:bodyPr>
          <a:lstStyle/>
          <a:p>
            <a:pPr lvl="0" algn="just"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كونك تاجر أو صاحب منشأة (صغيرة أو متوسطة)  ستكون بحاجة لعقد العديد من العقود سواء التجارية او المدنية من خلال التعامل التجاري الكبير والمتنوع وهذا ينقلنا الى ضرورة التعرف على ماهية العقد ومفهومه فأغلب التعاملات والصفقات هي عقود في جوهرها.</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3" name="Rectangle 2">
            <a:extLst>
              <a:ext uri="{FF2B5EF4-FFF2-40B4-BE49-F238E27FC236}">
                <a16:creationId xmlns:a16="http://schemas.microsoft.com/office/drawing/2014/main" id="{46064477-F586-463F-8F68-E4CA162EA090}"/>
              </a:ext>
            </a:extLst>
          </p:cNvPr>
          <p:cNvSpPr/>
          <p:nvPr/>
        </p:nvSpPr>
        <p:spPr>
          <a:xfrm>
            <a:off x="2641600" y="1033939"/>
            <a:ext cx="8270240" cy="4310795"/>
          </a:xfrm>
          <a:prstGeom prst="rect">
            <a:avLst/>
          </a:prstGeom>
        </p:spPr>
        <p:txBody>
          <a:bodyPr wrap="square">
            <a:spAutoFit/>
          </a:bodyPr>
          <a:lstStyle/>
          <a:p>
            <a:pPr lvl="0" algn="ctr" rtl="1">
              <a:lnSpc>
                <a:spcPct val="150000"/>
              </a:lnSpc>
              <a:spcAft>
                <a:spcPts val="800"/>
              </a:spcAft>
            </a:pPr>
            <a:r>
              <a:rPr lang="ar-JO" sz="2800" b="1" u="sng" dirty="0">
                <a:effectLst/>
                <a:latin typeface="Calibri" panose="020F0502020204030204" pitchFamily="34" charset="0"/>
                <a:ea typeface="Calibri" panose="020F0502020204030204" pitchFamily="34" charset="0"/>
                <a:cs typeface="Arial" panose="020B0604020202020204" pitchFamily="34" charset="0"/>
              </a:rPr>
              <a:t>أنواع الشركات التجارية</a:t>
            </a:r>
          </a:p>
          <a:p>
            <a:pPr lvl="0" algn="r"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1- </a:t>
            </a:r>
            <a:r>
              <a:rPr lang="ar-JO" sz="2400" dirty="0">
                <a:ea typeface="Calibri" panose="020F0502020204030204" pitchFamily="34" charset="0"/>
                <a:cs typeface="Arial" panose="020B0604020202020204" pitchFamily="34" charset="0"/>
              </a:rPr>
              <a:t>الشركة العادية العامة : </a:t>
            </a:r>
          </a:p>
          <a:p>
            <a:pPr lvl="0" algn="r" rtl="1">
              <a:lnSpc>
                <a:spcPct val="150000"/>
              </a:lnSpc>
              <a:spcAft>
                <a:spcPts val="800"/>
              </a:spcAft>
            </a:pPr>
            <a:r>
              <a:rPr lang="ar-JO" sz="2400" dirty="0">
                <a:ea typeface="Calibri" panose="020F0502020204030204" pitchFamily="34" charset="0"/>
                <a:cs typeface="Arial" panose="020B0604020202020204" pitchFamily="34" charset="0"/>
              </a:rPr>
              <a:t>وهي شركة ربحية تتألف من عدد من الأشخاص الطبيعيين لا يقل عن اثنين ولا يزيد على عشرين، والمسؤولية فيها تكون تضامنية تكافيلة بين جميع الشركاء وغير محدودة وكل شريك كذلك ضامن ديون الشركة بأمواله الخاصة وتركته بعد موته. ولا يجوز طرح حصصها للاكتتاب العام.</a:t>
            </a:r>
          </a:p>
          <a:p>
            <a:pPr lvl="0" algn="ctr" rtl="1">
              <a:lnSpc>
                <a:spcPct val="150000"/>
              </a:lnSpc>
              <a:spcAft>
                <a:spcPts val="800"/>
              </a:spcAft>
            </a:pPr>
            <a:r>
              <a:rPr lang="ar-JO" sz="2400" dirty="0">
                <a:ea typeface="Calibri" panose="020F0502020204030204" pitchFamily="34" charset="0"/>
                <a:cs typeface="Arial" panose="020B0604020202020204" pitchFamily="34" charset="0"/>
              </a:rPr>
              <a:t>يضاف الى اسمها ما يدل على نوعها بالطريقة التالية (ش.ع.ع)</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9363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7E67DFF4-F9CB-48AC-97A0-47DA19E1799B}"/>
              </a:ext>
            </a:extLst>
          </p:cNvPr>
          <p:cNvSpPr/>
          <p:nvPr/>
        </p:nvSpPr>
        <p:spPr>
          <a:xfrm>
            <a:off x="2519680" y="816729"/>
            <a:ext cx="8636000" cy="4924425"/>
          </a:xfrm>
          <a:prstGeom prst="rect">
            <a:avLst/>
          </a:prstGeom>
        </p:spPr>
        <p:txBody>
          <a:bodyPr wrap="square">
            <a:spAutoFit/>
          </a:bodyPr>
          <a:lstStyle/>
          <a:p>
            <a:pPr algn="r" rtl="1"/>
            <a:r>
              <a:rPr lang="ar-JO" sz="2400" dirty="0">
                <a:ea typeface="Calibri" panose="020F0502020204030204" pitchFamily="34" charset="0"/>
                <a:cs typeface="Arial" panose="020B0604020202020204" pitchFamily="34" charset="0"/>
              </a:rPr>
              <a:t>2. الشركة العادية المحدودة:</a:t>
            </a:r>
          </a:p>
          <a:p>
            <a:pPr algn="r" rtl="1"/>
            <a:r>
              <a:rPr lang="ar-JO" sz="2400" dirty="0">
                <a:ea typeface="Calibri" panose="020F0502020204030204" pitchFamily="34" charset="0"/>
                <a:cs typeface="Arial" panose="020B0604020202020204" pitchFamily="34" charset="0"/>
              </a:rPr>
              <a:t> </a:t>
            </a:r>
          </a:p>
          <a:p>
            <a:pPr algn="just" rtl="1">
              <a:lnSpc>
                <a:spcPct val="150000"/>
              </a:lnSpc>
            </a:pPr>
            <a:r>
              <a:rPr lang="ar-JO" sz="2400" dirty="0">
                <a:ea typeface="Calibri" panose="020F0502020204030204" pitchFamily="34" charset="0"/>
                <a:cs typeface="Arial" panose="020B0604020202020204" pitchFamily="34" charset="0"/>
              </a:rPr>
              <a:t>وهي الشركة التي تضم بين شركائها شريك او اكثر محدود المسؤولية وتتحدد مسؤوليته بقيمة حصته في رأس المال فقط ولا تتعدى المسؤولية الى أمواله الشخصية ،ويجوز ان يكون الشريك محدود المسؤولية شخصا معنوياً، عدد الشركاء فيها من 2_20 شريك ، ولا يجوز طرح حصصها للاكتتاب العام.</a:t>
            </a:r>
          </a:p>
          <a:p>
            <a:pPr algn="just" rtl="1">
              <a:lnSpc>
                <a:spcPct val="150000"/>
              </a:lnSpc>
            </a:pPr>
            <a:r>
              <a:rPr lang="ar-JO" sz="2400" dirty="0">
                <a:ea typeface="Calibri" panose="020F0502020204030204" pitchFamily="34" charset="0"/>
                <a:cs typeface="Arial" panose="020B0604020202020204" pitchFamily="34" charset="0"/>
              </a:rPr>
              <a:t>كما لا يجوز ان يدرج اسم الشريك المحدود في اسم الشركة والا تحولت مسؤوليته عن التزامات وديون الشركة الى مسؤولية غير محدودة تجاه الغير.</a:t>
            </a:r>
          </a:p>
          <a:p>
            <a:pPr algn="ctr" rtl="1">
              <a:lnSpc>
                <a:spcPct val="150000"/>
              </a:lnSpc>
            </a:pPr>
            <a:r>
              <a:rPr lang="ar-JO" sz="2400" dirty="0">
                <a:ea typeface="Calibri" panose="020F0502020204030204" pitchFamily="34" charset="0"/>
                <a:cs typeface="Arial" panose="020B0604020202020204" pitchFamily="34" charset="0"/>
              </a:rPr>
              <a:t>ويضاف الى اسمها ما يدل على نوعها باضافة عبارة (ش.ع.م)</a:t>
            </a:r>
          </a:p>
          <a:p>
            <a:pPr algn="r" rtl="1"/>
            <a:endParaRPr lang="en-US" dirty="0"/>
          </a:p>
        </p:txBody>
      </p:sp>
    </p:spTree>
    <p:extLst>
      <p:ext uri="{BB962C8B-B14F-4D97-AF65-F5344CB8AC3E}">
        <p14:creationId xmlns:p14="http://schemas.microsoft.com/office/powerpoint/2010/main" val="464229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CA919E76-6C2B-480D-948D-C2EF31C8BB32}"/>
              </a:ext>
            </a:extLst>
          </p:cNvPr>
          <p:cNvSpPr/>
          <p:nvPr/>
        </p:nvSpPr>
        <p:spPr>
          <a:xfrm>
            <a:off x="2910840" y="727115"/>
            <a:ext cx="8112760" cy="4955203"/>
          </a:xfrm>
          <a:prstGeom prst="rect">
            <a:avLst/>
          </a:prstGeom>
        </p:spPr>
        <p:txBody>
          <a:bodyPr wrap="square">
            <a:spAutoFit/>
          </a:bodyPr>
          <a:lstStyle/>
          <a:p>
            <a:pPr algn="just" rtl="1">
              <a:lnSpc>
                <a:spcPct val="150000"/>
              </a:lnSpc>
            </a:pPr>
            <a:r>
              <a:rPr lang="ar-JO" sz="2400" dirty="0">
                <a:ea typeface="Calibri" panose="020F0502020204030204" pitchFamily="34" charset="0"/>
                <a:cs typeface="Arial" panose="020B0604020202020204" pitchFamily="34" charset="0"/>
              </a:rPr>
              <a:t>3. الشركة ذات المسؤولية المحدودة : </a:t>
            </a:r>
          </a:p>
          <a:p>
            <a:pPr algn="just" rtl="1">
              <a:lnSpc>
                <a:spcPct val="150000"/>
              </a:lnSpc>
            </a:pPr>
            <a:endParaRPr lang="ar-JO" sz="2400" dirty="0">
              <a:ea typeface="Calibri" panose="020F0502020204030204" pitchFamily="34" charset="0"/>
              <a:cs typeface="Arial" panose="020B0604020202020204" pitchFamily="34" charset="0"/>
            </a:endParaRPr>
          </a:p>
          <a:p>
            <a:pPr algn="just" rtl="1">
              <a:lnSpc>
                <a:spcPct val="150000"/>
              </a:lnSpc>
            </a:pPr>
            <a:r>
              <a:rPr lang="ar-JO" sz="2400" dirty="0">
                <a:ea typeface="Calibri" panose="020F0502020204030204" pitchFamily="34" charset="0"/>
                <a:cs typeface="Arial" panose="020B0604020202020204" pitchFamily="34" charset="0"/>
              </a:rPr>
              <a:t>هي شركة ربحية تتألف من شخص واحد أو أكثر، وتعتبر الشخصية الاعتبارية للشركة مستقلة عن أعضائها، ويجوز لأعضاء الشركة أن يكونوا أشخاصًا طبيعيين أو اعتباريين، ويتم تحديد حصص العضوية بموجب اتفاقية الإدارة. و لا يجوز طرح حصصها للاكتتاب العام. وتعتبر مسؤولية الشركة مستقلة عن ذمة كل عضو فيها.</a:t>
            </a:r>
          </a:p>
          <a:p>
            <a:pPr algn="ctr" rtl="1">
              <a:lnSpc>
                <a:spcPct val="150000"/>
              </a:lnSpc>
            </a:pPr>
            <a:r>
              <a:rPr lang="ar-JO" sz="2400" dirty="0">
                <a:ea typeface="Calibri" panose="020F0502020204030204" pitchFamily="34" charset="0"/>
                <a:cs typeface="Arial" panose="020B0604020202020204" pitchFamily="34" charset="0"/>
              </a:rPr>
              <a:t>يضاف الى اسمها عبارة (ش.ذ.م.م) لتمييز نوع الشركة ومسؤوليتها</a:t>
            </a:r>
          </a:p>
          <a:p>
            <a:pPr algn="r"/>
            <a:endParaRPr lang="ar-JO" dirty="0">
              <a:cs typeface="Arial" panose="020B0604020202020204" pitchFamily="34" charset="0"/>
            </a:endParaRPr>
          </a:p>
          <a:p>
            <a:endParaRPr lang="en-US" dirty="0"/>
          </a:p>
        </p:txBody>
      </p:sp>
    </p:spTree>
    <p:extLst>
      <p:ext uri="{BB962C8B-B14F-4D97-AF65-F5344CB8AC3E}">
        <p14:creationId xmlns:p14="http://schemas.microsoft.com/office/powerpoint/2010/main" val="9423629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AD485E4E-3075-413F-9696-E1CBAAC40348}"/>
              </a:ext>
            </a:extLst>
          </p:cNvPr>
          <p:cNvSpPr/>
          <p:nvPr/>
        </p:nvSpPr>
        <p:spPr>
          <a:xfrm>
            <a:off x="2499360" y="1243112"/>
            <a:ext cx="8849360" cy="4401205"/>
          </a:xfrm>
          <a:prstGeom prst="rect">
            <a:avLst/>
          </a:prstGeom>
        </p:spPr>
        <p:txBody>
          <a:bodyPr wrap="square">
            <a:spAutoFit/>
          </a:bodyPr>
          <a:lstStyle/>
          <a:p>
            <a:pPr algn="just" rtl="1">
              <a:lnSpc>
                <a:spcPct val="150000"/>
              </a:lnSpc>
            </a:pPr>
            <a:r>
              <a:rPr lang="ar-JO" sz="2400" dirty="0">
                <a:ea typeface="Calibri" panose="020F0502020204030204" pitchFamily="34" charset="0"/>
                <a:cs typeface="Arial" panose="020B0604020202020204" pitchFamily="34" charset="0"/>
              </a:rPr>
              <a:t>4. الشركة المساهمة الخصوصية: </a:t>
            </a:r>
          </a:p>
          <a:p>
            <a:pPr algn="just" rtl="1">
              <a:lnSpc>
                <a:spcPct val="150000"/>
              </a:lnSpc>
            </a:pPr>
            <a:endParaRPr lang="ar-JO" sz="2400" dirty="0">
              <a:ea typeface="Calibri" panose="020F0502020204030204" pitchFamily="34" charset="0"/>
              <a:cs typeface="Arial" panose="020B0604020202020204" pitchFamily="34" charset="0"/>
            </a:endParaRPr>
          </a:p>
          <a:p>
            <a:pPr algn="just" rtl="1">
              <a:lnSpc>
                <a:spcPct val="150000"/>
              </a:lnSpc>
            </a:pPr>
            <a:r>
              <a:rPr lang="ar-JO" sz="2400" dirty="0">
                <a:ea typeface="Calibri" panose="020F0502020204030204" pitchFamily="34" charset="0"/>
                <a:cs typeface="Arial" panose="020B0604020202020204" pitchFamily="34" charset="0"/>
              </a:rPr>
              <a:t>تؤسس من مساهم واحد أو أكثر بهدف الربح، برأس مال مكون من أسهم، ولا يجوز طرح أسهمها للاكتتاب العام</a:t>
            </a:r>
            <a:r>
              <a:rPr lang="en-US" sz="2400" dirty="0">
                <a:latin typeface="Arial" panose="020B0604020202020204" pitchFamily="34" charset="0"/>
                <a:ea typeface="Calibri" panose="020F0502020204030204" pitchFamily="34" charset="0"/>
              </a:rPr>
              <a:t>.</a:t>
            </a:r>
            <a:r>
              <a:rPr lang="ar-JO" sz="2400" dirty="0">
                <a:latin typeface="Arial" panose="020B0604020202020204" pitchFamily="34" charset="0"/>
                <a:ea typeface="Calibri" panose="020F0502020204030204" pitchFamily="34" charset="0"/>
              </a:rPr>
              <a:t> تعتبر الذمة المالية للشركة المساهمة الخصوصية مستقلة عن الذمة المالية لكل مساهم فيها، وتكون الشركة بأموالها وموجوداتها هي وحدها المسؤولة عن الديون والالتزامات المترتبة عليها، ولا يكون المساهم مسؤولاً تجاه الشركة أو الغير عن تلك الديون والالتزامات إلا بمقدار مساهمته غير المسددة في رأس مال الشركة.</a:t>
            </a:r>
          </a:p>
          <a:p>
            <a:pPr algn="r" rtl="1"/>
            <a:endParaRPr lang="ar-JO" dirty="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24487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AB04A3BD-DF95-49F1-9E7A-A2857BC91F60}"/>
              </a:ext>
            </a:extLst>
          </p:cNvPr>
          <p:cNvSpPr/>
          <p:nvPr/>
        </p:nvSpPr>
        <p:spPr>
          <a:xfrm>
            <a:off x="2103120" y="512817"/>
            <a:ext cx="10007600" cy="5832366"/>
          </a:xfrm>
          <a:prstGeom prst="rect">
            <a:avLst/>
          </a:prstGeom>
        </p:spPr>
        <p:txBody>
          <a:bodyPr wrap="square">
            <a:spAutoFit/>
          </a:bodyPr>
          <a:lstStyle/>
          <a:p>
            <a:pPr algn="r"/>
            <a:r>
              <a:rPr lang="ar-JO" sz="2400" dirty="0">
                <a:ea typeface="Calibri" panose="020F0502020204030204" pitchFamily="34" charset="0"/>
                <a:cs typeface="Arial" panose="020B0604020202020204" pitchFamily="34" charset="0"/>
              </a:rPr>
              <a:t> 5. الشركة المساهمة العامة:</a:t>
            </a:r>
          </a:p>
          <a:p>
            <a:pPr algn="r"/>
            <a:endParaRPr lang="ar-JO" sz="2400" dirty="0">
              <a:ea typeface="Calibri" panose="020F0502020204030204" pitchFamily="34" charset="0"/>
              <a:cs typeface="Arial" panose="020B0604020202020204" pitchFamily="34" charset="0"/>
            </a:endParaRPr>
          </a:p>
          <a:p>
            <a:pPr algn="just" rtl="1">
              <a:lnSpc>
                <a:spcPct val="150000"/>
              </a:lnSpc>
            </a:pPr>
            <a:r>
              <a:rPr lang="ar-JO" sz="2200" dirty="0">
                <a:ea typeface="Calibri" panose="020F0502020204030204" pitchFamily="34" charset="0"/>
                <a:cs typeface="Arial" panose="020B0604020202020204" pitchFamily="34" charset="0"/>
              </a:rPr>
              <a:t>- تؤسس من عدد من المساهمين لا يقل عن اثنين بهدف تحقيق الربح، برأس مال مكون من أسهم، تعتبر الذمة المالية للشركة المساهمة العامة مستقلة عن الذمة المالية لكل مساهم فيها، وتكون الشركة بأموالها وموجوداتها هي وحدها المسؤولة عن الديون والالتزامات المترتبة عليها، ولا يكون المساهم مسؤولاً تجاه الشركة عن تلك الديون والالتزامات إلا بمقدار مساهمته في رأس مال الشركة.</a:t>
            </a:r>
          </a:p>
          <a:p>
            <a:pPr algn="ctr">
              <a:lnSpc>
                <a:spcPct val="150000"/>
              </a:lnSpc>
            </a:pPr>
            <a:r>
              <a:rPr lang="ar-JO" sz="2200" b="1" u="sng" dirty="0">
                <a:ea typeface="Calibri" panose="020F0502020204030204" pitchFamily="34" charset="0"/>
                <a:cs typeface="Arial" panose="020B0604020202020204" pitchFamily="34" charset="0"/>
              </a:rPr>
              <a:t>وتطرح اسهمها للاكتتاب العام</a:t>
            </a:r>
          </a:p>
          <a:p>
            <a:pPr algn="just" rtl="1">
              <a:lnSpc>
                <a:spcPct val="150000"/>
              </a:lnSpc>
            </a:pPr>
            <a:r>
              <a:rPr lang="ar-JO" sz="2200" dirty="0">
                <a:ea typeface="Calibri" panose="020F0502020204030204" pitchFamily="34" charset="0"/>
                <a:cs typeface="Arial" panose="020B0604020202020204" pitchFamily="34" charset="0"/>
              </a:rPr>
              <a:t>- يشترط في رأسمالها عند تسجيلها أن يكون متناسبًا مع غايات إنشائها، وكافيًا لتحقيق أغراضها ومتفقًا مع أحكام القوانين ذات العلاقة، وفي كل الأحوال لا يجوز أن يقل الحد الأدنى لرأس مالها المكتتب به والواجب سداده نقدًا عن خمسة وعشرون ألف دولار أمريكي أو ما يعادلها بالعملة المتداولة قانونًا، أو (20%) من رأس مالها المصرح به أيهما أكثر، قبل السماح لها بالشروع في أعمالها</a:t>
            </a:r>
            <a:r>
              <a:rPr lang="en-US" sz="2200" dirty="0">
                <a:latin typeface="Arial" panose="020B0604020202020204" pitchFamily="34" charset="0"/>
                <a:ea typeface="Calibri" panose="020F0502020204030204" pitchFamily="34" charset="0"/>
              </a:rPr>
              <a:t>.</a:t>
            </a:r>
            <a:endParaRPr lang="ar-JO" sz="2200" dirty="0">
              <a:ea typeface="Calibri" panose="020F0502020204030204" pitchFamily="34" charset="0"/>
              <a:cs typeface="Arial" panose="020B0604020202020204" pitchFamily="34" charset="0"/>
            </a:endParaRPr>
          </a:p>
          <a:p>
            <a:pPr algn="r"/>
            <a:endParaRPr lang="ar-JO" dirty="0">
              <a:ea typeface="Calibri" panose="020F0502020204030204" pitchFamily="34"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5636239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183D6945-5BDA-40D7-8A46-714C4244FF74}"/>
              </a:ext>
            </a:extLst>
          </p:cNvPr>
          <p:cNvSpPr/>
          <p:nvPr/>
        </p:nvSpPr>
        <p:spPr>
          <a:xfrm>
            <a:off x="2052320" y="822613"/>
            <a:ext cx="9631680" cy="5702971"/>
          </a:xfrm>
          <a:prstGeom prst="rect">
            <a:avLst/>
          </a:prstGeom>
        </p:spPr>
        <p:txBody>
          <a:bodyPr wrap="square">
            <a:spAutoFit/>
          </a:bodyPr>
          <a:lstStyle/>
          <a:p>
            <a:pPr marL="457200" algn="r" rtl="1">
              <a:lnSpc>
                <a:spcPct val="150000"/>
              </a:lnSpc>
              <a:spcAft>
                <a:spcPts val="800"/>
              </a:spcAft>
            </a:pPr>
            <a:r>
              <a:rPr lang="ar-JO" sz="2800" b="1" dirty="0">
                <a:latin typeface="Calibri" panose="020F0502020204030204" pitchFamily="34" charset="0"/>
                <a:ea typeface="Calibri" panose="020F0502020204030204" pitchFamily="34" charset="0"/>
                <a:cs typeface="Arial" panose="020B0604020202020204" pitchFamily="34" charset="0"/>
              </a:rPr>
              <a:t>عدم التقيد بإجراءات التسجيل فيما يتعلق بالشركات التجارية المذكورة :</a:t>
            </a:r>
          </a:p>
          <a:p>
            <a:pPr marL="457200" algn="r" rtl="1">
              <a:lnSpc>
                <a:spcPct val="150000"/>
              </a:lnSpc>
              <a:spcAft>
                <a:spcPts val="800"/>
              </a:spcAft>
            </a:pPr>
            <a:endParaRPr lang="en-US" sz="2800" b="1" dirty="0">
              <a:latin typeface="Calibri" panose="020F0502020204030204" pitchFamily="34" charset="0"/>
              <a:ea typeface="Calibri" panose="020F0502020204030204" pitchFamily="34" charset="0"/>
              <a:cs typeface="Arial" panose="020B0604020202020204" pitchFamily="34" charset="0"/>
            </a:endParaRPr>
          </a:p>
          <a:p>
            <a:pPr marL="628650" algn="r" rtl="1">
              <a:lnSpc>
                <a:spcPct val="150000"/>
              </a:lnSpc>
              <a:spcAft>
                <a:spcPts val="800"/>
              </a:spcAft>
            </a:pPr>
            <a:r>
              <a:rPr lang="ar-JO" sz="2200" dirty="0">
                <a:latin typeface="Calibri" panose="020F0502020204030204" pitchFamily="34" charset="0"/>
                <a:ea typeface="Calibri" panose="020F0502020204030204" pitchFamily="34" charset="0"/>
                <a:cs typeface="Arial" panose="020B0604020202020204" pitchFamily="34" charset="0"/>
              </a:rPr>
              <a:t>1.لا تكتسب الشركة الشخصية الاعتبارية المستقلة عن ذمة الشركاء أو الأعضاء أو المساهمين فيها الا بعد تسجيلها لدى مسجل الشركات والنشر وفق الاجراءات المعتمدة.</a:t>
            </a:r>
          </a:p>
          <a:p>
            <a:pPr marL="628650" algn="r" rtl="1">
              <a:lnSpc>
                <a:spcPct val="150000"/>
              </a:lnSpc>
              <a:spcAft>
                <a:spcPts val="800"/>
              </a:spcAft>
            </a:pPr>
            <a:br>
              <a:rPr lang="en-US" sz="2200" dirty="0">
                <a:latin typeface="Arial" panose="020B0604020202020204" pitchFamily="34" charset="0"/>
                <a:ea typeface="Calibri" panose="020F0502020204030204" pitchFamily="34" charset="0"/>
                <a:cs typeface="Arial" panose="020B0604020202020204" pitchFamily="34" charset="0"/>
              </a:rPr>
            </a:br>
            <a:r>
              <a:rPr lang="ar-JO" sz="2200" dirty="0">
                <a:latin typeface="Calibri" panose="020F0502020204030204" pitchFamily="34" charset="0"/>
                <a:ea typeface="Calibri" panose="020F0502020204030204" pitchFamily="34" charset="0"/>
                <a:cs typeface="Arial" panose="020B0604020202020204" pitchFamily="34" charset="0"/>
              </a:rPr>
              <a:t>2.  في حال ممارسة الشركاء أو الأعضاء أو المساهمين، وفقًا لنوع الشركة، أي نشاط تجاري تحت اسم تجاري قبل قيامهم بتسجيل الشركة في سجل الشركات، فإنهم يتحملون بصفتهم الشخصية بالتكافل والتضامن فيما بينهم المسؤولية القانونية عن أي ديون أو التزامات قد تنشأ عن ممارستهم لذلك النشاط</a:t>
            </a:r>
            <a:r>
              <a:rPr lang="en-US" sz="2200" dirty="0">
                <a:latin typeface="Arial" panose="020B0604020202020204" pitchFamily="34" charset="0"/>
                <a:ea typeface="Calibri" panose="020F0502020204030204" pitchFamily="34" charset="0"/>
                <a:cs typeface="Arial" panose="020B0604020202020204" pitchFamily="34" charset="0"/>
              </a:rPr>
              <a:t>.</a:t>
            </a:r>
            <a:br>
              <a:rPr lang="en-US" sz="2200" dirty="0">
                <a:latin typeface="Arial" panose="020B0604020202020204" pitchFamily="34" charset="0"/>
                <a:ea typeface="Calibri" panose="020F0502020204030204" pitchFamily="34" charset="0"/>
                <a:cs typeface="Arial" panose="020B0604020202020204" pitchFamily="34" charset="0"/>
              </a:rPr>
            </a:br>
            <a:endParaRPr lang="en-US" sz="2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30813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7020F2E2-1204-4360-AEA1-73526D29F141}"/>
              </a:ext>
            </a:extLst>
          </p:cNvPr>
          <p:cNvSpPr/>
          <p:nvPr/>
        </p:nvSpPr>
        <p:spPr>
          <a:xfrm>
            <a:off x="2346960" y="1195289"/>
            <a:ext cx="9621520" cy="4305538"/>
          </a:xfrm>
          <a:prstGeom prst="rect">
            <a:avLst/>
          </a:prstGeom>
        </p:spPr>
        <p:txBody>
          <a:bodyPr wrap="square">
            <a:spAutoFit/>
          </a:bodyPr>
          <a:lstStyle/>
          <a:p>
            <a:pPr marL="1085850" lvl="0" indent="-457200" algn="r" rtl="1">
              <a:lnSpc>
                <a:spcPct val="150000"/>
              </a:lnSpc>
              <a:spcAft>
                <a:spcPts val="800"/>
              </a:spcAft>
              <a:buAutoNum type="arabicPeriod" startAt="3"/>
            </a:pPr>
            <a:r>
              <a:rPr lang="ar-JO" sz="2200" dirty="0">
                <a:latin typeface="Calibri" panose="020F0502020204030204" pitchFamily="34" charset="0"/>
                <a:ea typeface="Calibri" panose="020F0502020204030204" pitchFamily="34" charset="0"/>
                <a:cs typeface="Arial" panose="020B0604020202020204" pitchFamily="34" charset="0"/>
              </a:rPr>
              <a:t>في حال عدم التقيد بإجراءات التسجيل والنشر المقررة وفقًا لأحكام هذا القانون أو ممارسة الشركة أعمالها بعد شطبها، تعامل معاملة الشركة القائمة تجاه الغير حسن النية وتعتبر معاملاتها وعقودها نافذة بحقهم</a:t>
            </a:r>
            <a:r>
              <a:rPr lang="en-US" sz="2200" dirty="0">
                <a:latin typeface="Arial" panose="020B0604020202020204" pitchFamily="34" charset="0"/>
                <a:ea typeface="Calibri" panose="020F0502020204030204" pitchFamily="34" charset="0"/>
                <a:cs typeface="Arial" panose="020B0604020202020204" pitchFamily="34" charset="0"/>
              </a:rPr>
              <a:t>.</a:t>
            </a:r>
            <a:endParaRPr lang="en-US" sz="2200" dirty="0">
              <a:latin typeface="Calibri" panose="020F0502020204030204" pitchFamily="34" charset="0"/>
              <a:ea typeface="Calibri" panose="020F0502020204030204" pitchFamily="34" charset="0"/>
              <a:cs typeface="Arial" panose="020B0604020202020204" pitchFamily="34" charset="0"/>
            </a:endParaRPr>
          </a:p>
          <a:p>
            <a:pPr marL="628650" lvl="0" algn="r" rtl="1">
              <a:lnSpc>
                <a:spcPct val="150000"/>
              </a:lnSpc>
              <a:spcAft>
                <a:spcPts val="800"/>
              </a:spcAft>
            </a:pPr>
            <a:r>
              <a:rPr lang="ar-JO" sz="2200" dirty="0">
                <a:latin typeface="Calibri" panose="020F0502020204030204" pitchFamily="34" charset="0"/>
                <a:ea typeface="Calibri" panose="020F0502020204030204" pitchFamily="34" charset="0"/>
                <a:cs typeface="Arial" panose="020B0604020202020204" pitchFamily="34" charset="0"/>
              </a:rPr>
              <a:t>4. تعتبر شهادة تسجيل الشركة بيّنة قاطعة على وجود الشركة وتأسيسها وتسجيلها</a:t>
            </a:r>
            <a:r>
              <a:rPr lang="en-US" sz="2200" dirty="0">
                <a:latin typeface="Arial" panose="020B0604020202020204" pitchFamily="34" charset="0"/>
                <a:ea typeface="Calibri" panose="020F0502020204030204" pitchFamily="34" charset="0"/>
                <a:cs typeface="Arial" panose="020B0604020202020204" pitchFamily="34" charset="0"/>
              </a:rPr>
              <a:t>.</a:t>
            </a:r>
            <a:endParaRPr lang="en-US" sz="2200" dirty="0">
              <a:latin typeface="Calibri" panose="020F0502020204030204" pitchFamily="34" charset="0"/>
              <a:ea typeface="Calibri" panose="020F0502020204030204" pitchFamily="34" charset="0"/>
              <a:cs typeface="Arial" panose="020B0604020202020204" pitchFamily="34" charset="0"/>
            </a:endParaRPr>
          </a:p>
          <a:p>
            <a:pPr marL="628650" lvl="0" algn="r" rtl="1">
              <a:lnSpc>
                <a:spcPct val="150000"/>
              </a:lnSpc>
              <a:spcAft>
                <a:spcPts val="800"/>
              </a:spcAft>
            </a:pPr>
            <a:r>
              <a:rPr lang="ar-JO" sz="2200" dirty="0">
                <a:latin typeface="Calibri" panose="020F0502020204030204" pitchFamily="34" charset="0"/>
                <a:ea typeface="Calibri" panose="020F0502020204030204" pitchFamily="34" charset="0"/>
                <a:cs typeface="Arial" panose="020B0604020202020204" pitchFamily="34" charset="0"/>
              </a:rPr>
              <a:t>5. أي تغيير يطرأ على الوضع القانوني للشركة من حيث شكلها ،عدد الشركاء أو المساهين فيها، المفوض أو المفوضين بالتوقيع عنها و/أو تغيير المدير او المديرين حسب نوع الشركة يجب تبليغ مسجل الشركات بذلك خلال خمسة عشر يومًا من تاريخ حصولها، ويتم تسجيلها والإفصاح عنها في سجل الشركات. </a:t>
            </a:r>
            <a:endParaRPr lang="en-US" sz="2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1670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BBB7245E-9A31-4D35-A47B-CE7A13C92524}"/>
              </a:ext>
            </a:extLst>
          </p:cNvPr>
          <p:cNvSpPr/>
          <p:nvPr/>
        </p:nvSpPr>
        <p:spPr>
          <a:xfrm>
            <a:off x="3917985" y="1064419"/>
            <a:ext cx="5311070" cy="751488"/>
          </a:xfrm>
          <a:prstGeom prst="rect">
            <a:avLst/>
          </a:prstGeom>
        </p:spPr>
        <p:txBody>
          <a:bodyPr wrap="none">
            <a:spAutoFit/>
          </a:bodyPr>
          <a:lstStyle/>
          <a:p>
            <a:pPr indent="-396875" algn="r" rtl="1">
              <a:lnSpc>
                <a:spcPct val="150000"/>
              </a:lnSpc>
              <a:spcAft>
                <a:spcPts val="800"/>
              </a:spcAft>
            </a:pPr>
            <a:r>
              <a:rPr lang="ar-JO" sz="3200" b="1" dirty="0">
                <a:latin typeface="Calibri" panose="020F0502020204030204" pitchFamily="34" charset="0"/>
                <a:ea typeface="Calibri" panose="020F0502020204030204" pitchFamily="34" charset="0"/>
                <a:cs typeface="Arial" panose="020B0604020202020204" pitchFamily="34" charset="0"/>
              </a:rPr>
              <a:t>الأوراق التجارية ( الكمبيالة ، الشيك ) </a:t>
            </a:r>
            <a:endParaRPr lang="en-US" sz="3200" dirty="0">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1DE7249D-7E98-464E-AFF4-4F4DA551E544}"/>
              </a:ext>
            </a:extLst>
          </p:cNvPr>
          <p:cNvSpPr/>
          <p:nvPr/>
        </p:nvSpPr>
        <p:spPr>
          <a:xfrm>
            <a:off x="2570480" y="1895307"/>
            <a:ext cx="8006080" cy="2793842"/>
          </a:xfrm>
          <a:prstGeom prst="rect">
            <a:avLst/>
          </a:prstGeom>
        </p:spPr>
        <p:txBody>
          <a:bodyPr wrap="square">
            <a:spAutoFit/>
          </a:bodyPr>
          <a:lstStyle/>
          <a:p>
            <a:pPr algn="r" rtl="1">
              <a:lnSpc>
                <a:spcPct val="150000"/>
              </a:lnSpc>
            </a:pPr>
            <a:r>
              <a:rPr lang="ar-JO" sz="2400" dirty="0">
                <a:latin typeface="Calibri" panose="020F0502020204030204" pitchFamily="34" charset="0"/>
                <a:ea typeface="Calibri" panose="020F0502020204030204" pitchFamily="34" charset="0"/>
                <a:cs typeface="Arial" panose="020B0604020202020204" pitchFamily="34" charset="0"/>
              </a:rPr>
              <a:t>تسهيلاً للتعاملات التجارية فيما بين الأفراد وتنظيماً للإلتزمات المالية المترتبة من الذمم المالية فيما بين الأفراد الدائنين والمدينين ، وللحالات التي لا يتم التعامل فيما بين الأفراد فيها بالنقد ، فقد تناول قانون التجارة النافذ في الأراضي الفلسطيني ما يسمى بالأوراق التجارية بصورة تضمن للدائن الوفاء بالإلتزام المترتب في</a:t>
            </a:r>
            <a:r>
              <a:rPr lang="ar-JO" sz="2400" dirty="0">
                <a:ea typeface="Calibri" panose="020F0502020204030204" pitchFamily="34" charset="0"/>
                <a:cs typeface="Calibri" panose="020F0502020204030204" pitchFamily="34" charset="0"/>
              </a:rPr>
              <a:t> </a:t>
            </a:r>
            <a:r>
              <a:rPr lang="ar-JO" sz="2400" dirty="0">
                <a:latin typeface="Calibri" panose="020F0502020204030204" pitchFamily="34" charset="0"/>
                <a:ea typeface="Calibri" panose="020F0502020204030204" pitchFamily="34" charset="0"/>
                <a:cs typeface="Arial" panose="020B0604020202020204" pitchFamily="34" charset="0"/>
              </a:rPr>
              <a:t>ذمة المدين ومن أهم الأوراق التجارية الأكثر تداولاً وشيوعاً الكمبيالة والشيك .</a:t>
            </a:r>
            <a:endParaRPr lang="en-US" sz="2400" dirty="0"/>
          </a:p>
        </p:txBody>
      </p:sp>
    </p:spTree>
    <p:extLst>
      <p:ext uri="{BB962C8B-B14F-4D97-AF65-F5344CB8AC3E}">
        <p14:creationId xmlns:p14="http://schemas.microsoft.com/office/powerpoint/2010/main" val="2686201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2155DD8F-D873-444A-9E77-39FC826805EE}"/>
              </a:ext>
            </a:extLst>
          </p:cNvPr>
          <p:cNvSpPr/>
          <p:nvPr/>
        </p:nvSpPr>
        <p:spPr>
          <a:xfrm>
            <a:off x="2550160" y="1239426"/>
            <a:ext cx="8138160" cy="4743093"/>
          </a:xfrm>
          <a:prstGeom prst="rect">
            <a:avLst/>
          </a:prstGeom>
        </p:spPr>
        <p:txBody>
          <a:bodyPr wrap="square">
            <a:spAutoFit/>
          </a:bodyPr>
          <a:lstStyle/>
          <a:p>
            <a:pPr indent="-396875" algn="just" rtl="1">
              <a:lnSpc>
                <a:spcPct val="150000"/>
              </a:lnSpc>
              <a:spcAft>
                <a:spcPts val="800"/>
              </a:spcAft>
            </a:pPr>
            <a:r>
              <a:rPr lang="ar-JO" sz="3200" b="1" dirty="0">
                <a:latin typeface="Calibri" panose="020F0502020204030204" pitchFamily="34" charset="0"/>
                <a:ea typeface="Calibri" panose="020F0502020204030204" pitchFamily="34" charset="0"/>
                <a:cs typeface="Arial" panose="020B0604020202020204" pitchFamily="34" charset="0"/>
              </a:rPr>
              <a:t>أولاً : الكمبيالة </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JO" sz="2400" dirty="0">
                <a:latin typeface="Calibri" panose="020F0502020204030204" pitchFamily="34" charset="0"/>
                <a:ea typeface="Calibri" panose="020F0502020204030204" pitchFamily="34" charset="0"/>
                <a:cs typeface="Arial" panose="020B0604020202020204" pitchFamily="34" charset="0"/>
              </a:rPr>
              <a:t>- هي سند يمثل حقاً مالية يتم تحريره من قبل المدين لصالح الدائن يكون مستحق الأداء في ميعاد معين سواء كان آجلاً أو لدى الإطلاع ، مع العلم بأن قانون التجارة النافذ في الأراضي الفلسطينية أوجب توفر بيانات معينة في الكمبيالة حتى تتوفر لها الحماية القانونية ولعل أهم هذه البيانات : إسم المدين وإسم المستفيد وتاريخ التحرير وتاريخ الإستحقاق ومقدار الدين وتوقيع المدين </a:t>
            </a:r>
          </a:p>
          <a:p>
            <a:pPr algn="just" rtl="1">
              <a:lnSpc>
                <a:spcPct val="150000"/>
              </a:lnSpc>
            </a:pPr>
            <a:r>
              <a:rPr lang="ar-JO" sz="2400" dirty="0"/>
              <a:t>- </a:t>
            </a:r>
            <a:r>
              <a:rPr lang="ar-JO" sz="2400" dirty="0">
                <a:latin typeface="Calibri" panose="020F0502020204030204" pitchFamily="34" charset="0"/>
                <a:ea typeface="Calibri" panose="020F0502020204030204" pitchFamily="34" charset="0"/>
                <a:cs typeface="Arial" panose="020B0604020202020204" pitchFamily="34" charset="0"/>
              </a:rPr>
              <a:t>الكمبيالة سنداً تنفيذيا يمكن تنفيذه امام دائرة التنفيذ بشكل مباشر(وفق قانون التنفيذ الساري)</a:t>
            </a:r>
            <a:endParaRPr lang="en-US" sz="2400" dirty="0"/>
          </a:p>
        </p:txBody>
      </p:sp>
    </p:spTree>
    <p:extLst>
      <p:ext uri="{BB962C8B-B14F-4D97-AF65-F5344CB8AC3E}">
        <p14:creationId xmlns:p14="http://schemas.microsoft.com/office/powerpoint/2010/main" val="6622896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pic>
        <p:nvPicPr>
          <p:cNvPr id="2" name="Picture 1">
            <a:extLst>
              <a:ext uri="{FF2B5EF4-FFF2-40B4-BE49-F238E27FC236}">
                <a16:creationId xmlns:a16="http://schemas.microsoft.com/office/drawing/2014/main" id="{EA59CB34-F41E-467A-8D42-175E855A9D22}"/>
              </a:ext>
            </a:extLst>
          </p:cNvPr>
          <p:cNvPicPr>
            <a:picLocks noChangeAspect="1"/>
          </p:cNvPicPr>
          <p:nvPr/>
        </p:nvPicPr>
        <p:blipFill>
          <a:blip r:embed="rId4"/>
          <a:stretch>
            <a:fillRect/>
          </a:stretch>
        </p:blipFill>
        <p:spPr>
          <a:xfrm>
            <a:off x="2232894" y="1087120"/>
            <a:ext cx="9436645" cy="3623161"/>
          </a:xfrm>
          <a:prstGeom prst="rect">
            <a:avLst/>
          </a:prstGeom>
        </p:spPr>
      </p:pic>
    </p:spTree>
    <p:extLst>
      <p:ext uri="{BB962C8B-B14F-4D97-AF65-F5344CB8AC3E}">
        <p14:creationId xmlns:p14="http://schemas.microsoft.com/office/powerpoint/2010/main" val="126481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9"/>
        <p:cNvGrpSpPr/>
        <p:nvPr/>
      </p:nvGrpSpPr>
      <p:grpSpPr>
        <a:xfrm>
          <a:off x="0" y="0"/>
          <a:ext cx="0" cy="0"/>
          <a:chOff x="0" y="0"/>
          <a:chExt cx="0" cy="0"/>
        </a:xfrm>
      </p:grpSpPr>
      <p:sp>
        <p:nvSpPr>
          <p:cNvPr id="3" name="Rectangle 2">
            <a:extLst>
              <a:ext uri="{FF2B5EF4-FFF2-40B4-BE49-F238E27FC236}">
                <a16:creationId xmlns:a16="http://schemas.microsoft.com/office/drawing/2014/main" id="{5325C314-039C-4F1B-A1F0-661364179D57}"/>
              </a:ext>
            </a:extLst>
          </p:cNvPr>
          <p:cNvSpPr/>
          <p:nvPr/>
        </p:nvSpPr>
        <p:spPr>
          <a:xfrm>
            <a:off x="2672080" y="1006863"/>
            <a:ext cx="8209280" cy="3736279"/>
          </a:xfrm>
          <a:prstGeom prst="rect">
            <a:avLst/>
          </a:prstGeom>
        </p:spPr>
        <p:txBody>
          <a:bodyPr wrap="square">
            <a:spAutoFit/>
          </a:bodyPr>
          <a:lstStyle/>
          <a:p>
            <a:pPr lvl="0" algn="ctr" rtl="1">
              <a:lnSpc>
                <a:spcPct val="150000"/>
              </a:lnSpc>
              <a:spcAft>
                <a:spcPts val="800"/>
              </a:spcAft>
            </a:pPr>
            <a:r>
              <a:rPr lang="ar-JO" sz="3600" u="sng" dirty="0">
                <a:latin typeface="Calibri" panose="020F0502020204030204" pitchFamily="34" charset="0"/>
                <a:ea typeface="Calibri" panose="020F0502020204030204" pitchFamily="34" charset="0"/>
                <a:cs typeface="Arial" panose="020B0604020202020204" pitchFamily="34" charset="0"/>
              </a:rPr>
              <a:t>المفهوم القانوني للعقد</a:t>
            </a:r>
            <a:endParaRPr lang="en-US" sz="3600" dirty="0">
              <a:latin typeface="Calibri" panose="020F0502020204030204" pitchFamily="34" charset="0"/>
              <a:ea typeface="Calibri" panose="020F0502020204030204" pitchFamily="34" charset="0"/>
              <a:cs typeface="Arial" panose="020B0604020202020204" pitchFamily="34" charset="0"/>
            </a:endParaRPr>
          </a:p>
          <a:p>
            <a:pPr lvl="0" algn="r"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يُعرَّف العَقد في القانون، بأنّه اتّفاق طرفَين، أو تطابقُ إرادتين أو أكثر؛ لإحداث أَثَر قانونيّ معين، سواء كان هذا الأثر يقضي بإنشاء التزام جديد، أو إنهاء التزام قديم، أو نَقْله، أو تعديله؛ فالعقد يُوجَد في نطاق القانون عموماً، ويدخل بشكل خاصّ في نطاق المعاملات الماليّة، مثل: عقود البيع والشراء، وعقود المُقاولة، عقود العمل، عقد الايجار، عقود الشركات ...............الخ</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645D1BE9-5DE2-43A0-B6A2-642934E0A1E6}"/>
              </a:ext>
            </a:extLst>
          </p:cNvPr>
          <p:cNvSpPr/>
          <p:nvPr/>
        </p:nvSpPr>
        <p:spPr>
          <a:xfrm>
            <a:off x="3230880" y="1316668"/>
            <a:ext cx="8199120" cy="4189095"/>
          </a:xfrm>
          <a:prstGeom prst="rect">
            <a:avLst/>
          </a:prstGeom>
        </p:spPr>
        <p:txBody>
          <a:bodyPr wrap="square">
            <a:spAutoFit/>
          </a:bodyPr>
          <a:lstStyle/>
          <a:p>
            <a:pPr marL="457200" algn="r" rtl="1">
              <a:lnSpc>
                <a:spcPct val="150000"/>
              </a:lnSpc>
              <a:spcAft>
                <a:spcPts val="800"/>
              </a:spcAft>
            </a:pPr>
            <a:r>
              <a:rPr lang="ar-JO" sz="3200" b="1" dirty="0">
                <a:latin typeface="Calibri" panose="020F0502020204030204" pitchFamily="34" charset="0"/>
                <a:ea typeface="Calibri" panose="020F0502020204030204" pitchFamily="34" charset="0"/>
                <a:cs typeface="Arial" panose="020B0604020202020204" pitchFamily="34" charset="0"/>
              </a:rPr>
              <a:t>ثانياً : الشيك </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JO" sz="2400" dirty="0">
                <a:latin typeface="Calibri" panose="020F0502020204030204" pitchFamily="34" charset="0"/>
                <a:ea typeface="Calibri" panose="020F0502020204030204" pitchFamily="34" charset="0"/>
                <a:cs typeface="Arial" panose="020B0604020202020204" pitchFamily="34" charset="0"/>
              </a:rPr>
              <a:t>يعد الشيك من أكثر الأوراق التجارية شيوعاً وتداولاً في السوق الفلسطيني لا سيما في ظل التعاملات التجارية بالدفع الآجل ، والشيك وفقاً لتعريف قانون التجارة النافذ هو سند مكتوب وفقاً لشروط حددها القانون يتضمن أمراً من شخص وهو الساحب الى المصرف (البنك)وهو المسحوب عليه بأن يدفع مبلغاً من المال لصالح شخص آخر وهو حامل الشيك أو المستفيد بتاريخ محدد قد يكون آجلاً وقد يكون مستحقاً لدى الاطلاع.</a:t>
            </a:r>
            <a:endParaRPr lang="en-US" sz="2400" dirty="0"/>
          </a:p>
        </p:txBody>
      </p:sp>
    </p:spTree>
    <p:extLst>
      <p:ext uri="{BB962C8B-B14F-4D97-AF65-F5344CB8AC3E}">
        <p14:creationId xmlns:p14="http://schemas.microsoft.com/office/powerpoint/2010/main" val="3521350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017750E4-B648-4B41-8A98-2FD747EEE442}"/>
              </a:ext>
            </a:extLst>
          </p:cNvPr>
          <p:cNvSpPr/>
          <p:nvPr/>
        </p:nvSpPr>
        <p:spPr>
          <a:xfrm>
            <a:off x="2580640" y="901859"/>
            <a:ext cx="9072879" cy="4863960"/>
          </a:xfrm>
          <a:prstGeom prst="rect">
            <a:avLst/>
          </a:prstGeom>
        </p:spPr>
        <p:txBody>
          <a:bodyPr wrap="square">
            <a:spAutoFit/>
          </a:bodyPr>
          <a:lstStyle/>
          <a:p>
            <a:pPr lvl="0" algn="justLow"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الإجراءات القانونية المتخذة في حال عدم الوفاء بقيمة الشيك</a:t>
            </a:r>
          </a:p>
          <a:p>
            <a:pPr lvl="0" algn="justLow" rtl="1">
              <a:lnSpc>
                <a:spcPct val="150000"/>
              </a:lnSpc>
              <a:spcAft>
                <a:spcPts val="800"/>
              </a:spcAft>
            </a:pPr>
            <a:endParaRPr lang="ar-JO" sz="2400" dirty="0">
              <a:latin typeface="Calibri" panose="020F0502020204030204" pitchFamily="34" charset="0"/>
              <a:ea typeface="Calibri" panose="020F0502020204030204" pitchFamily="34" charset="0"/>
              <a:cs typeface="Arial" panose="020B0604020202020204" pitchFamily="34" charset="0"/>
            </a:endParaRPr>
          </a:p>
          <a:p>
            <a:pPr lvl="0" algn="justLow" rtl="1">
              <a:lnSpc>
                <a:spcPct val="150000"/>
              </a:lnSpc>
              <a:spcAft>
                <a:spcPts val="800"/>
              </a:spcAft>
            </a:pPr>
            <a:r>
              <a:rPr lang="ar-JO" sz="2200" dirty="0">
                <a:latin typeface="Calibri" panose="020F0502020204030204" pitchFamily="34" charset="0"/>
                <a:ea typeface="Calibri" panose="020F0502020204030204" pitchFamily="34" charset="0"/>
                <a:cs typeface="Arial" panose="020B0604020202020204" pitchFamily="34" charset="0"/>
              </a:rPr>
              <a:t>- الشيك سنداً تنفيذياً يمكن تنفيذه امام دائرة التنفيذ بشكل مباشر(كما ذكر اعلاه بشأن الكمبيالة).</a:t>
            </a:r>
          </a:p>
          <a:p>
            <a:pPr lvl="0" algn="justLow" rtl="1">
              <a:lnSpc>
                <a:spcPct val="150000"/>
              </a:lnSpc>
              <a:spcAft>
                <a:spcPts val="800"/>
              </a:spcAft>
            </a:pPr>
            <a:r>
              <a:rPr lang="ar-JO" sz="2200" dirty="0">
                <a:latin typeface="Calibri" panose="020F0502020204030204" pitchFamily="34" charset="0"/>
                <a:ea typeface="Calibri" panose="020F0502020204030204" pitchFamily="34" charset="0"/>
                <a:cs typeface="Arial" panose="020B0604020202020204" pitchFamily="34" charset="0"/>
              </a:rPr>
              <a:t>- بالإضافة للحماية الحقوقية فقد أعطى المشرع للشيك الحماية الجزائية ، فإن عدم الوفاء بقيمة الشيك عند عرضه على البنك بتاريخ إستحقاقه و/أو خلال 30 يوم من تاريخ إستحقاقه يجعل الساحب مرتكباً لجريمة إصدار شيك بدون رصيد ، الأمر الذي يجعل للمستفيد الحق في التوجه للنيابة العامة وتقديم شكوى جزائية ضد الساحب ، بعد مرور10 ايام من تاريخ تبلغه الإخطار .  </a:t>
            </a:r>
            <a:endParaRPr lang="en-US" sz="2200" dirty="0">
              <a:latin typeface="Calibri" panose="020F0502020204030204" pitchFamily="34" charset="0"/>
              <a:ea typeface="Calibri" panose="020F0502020204030204" pitchFamily="34" charset="0"/>
              <a:cs typeface="Arial" panose="020B0604020202020204" pitchFamily="34" charset="0"/>
            </a:endParaRPr>
          </a:p>
          <a:p>
            <a:pPr lvl="0" algn="justLow" rtl="1">
              <a:lnSpc>
                <a:spcPct val="150000"/>
              </a:lnSpc>
              <a:spcAft>
                <a:spcPts val="800"/>
              </a:spcAft>
            </a:pPr>
            <a:endParaRPr lang="ar-JO" dirty="0">
              <a:latin typeface="Calibri" panose="020F0502020204030204" pitchFamily="34" charset="0"/>
              <a:ea typeface="Calibri" panose="020F0502020204030204" pitchFamily="34" charset="0"/>
              <a:cs typeface="Arial" panose="020B0604020202020204" pitchFamily="34" charset="0"/>
            </a:endParaRPr>
          </a:p>
          <a:p>
            <a:pPr lvl="0" algn="justLow" rtl="1">
              <a:lnSpc>
                <a:spcPct val="150000"/>
              </a:lnSpc>
              <a:spcAft>
                <a:spcPts val="800"/>
              </a:spcAft>
            </a:pPr>
            <a:r>
              <a:rPr lang="ar-JO" dirty="0">
                <a:latin typeface="Calibri" panose="020F0502020204030204" pitchFamily="34" charset="0"/>
                <a:ea typeface="Calibri" panose="020F0502020204030204" pitchFamily="34" charset="0"/>
                <a:cs typeface="Arial" panose="020B060402020202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962795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C4C8B8E6-4A2B-4976-9183-1EE5862869F1}"/>
              </a:ext>
            </a:extLst>
          </p:cNvPr>
          <p:cNvSpPr/>
          <p:nvPr/>
        </p:nvSpPr>
        <p:spPr>
          <a:xfrm>
            <a:off x="2448560" y="505619"/>
            <a:ext cx="9194800" cy="5883085"/>
          </a:xfrm>
          <a:prstGeom prst="rect">
            <a:avLst/>
          </a:prstGeom>
        </p:spPr>
        <p:txBody>
          <a:bodyPr wrap="square">
            <a:spAutoFit/>
          </a:bodyPr>
          <a:lstStyle/>
          <a:p>
            <a:pPr algn="just" rtl="1">
              <a:lnSpc>
                <a:spcPct val="150000"/>
              </a:lnSpc>
              <a:spcAft>
                <a:spcPts val="800"/>
              </a:spcAft>
            </a:pPr>
            <a:r>
              <a:rPr lang="ar-SA" sz="2400" b="1" u="sng" dirty="0">
                <a:solidFill>
                  <a:srgbClr val="141412"/>
                </a:solidFill>
                <a:latin typeface="Source Sans Pro" panose="020B0503030403020204" pitchFamily="34" charset="0"/>
                <a:ea typeface="Calibri" panose="020F0502020204030204" pitchFamily="34" charset="0"/>
                <a:cs typeface="Arial" panose="020B0604020202020204" pitchFamily="34" charset="0"/>
              </a:rPr>
              <a:t>عقد الايجار في قانون المالكين والمستأجرين رقم 62 لسنة 1953:</a:t>
            </a:r>
            <a:endParaRPr lang="ar-JO" sz="2400" b="1" u="sng" dirty="0">
              <a:solidFill>
                <a:srgbClr val="141412"/>
              </a:solidFill>
              <a:latin typeface="Source Sans Pro" panose="020B050303040302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مفهوم الإجارة :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الإجارة بمفهوم بسيط هي بيع منفعة معلومة مقابل عوض معلوم لمدة معلومة.</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المعقود عليه في الإجارة هو المنفعة.</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عقد الإيجار هو عقد رضائي.</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العناصر الأساسية في عقد الإيجار هي المؤجر والمستأجر والمأجور ومدة الإيجار وبدل الإيجار.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endParaRPr lang="ar-JO" sz="1100" b="1" u="sng" dirty="0">
              <a:solidFill>
                <a:srgbClr val="141412"/>
              </a:solidFill>
              <a:latin typeface="Source Sans Pro" panose="020B0503030403020204" pitchFamily="34" charset="0"/>
              <a:ea typeface="Calibri" panose="020F0502020204030204" pitchFamily="34" charset="0"/>
              <a:cs typeface="Arial" panose="020B0604020202020204" pitchFamily="34" charset="0"/>
            </a:endParaRPr>
          </a:p>
          <a:p>
            <a:pPr algn="just" rtl="1">
              <a:lnSpc>
                <a:spcPct val="150000"/>
              </a:lnSpc>
              <a:spcAft>
                <a:spcPts val="800"/>
              </a:spcAft>
            </a:pPr>
            <a:endParaRPr lang="ar-JO" sz="1100" b="1" u="sng" dirty="0">
              <a:solidFill>
                <a:srgbClr val="141412"/>
              </a:solidFill>
              <a:latin typeface="Source Sans Pro" panose="020B0503030403020204" pitchFamily="34" charset="0"/>
              <a:ea typeface="Calibri" panose="020F0502020204030204" pitchFamily="34" charset="0"/>
              <a:cs typeface="Arial" panose="020B0604020202020204" pitchFamily="34" charset="0"/>
            </a:endParaRPr>
          </a:p>
          <a:p>
            <a:pPr algn="just" rtl="1">
              <a:lnSpc>
                <a:spcPct val="150000"/>
              </a:lnSpc>
              <a:spcAft>
                <a:spcPts val="800"/>
              </a:spcAft>
            </a:pPr>
            <a:endParaRPr lang="ar-JO" sz="1100" b="1" u="sng" dirty="0">
              <a:solidFill>
                <a:srgbClr val="141412"/>
              </a:solidFill>
              <a:latin typeface="Source Sans Pro" panose="020B0503030403020204" pitchFamily="34" charset="0"/>
              <a:ea typeface="Calibri" panose="020F0502020204030204" pitchFamily="34" charset="0"/>
              <a:cs typeface="Arial" panose="020B0604020202020204" pitchFamily="34" charset="0"/>
            </a:endParaRPr>
          </a:p>
          <a:p>
            <a:pPr algn="just" rtl="1">
              <a:lnSpc>
                <a:spcPct val="150000"/>
              </a:lnSpc>
              <a:spcAft>
                <a:spcPts val="800"/>
              </a:spcAft>
            </a:pPr>
            <a:endParaRPr lang="en-US" sz="1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18202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C3459FE2-3ADF-4D9B-9568-35AA8911D8AB}"/>
              </a:ext>
            </a:extLst>
          </p:cNvPr>
          <p:cNvSpPr/>
          <p:nvPr/>
        </p:nvSpPr>
        <p:spPr>
          <a:xfrm>
            <a:off x="2387600" y="1758713"/>
            <a:ext cx="8849360" cy="2905283"/>
          </a:xfrm>
          <a:prstGeom prst="rect">
            <a:avLst/>
          </a:prstGeom>
        </p:spPr>
        <p:txBody>
          <a:bodyPr wrap="square">
            <a:spAutoFit/>
          </a:bodyPr>
          <a:lstStyle/>
          <a:p>
            <a:pPr marL="342900" lvl="0" indent="-342900" algn="just" rtl="1">
              <a:lnSpc>
                <a:spcPct val="150000"/>
              </a:lnSpc>
              <a:spcAft>
                <a:spcPts val="800"/>
              </a:spcAft>
              <a:buFont typeface="Arial" panose="020B0604020202020204" pitchFamily="34" charset="0"/>
              <a:buChar char="-"/>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هذا القانون نظم العلاقة الإيجارية بين المستأجر والمؤجر في مناطق </a:t>
            </a:r>
            <a:r>
              <a:rPr lang="ar-SA" sz="2400" b="1" dirty="0">
                <a:solidFill>
                  <a:srgbClr val="141412"/>
                </a:solidFill>
                <a:latin typeface="Source Sans Pro" panose="020B0503030403020204" pitchFamily="34" charset="0"/>
                <a:ea typeface="Calibri" panose="020F0502020204030204" pitchFamily="34" charset="0"/>
                <a:cs typeface="Arial" panose="020B0604020202020204" pitchFamily="34" charset="0"/>
              </a:rPr>
              <a:t>المجالس البلدية والمجالس المحلية </a:t>
            </a: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فقط، لذلك فهو لا يطبق على العلاقة الإيجارية بين المستأجر والمؤجر في مناطق المجالس القروية </a:t>
            </a:r>
            <a:r>
              <a:rPr lang="ar-SA" sz="2400" u="sng" dirty="0">
                <a:solidFill>
                  <a:srgbClr val="141412"/>
                </a:solidFill>
                <a:latin typeface="Source Sans Pro" panose="020B0503030403020204" pitchFamily="34" charset="0"/>
                <a:ea typeface="Calibri" panose="020F0502020204030204" pitchFamily="34" charset="0"/>
                <a:cs typeface="Arial" panose="020B0604020202020204" pitchFamily="34" charset="0"/>
              </a:rPr>
              <a:t>ما لم ينص عقد الإيجار على خلاف ذلك</a:t>
            </a: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هذا القانون يطبق على العقارات التجارية وبيوت السكن فقط، لذلك، هو لا يطبق على العقارات الزراعية مثلاً.</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922462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6381F7A1-7F86-4AE4-A34A-BAF6D8971812}"/>
              </a:ext>
            </a:extLst>
          </p:cNvPr>
          <p:cNvSpPr/>
          <p:nvPr/>
        </p:nvSpPr>
        <p:spPr>
          <a:xfrm>
            <a:off x="3098800" y="1442264"/>
            <a:ext cx="7345680" cy="3213059"/>
          </a:xfrm>
          <a:prstGeom prst="rect">
            <a:avLst/>
          </a:prstGeom>
        </p:spPr>
        <p:txBody>
          <a:bodyPr wrap="square">
            <a:spAutoFit/>
          </a:bodyPr>
          <a:lstStyle/>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من يملك حق التأجير:</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المالك للعقار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من يملكون 51% من العقار او اكثر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الوكيل العرفي سواء كان له حصصا او لم يكن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مدير العقار و هو احد الشركاء </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809903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5D26F5D9-E9EF-4513-9E93-1011AB0E0C3F}"/>
              </a:ext>
            </a:extLst>
          </p:cNvPr>
          <p:cNvSpPr/>
          <p:nvPr/>
        </p:nvSpPr>
        <p:spPr>
          <a:xfrm>
            <a:off x="2275840" y="1026483"/>
            <a:ext cx="8016240" cy="4710905"/>
          </a:xfrm>
          <a:prstGeom prst="rect">
            <a:avLst/>
          </a:prstGeom>
        </p:spPr>
        <p:txBody>
          <a:bodyPr wrap="square">
            <a:spAutoFit/>
          </a:bodyPr>
          <a:lstStyle/>
          <a:p>
            <a:pPr algn="just" rtl="1">
              <a:lnSpc>
                <a:spcPct val="150000"/>
              </a:lnSpc>
              <a:spcAft>
                <a:spcPts val="800"/>
              </a:spcAft>
            </a:pPr>
            <a:r>
              <a:rPr lang="ar-SA" sz="3200" b="1" dirty="0">
                <a:solidFill>
                  <a:srgbClr val="141412"/>
                </a:solidFill>
                <a:latin typeface="Source Sans Pro" panose="020B0503030403020204" pitchFamily="34" charset="0"/>
                <a:ea typeface="Calibri" panose="020F0502020204030204" pitchFamily="34" charset="0"/>
                <a:cs typeface="Arial" panose="020B0604020202020204" pitchFamily="34" charset="0"/>
              </a:rPr>
              <a:t>أسباب إخلاء المأجور وفق قانون المالكين والمستأجرين</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1- التخلف عن دفع الأجرة.(ويشترط توجيه اخطار عدلي مدته 30 يوم)</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2- مخالفة شروط عقد الإيجار .(ويشترط توجيه اخطار عدلي مدته 30 يوم)</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3- الإضرار بالمأجور.</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4- استعمال المأجور لغاية غير شرعية.</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5- تأجير المستأجر للمأجور دون موافقة المالك.</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6- التنازل عن منفعة المأجور دون موافقة المالك.</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85809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001EE0B9-1177-462B-832C-E8C4DA4ADE69}"/>
              </a:ext>
            </a:extLst>
          </p:cNvPr>
          <p:cNvSpPr/>
          <p:nvPr/>
        </p:nvSpPr>
        <p:spPr>
          <a:xfrm>
            <a:off x="2377440" y="270923"/>
            <a:ext cx="9194800" cy="6316153"/>
          </a:xfrm>
          <a:prstGeom prst="rect">
            <a:avLst/>
          </a:prstGeom>
        </p:spPr>
        <p:txBody>
          <a:bodyPr wrap="square">
            <a:spAutoFit/>
          </a:bodyPr>
          <a:lstStyle/>
          <a:p>
            <a:pPr algn="just" rtl="1">
              <a:lnSpc>
                <a:spcPct val="107000"/>
              </a:lnSpc>
              <a:spcAft>
                <a:spcPts val="800"/>
              </a:spcAft>
            </a:pPr>
            <a:r>
              <a:rPr lang="en-US" dirty="0">
                <a:solidFill>
                  <a:srgbClr val="141412"/>
                </a:solidFill>
                <a:latin typeface="Source Sans Pro" panose="020B0503030403020204" pitchFamily="34" charset="0"/>
                <a:ea typeface="Calibri" panose="020F0502020204030204" pitchFamily="34" charset="0"/>
                <a:cs typeface="Arial" panose="020B0604020202020204" pitchFamily="34" charset="0"/>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7- الإشراك في المأجور دون موافقة المالك.</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8- ترك المأجور دون إشغال لمدة ستة شهور.</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9- رغبة المالك في شغل المأجور.( بشرط أن لا يكون للمالك عقار في ذات المنطقة يصلح للاستعال.وأن يرغب المالك بشغل العقار بنفسه. وأن يكون في ذات المنطقة عقار مناسب للمستأجر)</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10- رغبة المالك في إجراء تغيير أو تعمير أساسي في العقار.(كأن يكون العقار غير صالح للاستعمال أو معرض للسقوط مثلاً، ويشترط صدور ترخيص من الجهات المختصة بالتعمير، ويجب اخطار المستأجر خطيا قبل ذلك ب 6شهور)</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11- إنشاء المستأجر عقاراً خاصاً مناسباً لسكنه أو تجارته.(وتخضع هذه الحالة لرقابة وتقدير المحكمة) </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451292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F05E0E56-642E-4DBA-BA53-A466EAE60C17}"/>
              </a:ext>
            </a:extLst>
          </p:cNvPr>
          <p:cNvSpPr/>
          <p:nvPr/>
        </p:nvSpPr>
        <p:spPr>
          <a:xfrm>
            <a:off x="2722880" y="925096"/>
            <a:ext cx="8798560" cy="3561873"/>
          </a:xfrm>
          <a:prstGeom prst="rect">
            <a:avLst/>
          </a:prstGeom>
        </p:spPr>
        <p:txBody>
          <a:bodyPr wrap="square">
            <a:spAutoFit/>
          </a:bodyPr>
          <a:lstStyle/>
          <a:p>
            <a:pPr algn="just" rtl="1">
              <a:lnSpc>
                <a:spcPct val="150000"/>
              </a:lnSpc>
              <a:spcAft>
                <a:spcPts val="800"/>
              </a:spcAft>
            </a:pPr>
            <a:r>
              <a:rPr lang="ar-SA" sz="2400" b="1" dirty="0">
                <a:solidFill>
                  <a:srgbClr val="141412"/>
                </a:solidFill>
                <a:latin typeface="Source Sans Pro" panose="020B0503030403020204" pitchFamily="34" charset="0"/>
                <a:ea typeface="Calibri" panose="020F0502020204030204" pitchFamily="34" charset="0"/>
                <a:cs typeface="Arial" panose="020B0604020202020204" pitchFamily="34" charset="0"/>
              </a:rPr>
              <a:t>انتقال حق الانتفاع بالإجارة إلى الورثة</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b="1" dirty="0">
                <a:solidFill>
                  <a:srgbClr val="141412"/>
                </a:solidFill>
                <a:latin typeface="Source Sans Pro" panose="020B0503030403020204" pitchFamily="34" charset="0"/>
                <a:ea typeface="Calibri" panose="020F0502020204030204" pitchFamily="34" charset="0"/>
                <a:cs typeface="Arial" panose="020B0604020202020204" pitchFamily="34" charset="0"/>
              </a:rPr>
              <a:t>المأجور السكني</a:t>
            </a: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 ينتقل حق الانتفاع به إلى الورثة الذين كانوا يسكنون مع المستأجر المورث أثناء حياته حتى وفاته فقط، أما الذين لا يسكنون معه أثناء حياته حتى وفاته ليس لهم الحق في الانتفاع به.</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800"/>
              </a:spcAft>
              <a:buFont typeface="Arial" panose="020B0604020202020204" pitchFamily="34" charset="0"/>
              <a:buChar char="-"/>
            </a:pPr>
            <a:r>
              <a:rPr lang="ar-SA" sz="2400" b="1" dirty="0">
                <a:solidFill>
                  <a:srgbClr val="141412"/>
                </a:solidFill>
                <a:latin typeface="Source Sans Pro" panose="020B0503030403020204" pitchFamily="34" charset="0"/>
                <a:ea typeface="Calibri" panose="020F0502020204030204" pitchFamily="34" charset="0"/>
                <a:cs typeface="Arial" panose="020B0604020202020204" pitchFamily="34" charset="0"/>
              </a:rPr>
              <a:t>المأجور التجاري</a:t>
            </a:r>
            <a:r>
              <a:rPr lang="ar-SA" sz="2400" dirty="0">
                <a:solidFill>
                  <a:srgbClr val="141412"/>
                </a:solidFill>
                <a:latin typeface="Source Sans Pro" panose="020B0503030403020204" pitchFamily="34" charset="0"/>
                <a:ea typeface="Calibri" panose="020F0502020204030204" pitchFamily="34" charset="0"/>
                <a:cs typeface="Arial" panose="020B0604020202020204" pitchFamily="34" charset="0"/>
              </a:rPr>
              <a:t>: ينتقل حق الانتفاع به إلى جميع ورثة المستأجر المورث سواء كانوا يسكنون معه أثناء حياته حتى وفاته أم لا، أو كانوا يعملون معه أم لا.</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29916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A558C13E-BEF8-4E0B-BAEB-6B6FFE632C07}"/>
              </a:ext>
            </a:extLst>
          </p:cNvPr>
          <p:cNvSpPr/>
          <p:nvPr/>
        </p:nvSpPr>
        <p:spPr>
          <a:xfrm>
            <a:off x="4876800" y="3275112"/>
            <a:ext cx="2310204" cy="307777"/>
          </a:xfrm>
          <a:prstGeom prst="rect">
            <a:avLst/>
          </a:prstGeom>
        </p:spPr>
        <p:txBody>
          <a:bodyPr wrap="square">
            <a:spAutoFit/>
          </a:bodyPr>
          <a:lstStyle/>
          <a:p>
            <a:endParaRPr lang="en-US" dirty="0"/>
          </a:p>
        </p:txBody>
      </p:sp>
      <p:sp>
        <p:nvSpPr>
          <p:cNvPr id="3" name="Rectangle 2">
            <a:extLst>
              <a:ext uri="{FF2B5EF4-FFF2-40B4-BE49-F238E27FC236}">
                <a16:creationId xmlns:a16="http://schemas.microsoft.com/office/drawing/2014/main" id="{8C9B7075-51B6-45A2-9DC3-D8E5D4AD47B5}"/>
              </a:ext>
            </a:extLst>
          </p:cNvPr>
          <p:cNvSpPr/>
          <p:nvPr/>
        </p:nvSpPr>
        <p:spPr>
          <a:xfrm>
            <a:off x="2580640" y="796072"/>
            <a:ext cx="9113520" cy="5161991"/>
          </a:xfrm>
          <a:prstGeom prst="rect">
            <a:avLst/>
          </a:prstGeom>
        </p:spPr>
        <p:txBody>
          <a:bodyPr wrap="square">
            <a:spAutoFit/>
          </a:bodyPr>
          <a:lstStyle/>
          <a:p>
            <a:pPr algn="justLow" rtl="1">
              <a:lnSpc>
                <a:spcPct val="150000"/>
              </a:lnSpc>
              <a:spcAft>
                <a:spcPts val="800"/>
              </a:spcAft>
            </a:pPr>
            <a:r>
              <a:rPr lang="ar-JO" sz="2000" b="1" dirty="0">
                <a:latin typeface="Calibri" panose="020F0502020204030204" pitchFamily="34" charset="0"/>
                <a:ea typeface="Calibri" panose="020F0502020204030204" pitchFamily="34" charset="0"/>
                <a:cs typeface="Arial" panose="020B0604020202020204" pitchFamily="34" charset="0"/>
              </a:rPr>
              <a:t>      </a:t>
            </a:r>
            <a:r>
              <a:rPr lang="ar-JO" sz="2400" b="1" dirty="0"/>
              <a:t>حقوق الملكية الصناعية والتجارية وتشمل :</a:t>
            </a:r>
          </a:p>
          <a:p>
            <a:pPr marL="342900" indent="-342900" algn="justLow" rtl="1">
              <a:lnSpc>
                <a:spcPct val="150000"/>
              </a:lnSpc>
              <a:spcAft>
                <a:spcPts val="800"/>
              </a:spcAft>
              <a:buFont typeface="+mj-lt"/>
              <a:buAutoNum type="arabicPeriod"/>
            </a:pPr>
            <a:r>
              <a:rPr lang="ar-JO" sz="2000" dirty="0"/>
              <a:t>العلامات التجارية: رمز أو إشارة تتخذ شكلاً معينا يضعها مالكها على منتجاته التي يبيعها أو ينتجها بقصد تميزها عن غيرها من السلع المشابهة </a:t>
            </a:r>
          </a:p>
          <a:p>
            <a:pPr marL="342900" indent="-342900" algn="justLow" rtl="1">
              <a:lnSpc>
                <a:spcPct val="150000"/>
              </a:lnSpc>
              <a:spcAft>
                <a:spcPts val="800"/>
              </a:spcAft>
              <a:buFont typeface="+mj-lt"/>
              <a:buAutoNum type="arabicPeriod"/>
            </a:pPr>
            <a:r>
              <a:rPr lang="ar-JO" sz="2000" dirty="0"/>
              <a:t>الإسم والعنوان التجاري: قد يحمل الإسم الحقيقي لمالك المنشأة أو لقبه ، وقد يأتي بصورة لا تحمل الإسم الحقيقي له وإنما إسماً أو رمزاً أو رقماً ففي هذه الحالة يطلق عليه العنوان التجاري</a:t>
            </a:r>
            <a:endParaRPr lang="en-US" sz="2000" dirty="0"/>
          </a:p>
          <a:p>
            <a:pPr marL="342900" indent="-342900" algn="justLow" rtl="1">
              <a:lnSpc>
                <a:spcPct val="150000"/>
              </a:lnSpc>
              <a:spcAft>
                <a:spcPts val="800"/>
              </a:spcAft>
              <a:buFont typeface="+mj-lt"/>
              <a:buAutoNum type="arabicPeriod"/>
            </a:pPr>
            <a:r>
              <a:rPr lang="ar-JO" sz="2000" dirty="0"/>
              <a:t>براءات الإختراع : نتاجاً جديداً أو سلعة تجارية جديدة  أو استعمال أية وسيلة اكتشفت او عرفت أو استعملت بطريقة جديدة لأية غاية صناعية </a:t>
            </a:r>
            <a:endParaRPr lang="ar-JO" sz="20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mj-lt"/>
              <a:buAutoNum type="arabicPeriod"/>
            </a:pPr>
            <a:r>
              <a:rPr lang="ar-JO" sz="2000" dirty="0"/>
              <a:t>الرسوم والنماذج الصناعية </a:t>
            </a:r>
            <a:r>
              <a:rPr lang="ar-JO" sz="2000" b="1" dirty="0">
                <a:latin typeface="Calibri" panose="020F0502020204030204" pitchFamily="34" charset="0"/>
                <a:ea typeface="Calibri" panose="020F0502020204030204" pitchFamily="34" charset="0"/>
                <a:cs typeface="Arial" panose="020B0604020202020204" pitchFamily="34" charset="0"/>
              </a:rPr>
              <a:t>:</a:t>
            </a:r>
            <a:r>
              <a:rPr lang="ar-JO" sz="2000" dirty="0"/>
              <a:t> هي  المظهر الزخرفي أو الشكل الجمالي لسلعة ما. ومن الممكن أن يتألف الرسم أو النموذج الصناعي من عناصر  مجسمة مثل شكل السلعة أو سطحها أو من عناصر ثنائية الأبعاد مثل الرسوم أو الخطوط أو الألوان.</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38419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D53BFFE6-D7BB-4839-99D0-EFE4654C9DB5}"/>
              </a:ext>
            </a:extLst>
          </p:cNvPr>
          <p:cNvSpPr/>
          <p:nvPr/>
        </p:nvSpPr>
        <p:spPr>
          <a:xfrm>
            <a:off x="2814320" y="846267"/>
            <a:ext cx="8432800" cy="4202945"/>
          </a:xfrm>
          <a:prstGeom prst="rect">
            <a:avLst/>
          </a:prstGeom>
        </p:spPr>
        <p:txBody>
          <a:bodyPr wrap="square">
            <a:spAutoFit/>
          </a:bodyPr>
          <a:lstStyle/>
          <a:p>
            <a:pPr indent="-396875" algn="justLow" rtl="1">
              <a:lnSpc>
                <a:spcPct val="150000"/>
              </a:lnSpc>
              <a:spcAft>
                <a:spcPts val="800"/>
              </a:spcAft>
            </a:pPr>
            <a:r>
              <a:rPr lang="ar-JO" sz="2200" b="1" dirty="0">
                <a:latin typeface="Calibri" panose="020F0502020204030204" pitchFamily="34" charset="0"/>
                <a:ea typeface="Calibri" panose="020F0502020204030204" pitchFamily="34" charset="0"/>
                <a:cs typeface="Arial" panose="020B0604020202020204" pitchFamily="34" charset="0"/>
              </a:rPr>
              <a:t>الجهات المختصة في تسجيل الملكية الصناعية والتجارية </a:t>
            </a:r>
            <a:endParaRPr lang="en-US" sz="2200" dirty="0">
              <a:latin typeface="Calibri" panose="020F0502020204030204" pitchFamily="34" charset="0"/>
              <a:ea typeface="Calibri" panose="020F0502020204030204" pitchFamily="34" charset="0"/>
              <a:cs typeface="Arial" panose="020B0604020202020204" pitchFamily="34" charset="0"/>
            </a:endParaRPr>
          </a:p>
          <a:p>
            <a:pPr indent="-396875" algn="justLow" rtl="1">
              <a:lnSpc>
                <a:spcPct val="150000"/>
              </a:lnSpc>
              <a:spcAft>
                <a:spcPts val="800"/>
              </a:spcAft>
            </a:pPr>
            <a:r>
              <a:rPr lang="ar-JO" sz="2200" dirty="0">
                <a:latin typeface="Calibri" panose="020F0502020204030204" pitchFamily="34" charset="0"/>
                <a:ea typeface="Calibri" panose="020F0502020204030204" pitchFamily="34" charset="0"/>
                <a:cs typeface="Arial" panose="020B0604020202020204" pitchFamily="34" charset="0"/>
              </a:rPr>
              <a:t>        تختص وزارة الاقتصاد الوطني الفلسطيني في تسجيل حقوق الملكية الصناعة من علامات تجارية واسماء وعناوين تجارية وبراءات الاختراع والرسوم النماذج الصناعية فهي الجهة المختصة بتنظيم واعداد السجلات الخاصة بحقوق الملكية الصناعية وإصدار شهادات الملكية وحقوقها مع العلم أنه بالإمكان تسجيل هذه الحقوق بإسم الأفراد أو بإسم الهيئات المعنوية ( الشركات ) فيكون لكل صاحب حق ملكية صناعية التوجه للموظف المختص في وزارة الاقتصاد وتعبئة الطلبات وتقديم المستندات اللازمة للتسجيل وبعد أن يتم استيفاء الشروط القانونية يتم إصدار شهادة بملكية طالب التسجيل لحق الملكية الصناعية و/أو التجارية . </a:t>
            </a:r>
            <a:endParaRPr lang="en-US" sz="2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28616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3"/>
        <p:cNvGrpSpPr/>
        <p:nvPr/>
      </p:nvGrpSpPr>
      <p:grpSpPr>
        <a:xfrm>
          <a:off x="0" y="0"/>
          <a:ext cx="0" cy="0"/>
          <a:chOff x="0" y="0"/>
          <a:chExt cx="0" cy="0"/>
        </a:xfrm>
      </p:grpSpPr>
      <p:sp>
        <p:nvSpPr>
          <p:cNvPr id="3" name="Rectangle 2">
            <a:extLst>
              <a:ext uri="{FF2B5EF4-FFF2-40B4-BE49-F238E27FC236}">
                <a16:creationId xmlns:a16="http://schemas.microsoft.com/office/drawing/2014/main" id="{AC114A53-FAC5-481C-8673-08C56EFD0FDE}"/>
              </a:ext>
            </a:extLst>
          </p:cNvPr>
          <p:cNvSpPr/>
          <p:nvPr/>
        </p:nvSpPr>
        <p:spPr>
          <a:xfrm>
            <a:off x="3389971" y="975360"/>
            <a:ext cx="7999389" cy="5985421"/>
          </a:xfrm>
          <a:prstGeom prst="rect">
            <a:avLst/>
          </a:prstGeom>
        </p:spPr>
        <p:txBody>
          <a:bodyPr wrap="square">
            <a:spAutoFit/>
          </a:bodyPr>
          <a:lstStyle/>
          <a:p>
            <a:pPr algn="just" rtl="1">
              <a:lnSpc>
                <a:spcPct val="150000"/>
              </a:lnSpc>
              <a:spcAft>
                <a:spcPts val="800"/>
              </a:spcAft>
            </a:pPr>
            <a:r>
              <a:rPr lang="ar-SA" sz="2400" dirty="0">
                <a:latin typeface="Calibri" panose="020F0502020204030204" pitchFamily="34" charset="0"/>
                <a:ea typeface="Calibri" panose="020F0502020204030204" pitchFamily="34" charset="0"/>
                <a:cs typeface="Arial" panose="020B0604020202020204" pitchFamily="34" charset="0"/>
              </a:rPr>
              <a:t>وحتى يقع العقد صحيحا لا بد من توافر الاركان التالية</a:t>
            </a:r>
            <a:r>
              <a:rPr lang="ar-JO" sz="2400" dirty="0">
                <a:latin typeface="Calibri" panose="020F0502020204030204" pitchFamily="34" charset="0"/>
                <a:ea typeface="Calibri" panose="020F0502020204030204" pitchFamily="34" charset="0"/>
                <a:cs typeface="Arial" panose="020B0604020202020204" pitchFamily="34" charset="0"/>
              </a:rPr>
              <a:t> :</a:t>
            </a:r>
          </a:p>
          <a:p>
            <a:pPr algn="just" rtl="1">
              <a:lnSpc>
                <a:spcPct val="150000"/>
              </a:lnSpc>
              <a:spcAft>
                <a:spcPts val="800"/>
              </a:spcAft>
            </a:pPr>
            <a:r>
              <a:rPr lang="ar-JO" sz="2400" dirty="0">
                <a:ea typeface="Calibri" panose="020F0502020204030204" pitchFamily="34" charset="0"/>
                <a:cs typeface="Arial" panose="020B0604020202020204" pitchFamily="34" charset="0"/>
              </a:rPr>
              <a:t>1- </a:t>
            </a:r>
            <a:r>
              <a:rPr lang="ar-SA" sz="2400" dirty="0">
                <a:ea typeface="Calibri" panose="020F0502020204030204" pitchFamily="34" charset="0"/>
                <a:cs typeface="Arial" panose="020B0604020202020204" pitchFamily="34" charset="0"/>
              </a:rPr>
              <a:t>التراضي (صحة التراضي): هو: "تطابق إرادتي الإيجاب والقبول من أجل إحداث أثر قانوني، وهوالأساس الذي يقوم عليه العقد</a:t>
            </a:r>
            <a:r>
              <a:rPr lang="ar-JO" sz="2400" dirty="0">
                <a:ea typeface="Calibri" panose="020F0502020204030204" pitchFamily="34" charset="0"/>
                <a:cs typeface="Arial" panose="020B0604020202020204" pitchFamily="34" charset="0"/>
              </a:rPr>
              <a:t>.</a:t>
            </a:r>
          </a:p>
          <a:p>
            <a:pPr algn="just"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2- </a:t>
            </a:r>
            <a:r>
              <a:rPr lang="ar-SA" sz="2400" dirty="0">
                <a:ea typeface="Calibri" panose="020F0502020204030204" pitchFamily="34" charset="0"/>
                <a:cs typeface="Arial" panose="020B0604020202020204" pitchFamily="34" charset="0"/>
              </a:rPr>
              <a:t>المحل: ويُقصَد بمحلِّ العَقد الشيء المعقود عليه</a:t>
            </a:r>
            <a:r>
              <a:rPr lang="ar-JO" sz="2400" dirty="0">
                <a:ea typeface="Calibri" panose="020F0502020204030204" pitchFamily="34" charset="0"/>
                <a:cs typeface="Arial" panose="020B0604020202020204" pitchFamily="34" charset="0"/>
              </a:rPr>
              <a:t> مثل السيارة في عقد بيع سيارة ويجب أن يكون المحل ممكن وموجود او قابل للوجود وقابل للتعامل فيه ومعين او قابل للتعين وأن يكون مشروع.</a:t>
            </a:r>
          </a:p>
          <a:p>
            <a:pPr algn="just" rtl="1">
              <a:lnSpc>
                <a:spcPct val="150000"/>
              </a:lnSpc>
              <a:spcAft>
                <a:spcPts val="800"/>
              </a:spcAft>
            </a:pPr>
            <a:r>
              <a:rPr lang="ar-JO" sz="2400" dirty="0">
                <a:ea typeface="Calibri" panose="020F0502020204030204" pitchFamily="34" charset="0"/>
                <a:cs typeface="Arial" panose="020B0604020202020204" pitchFamily="34" charset="0"/>
              </a:rPr>
              <a:t>3- </a:t>
            </a:r>
            <a:r>
              <a:rPr lang="ar-SA" sz="2400" dirty="0">
                <a:ea typeface="Calibri" panose="020F0502020204030204" pitchFamily="34" charset="0"/>
                <a:cs typeface="Arial" panose="020B0604020202020204" pitchFamily="34" charset="0"/>
              </a:rPr>
              <a:t>السبب : أما سبب العقد فهو الباعث الدافع إلى التعاقد أي الغرض الذي حمل المتعاقد على إبرام التصرف القانوني، </a:t>
            </a:r>
            <a:r>
              <a:rPr lang="ar-JO" sz="2400" dirty="0">
                <a:ea typeface="Calibri" panose="020F0502020204030204" pitchFamily="34" charset="0"/>
                <a:cs typeface="Arial" panose="020B0604020202020204" pitchFamily="34" charset="0"/>
              </a:rPr>
              <a:t>ويجب أن يكون السبب مشروع وغير مخالف للنظام العام والآداب.</a:t>
            </a:r>
          </a:p>
          <a:p>
            <a:pPr algn="just" rtl="1">
              <a:lnSpc>
                <a:spcPct val="150000"/>
              </a:lnSpc>
              <a:spcAft>
                <a:spcPts val="800"/>
              </a:spcAft>
            </a:pP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B49C1413-E065-4FA9-8BDD-FE8BF1133540}"/>
              </a:ext>
            </a:extLst>
          </p:cNvPr>
          <p:cNvSpPr/>
          <p:nvPr/>
        </p:nvSpPr>
        <p:spPr>
          <a:xfrm>
            <a:off x="2621280" y="809208"/>
            <a:ext cx="8961120" cy="4813369"/>
          </a:xfrm>
          <a:prstGeom prst="rect">
            <a:avLst/>
          </a:prstGeom>
        </p:spPr>
        <p:txBody>
          <a:bodyPr wrap="square">
            <a:spAutoFit/>
          </a:bodyPr>
          <a:lstStyle/>
          <a:p>
            <a:pPr indent="-396875" algn="justLow" rtl="1">
              <a:lnSpc>
                <a:spcPct val="150000"/>
              </a:lnSpc>
              <a:spcAft>
                <a:spcPts val="800"/>
              </a:spcAft>
            </a:pPr>
            <a:r>
              <a:rPr lang="ar-JO" sz="2400" b="1" dirty="0">
                <a:latin typeface="Calibri" panose="020F0502020204030204" pitchFamily="34" charset="0"/>
                <a:ea typeface="Calibri" panose="020F0502020204030204" pitchFamily="34" charset="0"/>
                <a:cs typeface="Arial" panose="020B0604020202020204" pitchFamily="34" charset="0"/>
              </a:rPr>
              <a:t>الحماية القانونية لحقوق الملكية الصناعية والتجارية المسجلة</a:t>
            </a:r>
            <a:endParaRPr lang="en-US" sz="2400" dirty="0">
              <a:latin typeface="Calibri" panose="020F0502020204030204" pitchFamily="34" charset="0"/>
              <a:ea typeface="Calibri" panose="020F0502020204030204" pitchFamily="34" charset="0"/>
              <a:cs typeface="Arial" panose="020B0604020202020204" pitchFamily="34" charset="0"/>
            </a:endParaRPr>
          </a:p>
          <a:p>
            <a:pPr indent="-396875" algn="justLow" rtl="1">
              <a:lnSpc>
                <a:spcPct val="150000"/>
              </a:lnSpc>
              <a:spcAft>
                <a:spcPts val="800"/>
              </a:spcAft>
            </a:pPr>
            <a:r>
              <a:rPr lang="ar-JO" sz="2200" dirty="0">
                <a:latin typeface="Calibri" panose="020F0502020204030204" pitchFamily="34" charset="0"/>
                <a:ea typeface="Calibri" panose="020F0502020204030204" pitchFamily="34" charset="0"/>
                <a:cs typeface="Arial" panose="020B0604020202020204" pitchFamily="34" charset="0"/>
              </a:rPr>
              <a:t>        ما يميز العلامة التجارية المسجلة هو إمكانية حمايتها وحماية حقوق صاحبها فالتعدي على هذه الحقوق يرتب على المتعدي المسؤولية الجزائية والتي تمكن صاحب حق الملكية الصناعية او التجارية تقديم الشكاوى لدى النيابة العامة التي بدورها تقوم بإتخاذ الإجراءت القانونية بحق المعتدي من ضبط للبضائع و/او إغلاق المحل او توقيف المتعدي والإحالة للمحكمة المختصة وفقاً للإجراءات التي بينها القانون .</a:t>
            </a:r>
            <a:endParaRPr lang="en-US" sz="2200" dirty="0">
              <a:latin typeface="Calibri" panose="020F0502020204030204" pitchFamily="34" charset="0"/>
              <a:ea typeface="Calibri" panose="020F0502020204030204" pitchFamily="34" charset="0"/>
              <a:cs typeface="Arial" panose="020B0604020202020204" pitchFamily="34" charset="0"/>
            </a:endParaRPr>
          </a:p>
          <a:p>
            <a:pPr indent="53340" algn="justLow" rtl="1">
              <a:lnSpc>
                <a:spcPct val="150000"/>
              </a:lnSpc>
              <a:spcAft>
                <a:spcPts val="800"/>
              </a:spcAft>
            </a:pPr>
            <a:r>
              <a:rPr lang="ar-JO" sz="2200" dirty="0">
                <a:latin typeface="Calibri" panose="020F0502020204030204" pitchFamily="34" charset="0"/>
                <a:ea typeface="Calibri" panose="020F0502020204030204" pitchFamily="34" charset="0"/>
                <a:cs typeface="Arial" panose="020B0604020202020204" pitchFamily="34" charset="0"/>
              </a:rPr>
              <a:t>من ناحية أخرى فإن لصاحب الحق في  الاسم المسجل إتخاذ الإجراءات القانونية والإدعاء بالحق المدني والمطالبة بالتعويض عن أي أضرار لحقت به ، وطلب وقف ومنع إستعمال هذا الحق من الغير وأي أضرار أو حقوق مدنية قد تترتب له في ذمة المعتدي . </a:t>
            </a:r>
            <a:endParaRPr lang="en-US" sz="2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970782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pic>
        <p:nvPicPr>
          <p:cNvPr id="6" name="Picture 5">
            <a:extLst>
              <a:ext uri="{FF2B5EF4-FFF2-40B4-BE49-F238E27FC236}">
                <a16:creationId xmlns:a16="http://schemas.microsoft.com/office/drawing/2014/main" id="{E0FDBDFE-3572-44D5-BD21-CED4D428326B}"/>
              </a:ext>
            </a:extLst>
          </p:cNvPr>
          <p:cNvPicPr>
            <a:picLocks noChangeAspect="1"/>
          </p:cNvPicPr>
          <p:nvPr/>
        </p:nvPicPr>
        <p:blipFill>
          <a:blip r:embed="rId4"/>
          <a:stretch>
            <a:fillRect/>
          </a:stretch>
        </p:blipFill>
        <p:spPr>
          <a:xfrm>
            <a:off x="2971999" y="866205"/>
            <a:ext cx="7157521" cy="5125590"/>
          </a:xfrm>
          <a:prstGeom prst="rect">
            <a:avLst/>
          </a:prstGeom>
        </p:spPr>
      </p:pic>
    </p:spTree>
    <p:extLst>
      <p:ext uri="{BB962C8B-B14F-4D97-AF65-F5344CB8AC3E}">
        <p14:creationId xmlns:p14="http://schemas.microsoft.com/office/powerpoint/2010/main" val="3752753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279FEAE1-F4C1-40AE-B6A1-F135291C7497}"/>
              </a:ext>
            </a:extLst>
          </p:cNvPr>
          <p:cNvSpPr/>
          <p:nvPr/>
        </p:nvSpPr>
        <p:spPr>
          <a:xfrm>
            <a:off x="2763520" y="823278"/>
            <a:ext cx="9164319" cy="4194033"/>
          </a:xfrm>
          <a:prstGeom prst="rect">
            <a:avLst/>
          </a:prstGeom>
        </p:spPr>
        <p:txBody>
          <a:bodyPr wrap="square">
            <a:spAutoFit/>
          </a:bodyPr>
          <a:lstStyle/>
          <a:p>
            <a:pPr algn="ctr" rtl="1">
              <a:lnSpc>
                <a:spcPct val="150000"/>
              </a:lnSpc>
              <a:spcAft>
                <a:spcPts val="800"/>
              </a:spcAft>
            </a:pPr>
            <a:r>
              <a:rPr lang="ar-JO" sz="3200" b="1" u="sng" dirty="0">
                <a:latin typeface="Calibri" panose="020F0502020204030204" pitchFamily="34" charset="0"/>
                <a:ea typeface="Calibri" panose="020F0502020204030204" pitchFamily="34" charset="0"/>
                <a:cs typeface="Arial" panose="020B0604020202020204" pitchFamily="34" charset="0"/>
              </a:rPr>
              <a:t>قانون العمل الفلسطيني رقم 7 لسنة2000 </a:t>
            </a:r>
          </a:p>
          <a:p>
            <a:pPr marL="228600" algn="just" rtl="1">
              <a:lnSpc>
                <a:spcPct val="107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وتمثل أحكام قانون العمل النافذ والتشريعات الثانويه الصادره بالإستناد إليه الحد الأدنى للحقوق التي يستحقها كل عامل خاضع لتطبيقه والتي لا يجوز التنازل عنها.</a:t>
            </a:r>
          </a:p>
          <a:p>
            <a:pPr marL="228600" algn="just" rtl="1">
              <a:lnSpc>
                <a:spcPct val="107000"/>
              </a:lnSpc>
              <a:spcAft>
                <a:spcPts val="800"/>
              </a:spcAft>
            </a:pPr>
            <a:endParaRPr lang="en-US" sz="1800"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107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بمعنى أن أي حقوق يتم النص عليها بموجب تنظيم خاص لعلاقات العمل فإن ما يسري على العامل هو أحكام قانون العمل النافذ أو أحكام التنظيم الخاص (أيهما أفضل لمصلحة العامل)</a:t>
            </a:r>
            <a:endParaRPr lang="en-US" sz="1800" dirty="0">
              <a:latin typeface="Calibri" panose="020F0502020204030204" pitchFamily="34" charset="0"/>
              <a:ea typeface="Calibri" panose="020F0502020204030204" pitchFamily="34" charset="0"/>
              <a:cs typeface="Arial" panose="020B0604020202020204" pitchFamily="34" charset="0"/>
            </a:endParaRPr>
          </a:p>
          <a:p>
            <a:pPr marL="228600" algn="just" rtl="1">
              <a:lnSpc>
                <a:spcPct val="107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ويشكل ذلك خروجا عن قاعدة (العقد شريعة المتعاقدين) </a:t>
            </a: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endParaRPr lang="ar-JO" sz="2400" b="1" u="sng" dirty="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3" name="Rectangle 2">
            <a:extLst>
              <a:ext uri="{FF2B5EF4-FFF2-40B4-BE49-F238E27FC236}">
                <a16:creationId xmlns:a16="http://schemas.microsoft.com/office/drawing/2014/main" id="{C30A8CD6-CBF2-433C-9C53-1820EE3569A9}"/>
              </a:ext>
            </a:extLst>
          </p:cNvPr>
          <p:cNvSpPr/>
          <p:nvPr/>
        </p:nvSpPr>
        <p:spPr>
          <a:xfrm>
            <a:off x="3048000" y="1402080"/>
            <a:ext cx="7772400" cy="4959499"/>
          </a:xfrm>
          <a:prstGeom prst="rect">
            <a:avLst/>
          </a:prstGeom>
        </p:spPr>
        <p:txBody>
          <a:bodyPr wrap="square">
            <a:spAutoFit/>
          </a:bodyPr>
          <a:lstStyle/>
          <a:p>
            <a:pPr algn="ctr" rtl="1">
              <a:lnSpc>
                <a:spcPct val="150000"/>
              </a:lnSpc>
              <a:spcAft>
                <a:spcPts val="800"/>
              </a:spcAft>
            </a:pPr>
            <a:r>
              <a:rPr lang="ar-SA" sz="3200" u="sng" dirty="0">
                <a:latin typeface="Calibri" panose="020F0502020204030204" pitchFamily="34" charset="0"/>
                <a:ea typeface="Calibri" panose="020F0502020204030204" pitchFamily="34" charset="0"/>
                <a:cs typeface="Arial" panose="020B0604020202020204" pitchFamily="34" charset="0"/>
              </a:rPr>
              <a:t>عقد العمل</a:t>
            </a:r>
            <a:endParaRPr lang="ar-JO" sz="3200" u="sng" dirty="0">
              <a:latin typeface="Calibri" panose="020F0502020204030204" pitchFamily="34" charset="0"/>
              <a:ea typeface="Calibri" panose="020F0502020204030204" pitchFamily="34" charset="0"/>
              <a:cs typeface="Arial" panose="020B0604020202020204" pitchFamily="34" charset="0"/>
            </a:endParaRPr>
          </a:p>
          <a:p>
            <a:pPr marL="342900" indent="-342900" algn="just" rtl="1">
              <a:lnSpc>
                <a:spcPct val="150000"/>
              </a:lnSpc>
              <a:spcAft>
                <a:spcPts val="800"/>
              </a:spcAft>
              <a:buFontTx/>
              <a:buChar char="-"/>
            </a:pPr>
            <a:r>
              <a:rPr lang="ar-SA" sz="2400" dirty="0">
                <a:latin typeface="Calibri" panose="020F0502020204030204" pitchFamily="34" charset="0"/>
                <a:ea typeface="Calibri" panose="020F0502020204030204" pitchFamily="34" charset="0"/>
                <a:cs typeface="Arial" panose="020B0604020202020204" pitchFamily="34" charset="0"/>
              </a:rPr>
              <a:t>عرف عقد العمل الفردي بأنه: عقد العمل الفردي هو اتفاق كتابي أو شفهي صريح أو ضمني يبرم بين صاحب العمل والعامل لمدة محددة أو غير محددة أو لإنجاز عمل معين يلتزم بموجبه العامل بأداء عمل لمصلحة رب العمل وتحت إدارته وإشرافه، ويلتزم فيه صاحب العمل بدفع الأجر المتفق عليه للعامل.</a:t>
            </a:r>
            <a:endParaRPr lang="ar-JO"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JO" sz="2400" dirty="0">
                <a:latin typeface="Calibri" panose="020F0502020204030204" pitchFamily="34" charset="0"/>
                <a:ea typeface="Calibri" panose="020F0502020204030204" pitchFamily="34" charset="0"/>
                <a:cs typeface="Arial" panose="020B0604020202020204" pitchFamily="34" charset="0"/>
              </a:rPr>
              <a:t>- </a:t>
            </a:r>
            <a:r>
              <a:rPr lang="ar-SA" sz="2400" dirty="0">
                <a:ea typeface="Calibri" panose="020F0502020204030204" pitchFamily="34" charset="0"/>
                <a:cs typeface="Arial" panose="020B0604020202020204" pitchFamily="34" charset="0"/>
              </a:rPr>
              <a:t>ولا مانع أن يكون عقد العمل شفهيا ويثبت بالشهود أو حلف اليمين</a:t>
            </a:r>
            <a:r>
              <a:rPr lang="ar-JO" sz="2400" dirty="0">
                <a:ea typeface="Calibri" panose="020F0502020204030204" pitchFamily="34" charset="0"/>
                <a:cs typeface="Arial" panose="020B0604020202020204" pitchFamily="34" charset="0"/>
              </a:rPr>
              <a:t>.</a:t>
            </a:r>
            <a:endParaRPr lang="ar-JO"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57691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9E2FE02E-BB69-4CBA-BA88-053A7A385453}"/>
              </a:ext>
            </a:extLst>
          </p:cNvPr>
          <p:cNvSpPr/>
          <p:nvPr/>
        </p:nvSpPr>
        <p:spPr>
          <a:xfrm>
            <a:off x="3037840" y="1139449"/>
            <a:ext cx="8188960" cy="3643946"/>
          </a:xfrm>
          <a:prstGeom prst="rect">
            <a:avLst/>
          </a:prstGeom>
        </p:spPr>
        <p:txBody>
          <a:bodyPr wrap="square">
            <a:spAutoFit/>
          </a:bodyPr>
          <a:lstStyle/>
          <a:p>
            <a:pPr lvl="0" algn="ctr" rtl="1">
              <a:lnSpc>
                <a:spcPct val="150000"/>
              </a:lnSpc>
              <a:spcAft>
                <a:spcPts val="800"/>
              </a:spcAft>
            </a:pPr>
            <a:r>
              <a:rPr lang="ar-SA" sz="3200" u="sng" dirty="0">
                <a:latin typeface="Calibri" panose="020F0502020204030204" pitchFamily="34" charset="0"/>
                <a:ea typeface="Calibri" panose="020F0502020204030204" pitchFamily="34" charset="0"/>
                <a:cs typeface="Arial" panose="020B0604020202020204" pitchFamily="34" charset="0"/>
              </a:rPr>
              <a:t>مدة عقد العمل</a:t>
            </a:r>
            <a:endParaRPr lang="ar-JO" sz="3200" u="sng"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spcAft>
                <a:spcPts val="800"/>
              </a:spcAft>
            </a:pPr>
            <a:r>
              <a:rPr lang="ar-SA" dirty="0">
                <a:latin typeface="Calibri" panose="020F0502020204030204" pitchFamily="34" charset="0"/>
                <a:ea typeface="Calibri" panose="020F0502020204030204" pitchFamily="34" charset="0"/>
                <a:cs typeface="Arial" panose="020B0604020202020204" pitchFamily="34" charset="0"/>
              </a:rPr>
              <a:t> </a:t>
            </a:r>
            <a:r>
              <a:rPr lang="ar-SA" sz="2400" dirty="0">
                <a:latin typeface="Calibri" panose="020F0502020204030204" pitchFamily="34" charset="0"/>
                <a:ea typeface="Calibri" panose="020F0502020204030204" pitchFamily="34" charset="0"/>
                <a:cs typeface="Arial" panose="020B0604020202020204" pitchFamily="34" charset="0"/>
              </a:rPr>
              <a:t>لا يجوز أن تزيد المدة القصوى لعقد العمل محدد المدة لدى نفس صاحب العمل بما في ذلك حالات التجديد على </a:t>
            </a:r>
            <a:r>
              <a:rPr lang="ar-SA" sz="2400" b="1" dirty="0">
                <a:latin typeface="Calibri" panose="020F0502020204030204" pitchFamily="34" charset="0"/>
                <a:ea typeface="Calibri" panose="020F0502020204030204" pitchFamily="34" charset="0"/>
                <a:cs typeface="Arial" panose="020B0604020202020204" pitchFamily="34" charset="0"/>
              </a:rPr>
              <a:t>سنتين متتاليتين</a:t>
            </a:r>
            <a:r>
              <a:rPr lang="en-US" sz="2400" dirty="0">
                <a:latin typeface="Arial" panose="020B0604020202020204" pitchFamily="34" charset="0"/>
                <a:ea typeface="Calibri" panose="020F0502020204030204" pitchFamily="34" charset="0"/>
                <a:cs typeface="Arial" panose="020B0604020202020204" pitchFamily="34" charset="0"/>
              </a:rPr>
              <a:t>. </a:t>
            </a:r>
            <a:r>
              <a:rPr lang="ar-SA" sz="2400" dirty="0">
                <a:latin typeface="Arial" panose="020B0604020202020204" pitchFamily="34" charset="0"/>
                <a:ea typeface="Calibri" panose="020F0502020204030204" pitchFamily="34" charset="0"/>
                <a:cs typeface="Arial" panose="020B0604020202020204" pitchFamily="34" charset="0"/>
              </a:rPr>
              <a:t>إذا استمر طرفا عقد العمل محدد المدة في تنفيذه بعد انقضاء مدته اعتبر العقد غير محدد المدة، وإنهائه من قبل رب العمل يعتبر فصلا تعسفيا ما لم يقوم رب العمل على بيان أسبابه القانونية، وهي التي تكون مبنية على التقصير والإهمال المقصود والمتعتمد من العامل.</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30654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7"/>
        <p:cNvGrpSpPr/>
        <p:nvPr/>
      </p:nvGrpSpPr>
      <p:grpSpPr>
        <a:xfrm>
          <a:off x="0" y="0"/>
          <a:ext cx="0" cy="0"/>
          <a:chOff x="0" y="0"/>
          <a:chExt cx="0" cy="0"/>
        </a:xfrm>
      </p:grpSpPr>
      <p:sp>
        <p:nvSpPr>
          <p:cNvPr id="2" name="Rectangle 1">
            <a:extLst>
              <a:ext uri="{FF2B5EF4-FFF2-40B4-BE49-F238E27FC236}">
                <a16:creationId xmlns:a16="http://schemas.microsoft.com/office/drawing/2014/main" id="{ADD8F9D0-720B-4E82-B9C1-F0AB667DA7FA}"/>
              </a:ext>
            </a:extLst>
          </p:cNvPr>
          <p:cNvSpPr/>
          <p:nvPr/>
        </p:nvSpPr>
        <p:spPr>
          <a:xfrm>
            <a:off x="2987040" y="2257028"/>
            <a:ext cx="7569200" cy="2239844"/>
          </a:xfrm>
          <a:prstGeom prst="rect">
            <a:avLst/>
          </a:prstGeom>
        </p:spPr>
        <p:txBody>
          <a:bodyPr wrap="square">
            <a:spAutoFit/>
          </a:bodyPr>
          <a:lstStyle/>
          <a:p>
            <a:pPr algn="ctr">
              <a:lnSpc>
                <a:spcPct val="150000"/>
              </a:lnSpc>
            </a:pPr>
            <a:r>
              <a:rPr lang="ar-SA" sz="2400" dirty="0">
                <a:ea typeface="Calibri" panose="020F0502020204030204" pitchFamily="34" charset="0"/>
                <a:cs typeface="Arial" panose="020B0604020202020204" pitchFamily="34" charset="0"/>
              </a:rPr>
              <a:t>كافة الحقوق والامتيازات المقررة للعمال بعقد غير محدد المدة تكون للعمال بعقد محدد المدة سواء لساعات الدوام أو الإجازات أو امتيازات استخدام الوسائل كمبيت أو مركبات أو غيرها، لا يجوز التفريق بينهم إلا لأسباب متعلقة بالموضوعية</a:t>
            </a:r>
            <a:endParaRPr lang="en-US" sz="2400" dirty="0"/>
          </a:p>
        </p:txBody>
      </p:sp>
    </p:spTree>
    <p:extLst>
      <p:ext uri="{BB962C8B-B14F-4D97-AF65-F5344CB8AC3E}">
        <p14:creationId xmlns:p14="http://schemas.microsoft.com/office/powerpoint/2010/main" val="1427992047"/>
      </p:ext>
    </p:extLst>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1575</TotalTime>
  <Words>3863</Words>
  <Application>Microsoft Office PowerPoint</Application>
  <PresentationFormat>Widescreen</PresentationFormat>
  <Paragraphs>194</Paragraphs>
  <Slides>51</Slides>
  <Notes>51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51</vt:i4>
      </vt:variant>
    </vt:vector>
  </HeadingPairs>
  <TitlesOfParts>
    <vt:vector size="58" baseType="lpstr">
      <vt:lpstr>Arial</vt:lpstr>
      <vt:lpstr>Calibri</vt:lpstr>
      <vt:lpstr>Noto Sans Symbols</vt:lpstr>
      <vt:lpstr>Source Sans Pro</vt:lpstr>
      <vt:lpstr>Times New Roman</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Tala Abu Eid</dc:creator>
  <cp:lastModifiedBy>Tamer A. Qahouq</cp:lastModifiedBy>
  <cp:revision>49</cp:revision>
  <dcterms:created xsi:type="dcterms:W3CDTF">2022-02-09T16:34:09Z</dcterms:created>
  <dcterms:modified xsi:type="dcterms:W3CDTF">2022-03-27T08:28:04Z</dcterms:modified>
</cp:coreProperties>
</file>