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48" d="100"/>
          <a:sy n="48" d="100"/>
        </p:scale>
        <p:origin x="1292" y="4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CE6F9D-D733-4704-BAD7-4A571C1645E7}" type="datetimeFigureOut">
              <a:rPr lang="en-US" smtClean="0"/>
              <a:t>3/26/2022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E4564-C3D9-4848-AC31-0B42E7DE848A}" type="slidenum">
              <a:rPr lang="en-US" smtClean="0"/>
              <a:t>‹#›</a:t>
            </a:fld>
            <a:endParaRPr lang="en-US"/>
          </a:p>
        </p:txBody>
      </p:sp>
    </p:spTree>
    <p:extLst>
      <p:ext uri="{BB962C8B-B14F-4D97-AF65-F5344CB8AC3E}">
        <p14:creationId xmlns:p14="http://schemas.microsoft.com/office/powerpoint/2010/main" val="3678205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CE6F9D-D733-4704-BAD7-4A571C1645E7}" type="datetimeFigureOut">
              <a:rPr lang="en-US" smtClean="0"/>
              <a:t>3/26/2022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E4564-C3D9-4848-AC31-0B42E7DE848A}" type="slidenum">
              <a:rPr lang="en-US" smtClean="0"/>
              <a:t>‹#›</a:t>
            </a:fld>
            <a:endParaRPr lang="en-US"/>
          </a:p>
        </p:txBody>
      </p:sp>
    </p:spTree>
    <p:extLst>
      <p:ext uri="{BB962C8B-B14F-4D97-AF65-F5344CB8AC3E}">
        <p14:creationId xmlns:p14="http://schemas.microsoft.com/office/powerpoint/2010/main" val="3102317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CE6F9D-D733-4704-BAD7-4A571C1645E7}" type="datetimeFigureOut">
              <a:rPr lang="en-US" smtClean="0"/>
              <a:t>3/26/2022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E4564-C3D9-4848-AC31-0B42E7DE848A}" type="slidenum">
              <a:rPr lang="en-US" smtClean="0"/>
              <a:t>‹#›</a:t>
            </a:fld>
            <a:endParaRPr lang="en-US"/>
          </a:p>
        </p:txBody>
      </p:sp>
    </p:spTree>
    <p:extLst>
      <p:ext uri="{BB962C8B-B14F-4D97-AF65-F5344CB8AC3E}">
        <p14:creationId xmlns:p14="http://schemas.microsoft.com/office/powerpoint/2010/main" val="1861288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CE6F9D-D733-4704-BAD7-4A571C1645E7}" type="datetimeFigureOut">
              <a:rPr lang="en-US" smtClean="0"/>
              <a:t>3/26/2022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E4564-C3D9-4848-AC31-0B42E7DE848A}" type="slidenum">
              <a:rPr lang="en-US" smtClean="0"/>
              <a:t>‹#›</a:t>
            </a:fld>
            <a:endParaRPr lang="en-US"/>
          </a:p>
        </p:txBody>
      </p:sp>
    </p:spTree>
    <p:extLst>
      <p:ext uri="{BB962C8B-B14F-4D97-AF65-F5344CB8AC3E}">
        <p14:creationId xmlns:p14="http://schemas.microsoft.com/office/powerpoint/2010/main" val="743669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CE6F9D-D733-4704-BAD7-4A571C1645E7}" type="datetimeFigureOut">
              <a:rPr lang="en-US" smtClean="0"/>
              <a:t>3/26/2022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E4564-C3D9-4848-AC31-0B42E7DE848A}" type="slidenum">
              <a:rPr lang="en-US" smtClean="0"/>
              <a:t>‹#›</a:t>
            </a:fld>
            <a:endParaRPr lang="en-US"/>
          </a:p>
        </p:txBody>
      </p:sp>
    </p:spTree>
    <p:extLst>
      <p:ext uri="{BB962C8B-B14F-4D97-AF65-F5344CB8AC3E}">
        <p14:creationId xmlns:p14="http://schemas.microsoft.com/office/powerpoint/2010/main" val="1136663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CE6F9D-D733-4704-BAD7-4A571C1645E7}" type="datetimeFigureOut">
              <a:rPr lang="en-US" smtClean="0"/>
              <a:t>3/26/2022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E4564-C3D9-4848-AC31-0B42E7DE848A}" type="slidenum">
              <a:rPr lang="en-US" smtClean="0"/>
              <a:t>‹#›</a:t>
            </a:fld>
            <a:endParaRPr lang="en-US"/>
          </a:p>
        </p:txBody>
      </p:sp>
    </p:spTree>
    <p:extLst>
      <p:ext uri="{BB962C8B-B14F-4D97-AF65-F5344CB8AC3E}">
        <p14:creationId xmlns:p14="http://schemas.microsoft.com/office/powerpoint/2010/main" val="2267454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CE6F9D-D733-4704-BAD7-4A571C1645E7}" type="datetimeFigureOut">
              <a:rPr lang="en-US" smtClean="0"/>
              <a:t>3/26/2022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E4564-C3D9-4848-AC31-0B42E7DE848A}" type="slidenum">
              <a:rPr lang="en-US" smtClean="0"/>
              <a:t>‹#›</a:t>
            </a:fld>
            <a:endParaRPr lang="en-US"/>
          </a:p>
        </p:txBody>
      </p:sp>
    </p:spTree>
    <p:extLst>
      <p:ext uri="{BB962C8B-B14F-4D97-AF65-F5344CB8AC3E}">
        <p14:creationId xmlns:p14="http://schemas.microsoft.com/office/powerpoint/2010/main" val="1369320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CE6F9D-D733-4704-BAD7-4A571C1645E7}" type="datetimeFigureOut">
              <a:rPr lang="en-US" smtClean="0"/>
              <a:t>3/26/2022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E4564-C3D9-4848-AC31-0B42E7DE848A}" type="slidenum">
              <a:rPr lang="en-US" smtClean="0"/>
              <a:t>‹#›</a:t>
            </a:fld>
            <a:endParaRPr lang="en-US"/>
          </a:p>
        </p:txBody>
      </p:sp>
    </p:spTree>
    <p:extLst>
      <p:ext uri="{BB962C8B-B14F-4D97-AF65-F5344CB8AC3E}">
        <p14:creationId xmlns:p14="http://schemas.microsoft.com/office/powerpoint/2010/main" val="3610582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CE6F9D-D733-4704-BAD7-4A571C1645E7}" type="datetimeFigureOut">
              <a:rPr lang="en-US" smtClean="0"/>
              <a:t>3/26/2022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E4564-C3D9-4848-AC31-0B42E7DE848A}" type="slidenum">
              <a:rPr lang="en-US" smtClean="0"/>
              <a:t>‹#›</a:t>
            </a:fld>
            <a:endParaRPr lang="en-US"/>
          </a:p>
        </p:txBody>
      </p:sp>
    </p:spTree>
    <p:extLst>
      <p:ext uri="{BB962C8B-B14F-4D97-AF65-F5344CB8AC3E}">
        <p14:creationId xmlns:p14="http://schemas.microsoft.com/office/powerpoint/2010/main" val="879616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CE6F9D-D733-4704-BAD7-4A571C1645E7}" type="datetimeFigureOut">
              <a:rPr lang="en-US" smtClean="0"/>
              <a:t>3/26/2022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E4564-C3D9-4848-AC31-0B42E7DE848A}" type="slidenum">
              <a:rPr lang="en-US" smtClean="0"/>
              <a:t>‹#›</a:t>
            </a:fld>
            <a:endParaRPr lang="en-US"/>
          </a:p>
        </p:txBody>
      </p:sp>
    </p:spTree>
    <p:extLst>
      <p:ext uri="{BB962C8B-B14F-4D97-AF65-F5344CB8AC3E}">
        <p14:creationId xmlns:p14="http://schemas.microsoft.com/office/powerpoint/2010/main" val="1687609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CE6F9D-D733-4704-BAD7-4A571C1645E7}" type="datetimeFigureOut">
              <a:rPr lang="en-US" smtClean="0"/>
              <a:t>3/26/2022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E4564-C3D9-4848-AC31-0B42E7DE848A}" type="slidenum">
              <a:rPr lang="en-US" smtClean="0"/>
              <a:t>‹#›</a:t>
            </a:fld>
            <a:endParaRPr lang="en-US"/>
          </a:p>
        </p:txBody>
      </p:sp>
    </p:spTree>
    <p:extLst>
      <p:ext uri="{BB962C8B-B14F-4D97-AF65-F5344CB8AC3E}">
        <p14:creationId xmlns:p14="http://schemas.microsoft.com/office/powerpoint/2010/main" val="3415047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CE6F9D-D733-4704-BAD7-4A571C1645E7}" type="datetimeFigureOut">
              <a:rPr lang="en-US" smtClean="0"/>
              <a:t>3/26/2022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E4564-C3D9-4848-AC31-0B42E7DE848A}" type="slidenum">
              <a:rPr lang="en-US" smtClean="0"/>
              <a:t>‹#›</a:t>
            </a:fld>
            <a:endParaRPr lang="en-US"/>
          </a:p>
        </p:txBody>
      </p:sp>
    </p:spTree>
    <p:extLst>
      <p:ext uri="{BB962C8B-B14F-4D97-AF65-F5344CB8AC3E}">
        <p14:creationId xmlns:p14="http://schemas.microsoft.com/office/powerpoint/2010/main" val="1093526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www.addis.com/" TargetMode="External"/><Relationship Id="rId2" Type="http://schemas.openxmlformats.org/officeDocument/2006/relationships/hyperlink" Target="http://www.absolut.com/" TargetMode="External"/><Relationship Id="rId1" Type="http://schemas.openxmlformats.org/officeDocument/2006/relationships/slideLayout" Target="../slideLayouts/slideLayout2.xml"/><Relationship Id="rId6" Type="http://schemas.openxmlformats.org/officeDocument/2006/relationships/hyperlink" Target="http://www.amore.se/" TargetMode="External"/><Relationship Id="rId5" Type="http://schemas.openxmlformats.org/officeDocument/2006/relationships/hyperlink" Target="http://www.packagemuseum.com/" TargetMode="External"/><Relationship Id="rId4" Type="http://schemas.openxmlformats.org/officeDocument/2006/relationships/hyperlink" Target="http://www.carsonahlmandesign.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SA" dirty="0" smtClean="0"/>
              <a:t>أساسايات التعبئة والتغليف</a:t>
            </a:r>
            <a:endParaRPr lang="en-US" dirty="0"/>
          </a:p>
        </p:txBody>
      </p:sp>
      <p:sp>
        <p:nvSpPr>
          <p:cNvPr id="3" name="Subtitle 2"/>
          <p:cNvSpPr>
            <a:spLocks noGrp="1"/>
          </p:cNvSpPr>
          <p:nvPr>
            <p:ph type="subTitle" idx="1"/>
          </p:nvPr>
        </p:nvSpPr>
        <p:spPr/>
        <p:txBody>
          <a:bodyPr/>
          <a:lstStyle/>
          <a:p>
            <a:r>
              <a:rPr lang="ar-SA" dirty="0" smtClean="0"/>
              <a:t>إعداد: م. محمود برهم</a:t>
            </a:r>
            <a:endParaRPr lang="en-US" dirty="0"/>
          </a:p>
        </p:txBody>
      </p:sp>
    </p:spTree>
    <p:extLst>
      <p:ext uri="{BB962C8B-B14F-4D97-AF65-F5344CB8AC3E}">
        <p14:creationId xmlns:p14="http://schemas.microsoft.com/office/powerpoint/2010/main" val="3080143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موجز تصميم التعبئة والتغليف</a:t>
            </a:r>
            <a:endParaRPr lang="en-US" b="1" dirty="0"/>
          </a:p>
        </p:txBody>
      </p:sp>
      <p:sp>
        <p:nvSpPr>
          <p:cNvPr id="3" name="Content Placeholder 2"/>
          <p:cNvSpPr>
            <a:spLocks noGrp="1"/>
          </p:cNvSpPr>
          <p:nvPr>
            <p:ph idx="1"/>
          </p:nvPr>
        </p:nvSpPr>
        <p:spPr/>
        <p:txBody>
          <a:bodyPr/>
          <a:lstStyle/>
          <a:p>
            <a:pPr algn="r" rtl="1"/>
            <a:r>
              <a:rPr lang="ar-SA" dirty="0"/>
              <a:t>تصميم العبوة هو اتصال الشكل والهيكل والمواد واللون والصور والطباعة والمعلومات التنظيمية مع عناصر التصميم الإضافية لجعل المنتج مناسبًا للتسويق</a:t>
            </a:r>
            <a:r>
              <a:rPr lang="ar-SA" dirty="0" smtClean="0"/>
              <a:t>.</a:t>
            </a:r>
          </a:p>
          <a:p>
            <a:pPr algn="r" rtl="1"/>
            <a:r>
              <a:rPr lang="ar-SA" dirty="0" smtClean="0"/>
              <a:t> </a:t>
            </a:r>
            <a:r>
              <a:rPr lang="ar-SA" dirty="0"/>
              <a:t>يتمثل هدفها الأساسي في إنشاء وسيلة تعمل على احتواء منتج في السوق وحمايته ونقله وتوزيعه وتخزينه وتحديده وتمييزه. </a:t>
            </a:r>
            <a:endParaRPr lang="ar-SA" dirty="0" smtClean="0"/>
          </a:p>
          <a:p>
            <a:pPr algn="r" rtl="1"/>
            <a:r>
              <a:rPr lang="ar-SA" dirty="0" smtClean="0"/>
              <a:t>الهدف </a:t>
            </a:r>
            <a:r>
              <a:rPr lang="ar-SA" dirty="0"/>
              <a:t>من تصميم العبوات هو تلبية أهداف التسويق من خلال شكل مميز: توصيل شخصية المنتج الاستهلاكي أو وظيفته وتحقيق البيع.</a:t>
            </a:r>
            <a:endParaRPr lang="en-US" dirty="0"/>
          </a:p>
          <a:p>
            <a:pPr algn="r" rtl="1"/>
            <a:r>
              <a:rPr lang="ar-SA" dirty="0"/>
              <a:t>هناك عشرات الآلاف من المنتجات المختلفة التي تبطن أرفف السوبر ماركت العادي. </a:t>
            </a:r>
            <a:endParaRPr lang="en-US" dirty="0"/>
          </a:p>
        </p:txBody>
      </p:sp>
    </p:spTree>
    <p:extLst>
      <p:ext uri="{BB962C8B-B14F-4D97-AF65-F5344CB8AC3E}">
        <p14:creationId xmlns:p14="http://schemas.microsoft.com/office/powerpoint/2010/main" val="2262283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خصائص تصاميم التعبئة والتغليف</a:t>
            </a:r>
            <a:endParaRPr lang="en-US" b="1" dirty="0"/>
          </a:p>
        </p:txBody>
      </p:sp>
      <p:sp>
        <p:nvSpPr>
          <p:cNvPr id="3" name="Content Placeholder 2"/>
          <p:cNvSpPr>
            <a:spLocks noGrp="1"/>
          </p:cNvSpPr>
          <p:nvPr>
            <p:ph idx="1"/>
          </p:nvPr>
        </p:nvSpPr>
        <p:spPr/>
        <p:txBody>
          <a:bodyPr>
            <a:normAutofit fontScale="92500" lnSpcReduction="20000"/>
          </a:bodyPr>
          <a:lstStyle/>
          <a:p>
            <a:pPr algn="r" rtl="1"/>
            <a:r>
              <a:rPr lang="ar-SA" b="1" dirty="0"/>
              <a:t>التوازن</a:t>
            </a:r>
            <a:r>
              <a:rPr lang="ar-SA" dirty="0"/>
              <a:t>: التوازن هو تقارب عناصر التصميم لإنشاء وحدة متكاملة. يمكن أن يتأثر التوازن البصري بكل من التناظر وعدم التناسق.</a:t>
            </a:r>
            <a:endParaRPr lang="en-US" dirty="0"/>
          </a:p>
          <a:p>
            <a:pPr algn="r" rtl="1"/>
            <a:r>
              <a:rPr lang="ar-SA" b="1" dirty="0"/>
              <a:t>التباين:</a:t>
            </a:r>
            <a:r>
              <a:rPr lang="ar-SA" dirty="0"/>
              <a:t> يظهر التباين عند وضع العناصر بطريقة تؤكد على اختلافاتها. يمكن أن يؤدي استخدام الأوزان والأحجام والمقاييس والألوان والقيم والمساحة الموجبة والسالبة إلى خلق تباين. </a:t>
            </a:r>
            <a:endParaRPr lang="en-US" dirty="0"/>
          </a:p>
          <a:p>
            <a:pPr algn="r" rtl="1"/>
            <a:r>
              <a:rPr lang="ar-SA" b="1" dirty="0"/>
              <a:t>التوتر:</a:t>
            </a:r>
            <a:r>
              <a:rPr lang="ar-SA" dirty="0"/>
              <a:t> التوتر هو توازن العناصر المتعارضة. يمكن أن تحفز الاهتمام البصري من خلال التركيز على عنصر واحد أكثر من التركيز على العناصر الأخرى</a:t>
            </a:r>
            <a:r>
              <a:rPr lang="ar-SA" dirty="0" smtClean="0"/>
              <a:t>.</a:t>
            </a:r>
          </a:p>
          <a:p>
            <a:pPr algn="r" rtl="1"/>
            <a:r>
              <a:rPr lang="ar-SA" b="1" dirty="0"/>
              <a:t>الفضاء الإيجابي والسلبي:</a:t>
            </a:r>
            <a:r>
              <a:rPr lang="ar-SA" dirty="0"/>
              <a:t> يشير أيضًا الموجب والسالب إلى العلاقة المعارضة لعناصر تصميم معينة في التكوين. يشكل الكائن أو العنصر الإيجابي، والمساحة أو البيئة التي يوجد فيها العنصرهو السلبي.</a:t>
            </a:r>
            <a:endParaRPr lang="en-US" dirty="0"/>
          </a:p>
          <a:p>
            <a:pPr algn="r" rtl="1"/>
            <a:r>
              <a:rPr lang="ar-SA" b="1" dirty="0"/>
              <a:t>الفضاء الإيجابي والسلبي:</a:t>
            </a:r>
            <a:r>
              <a:rPr lang="ar-SA" dirty="0"/>
              <a:t> يشير أيضًا الموجب والسالب إلى العلاقة المعارضة لعناصر تصميم معينة في التكوين. يشكل الكائن أو العنصر الإيجابي، والمساحة أو البيئة التي يوجد فيها العنصرهو السلبي.</a:t>
            </a:r>
            <a:endParaRPr lang="en-US" dirty="0"/>
          </a:p>
          <a:p>
            <a:pPr algn="r" rtl="1"/>
            <a:endParaRPr lang="en-US" dirty="0"/>
          </a:p>
        </p:txBody>
      </p:sp>
    </p:spTree>
    <p:extLst>
      <p:ext uri="{BB962C8B-B14F-4D97-AF65-F5344CB8AC3E}">
        <p14:creationId xmlns:p14="http://schemas.microsoft.com/office/powerpoint/2010/main" val="3000912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خصائص تصاميم التعبئة والتغليف</a:t>
            </a:r>
            <a:endParaRPr lang="en-US" b="1" dirty="0"/>
          </a:p>
        </p:txBody>
      </p:sp>
      <p:sp>
        <p:nvSpPr>
          <p:cNvPr id="3" name="Content Placeholder 2"/>
          <p:cNvSpPr>
            <a:spLocks noGrp="1"/>
          </p:cNvSpPr>
          <p:nvPr>
            <p:ph idx="1"/>
          </p:nvPr>
        </p:nvSpPr>
        <p:spPr/>
        <p:txBody>
          <a:bodyPr>
            <a:normAutofit fontScale="92500" lnSpcReduction="20000"/>
          </a:bodyPr>
          <a:lstStyle/>
          <a:p>
            <a:pPr algn="r" rtl="1"/>
            <a:r>
              <a:rPr lang="ar-SA" b="1" dirty="0"/>
              <a:t>القيمة:</a:t>
            </a:r>
            <a:r>
              <a:rPr lang="ar-SA" dirty="0"/>
              <a:t> هي تفتيح اللون أو تغميقه. يمكن أن يؤدي استخدام القيم المتناقضة إلى توجيه انتباه المشاهد بمهارة إلى جزء معين من التخطيط.</a:t>
            </a:r>
            <a:endParaRPr lang="en-US" dirty="0"/>
          </a:p>
          <a:p>
            <a:pPr algn="r" rtl="1"/>
            <a:r>
              <a:rPr lang="ar-SA" b="1" dirty="0"/>
              <a:t>الوزن:</a:t>
            </a:r>
            <a:r>
              <a:rPr lang="ar-SA" dirty="0"/>
              <a:t> يشير " الوزن" إلى حجم العنصر المرئي وشكله ولونه بالنسبة إلى العناصر الأخرى.</a:t>
            </a:r>
            <a:endParaRPr lang="en-US" dirty="0"/>
          </a:p>
          <a:p>
            <a:pPr algn="r" rtl="1"/>
            <a:r>
              <a:rPr lang="ar-SA" b="1" dirty="0"/>
              <a:t>الموضع:</a:t>
            </a:r>
            <a:r>
              <a:rPr lang="ar-SA" dirty="0"/>
              <a:t> هو وضع العناصر بالنسبة لبعضها البعض،  يُنشئ الموضع نقطة محورية توجه بدورها عين المشاهد.</a:t>
            </a:r>
            <a:endParaRPr lang="en-US" dirty="0"/>
          </a:p>
          <a:p>
            <a:pPr algn="r" rtl="1"/>
            <a:r>
              <a:rPr lang="ar-SA" b="1" dirty="0"/>
              <a:t>المحاذاة:</a:t>
            </a:r>
            <a:r>
              <a:rPr lang="ar-SA" dirty="0"/>
              <a:t> هي ترتيب العناصر المرئية في مجموعات منطقية تجعل من السهل النظر إلى التخطيط ودعم تدفق المعلومات.</a:t>
            </a:r>
            <a:endParaRPr lang="en-US" dirty="0"/>
          </a:p>
          <a:p>
            <a:pPr algn="r" rtl="1"/>
            <a:r>
              <a:rPr lang="ar-SA" b="1" dirty="0"/>
              <a:t>النسيج:</a:t>
            </a:r>
            <a:r>
              <a:rPr lang="ar-SA" dirty="0"/>
              <a:t>  يمكن للتكوين ثنائي الأبعاد توصيل النسيج من خلال استخدام أنماط الرسوم، أو التوضيح والتصوير الفوتوغرافي المستخدم في الخلفية، كما يمكن أن يعطي الملمس عمق التركيب أو يحاكي الصفات المادية مثل ناعم أو خشن أو محبب.</a:t>
            </a:r>
            <a:endParaRPr lang="en-US" dirty="0"/>
          </a:p>
          <a:p>
            <a:pPr algn="r" rtl="1"/>
            <a:r>
              <a:rPr lang="ar-SA" b="1" dirty="0"/>
              <a:t>التسلسل الهرمي:</a:t>
            </a:r>
            <a:r>
              <a:rPr lang="ar-SA" dirty="0"/>
              <a:t> يتم إنشاء التسلسل الهرمي عن طريق تنظيم العناصر المرئية حسب ترتيب الأهمية، يمكن للحجم والوزن والقيمة والموضع والمحاذاة والمقياس أن تنقل الهيمنة النسبية للعناصر </a:t>
            </a:r>
            <a:r>
              <a:rPr lang="ar-SA" dirty="0" smtClean="0"/>
              <a:t>المختلفة.</a:t>
            </a:r>
            <a:endParaRPr lang="en-US" dirty="0"/>
          </a:p>
        </p:txBody>
      </p:sp>
    </p:spTree>
    <p:extLst>
      <p:ext uri="{BB962C8B-B14F-4D97-AF65-F5344CB8AC3E}">
        <p14:creationId xmlns:p14="http://schemas.microsoft.com/office/powerpoint/2010/main" val="3323159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343" y="2876097"/>
            <a:ext cx="10515600" cy="1325563"/>
          </a:xfrm>
        </p:spPr>
        <p:txBody>
          <a:bodyPr/>
          <a:lstStyle/>
          <a:p>
            <a:pPr algn="ctr"/>
            <a:r>
              <a:rPr lang="en-US" b="1" dirty="0"/>
              <a:t> </a:t>
            </a:r>
            <a:r>
              <a:rPr lang="ar-SA" b="1" dirty="0" smtClean="0"/>
              <a:t>2. معايير </a:t>
            </a:r>
            <a:r>
              <a:rPr lang="ar-SA" b="1" dirty="0"/>
              <a:t>تصميم العبوة</a:t>
            </a:r>
            <a:endParaRPr lang="en-US" dirty="0"/>
          </a:p>
        </p:txBody>
      </p:sp>
    </p:spTree>
    <p:extLst>
      <p:ext uri="{BB962C8B-B14F-4D97-AF65-F5344CB8AC3E}">
        <p14:creationId xmlns:p14="http://schemas.microsoft.com/office/powerpoint/2010/main" val="70132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a:t>عناصر التصميم العامة وخيارات التزيين</a:t>
            </a:r>
            <a:r>
              <a:rPr lang="en-US" b="1" dirty="0"/>
              <a:t/>
            </a:r>
            <a:br>
              <a:rPr lang="en-US" b="1" dirty="0"/>
            </a:br>
            <a:endParaRPr lang="en-US" dirty="0"/>
          </a:p>
        </p:txBody>
      </p:sp>
      <p:sp>
        <p:nvSpPr>
          <p:cNvPr id="3" name="Content Placeholder 2"/>
          <p:cNvSpPr>
            <a:spLocks noGrp="1"/>
          </p:cNvSpPr>
          <p:nvPr>
            <p:ph idx="1"/>
          </p:nvPr>
        </p:nvSpPr>
        <p:spPr/>
        <p:txBody>
          <a:bodyPr>
            <a:normAutofit lnSpcReduction="10000"/>
          </a:bodyPr>
          <a:lstStyle/>
          <a:p>
            <a:pPr marL="0" indent="0" algn="r" rtl="1">
              <a:buNone/>
            </a:pPr>
            <a:r>
              <a:rPr lang="ar-SA" dirty="0"/>
              <a:t>للتصميم المبتكرالعديد من العناصر أبرزها:</a:t>
            </a:r>
            <a:endParaRPr lang="en-US" dirty="0"/>
          </a:p>
          <a:p>
            <a:pPr lvl="0" algn="r" rtl="1"/>
            <a:r>
              <a:rPr lang="ar-SA" dirty="0"/>
              <a:t>اعرف زبونك</a:t>
            </a:r>
            <a:endParaRPr lang="en-US" dirty="0"/>
          </a:p>
          <a:p>
            <a:pPr lvl="0" algn="r" rtl="1"/>
            <a:r>
              <a:rPr lang="ar-SA" dirty="0"/>
              <a:t>الشكل يتبع الوظيفة</a:t>
            </a:r>
            <a:endParaRPr lang="en-US" dirty="0"/>
          </a:p>
          <a:p>
            <a:pPr lvl="0" algn="r" rtl="1"/>
            <a:r>
              <a:rPr lang="ar-SA" dirty="0"/>
              <a:t>البساطة</a:t>
            </a:r>
            <a:endParaRPr lang="en-US" dirty="0"/>
          </a:p>
          <a:p>
            <a:pPr lvl="0" algn="r" rtl="1"/>
            <a:r>
              <a:rPr lang="ar-SA" dirty="0"/>
              <a:t>فكر في العلامة التجارية</a:t>
            </a:r>
            <a:endParaRPr lang="en-US" dirty="0"/>
          </a:p>
          <a:p>
            <a:pPr lvl="0" algn="r" rtl="1"/>
            <a:r>
              <a:rPr lang="ar-SA" dirty="0"/>
              <a:t>اختبار ، اختبار ، اختبار</a:t>
            </a:r>
            <a:endParaRPr lang="en-US" dirty="0"/>
          </a:p>
          <a:p>
            <a:pPr lvl="0" algn="r" rtl="1"/>
            <a:r>
              <a:rPr lang="ar-SA" dirty="0"/>
              <a:t>ألق نظرة خاطفة على منافسيك</a:t>
            </a:r>
            <a:endParaRPr lang="en-US" dirty="0"/>
          </a:p>
          <a:p>
            <a:pPr lvl="0" algn="r" rtl="1"/>
            <a:r>
              <a:rPr lang="ar-SA" dirty="0"/>
              <a:t>البقاء في الخط</a:t>
            </a:r>
            <a:endParaRPr lang="en-US" dirty="0"/>
          </a:p>
          <a:p>
            <a:pPr lvl="0" algn="r" rtl="1"/>
            <a:r>
              <a:rPr lang="ar-SA" dirty="0"/>
              <a:t>الطباعة الأولية</a:t>
            </a:r>
            <a:endParaRPr lang="en-US" dirty="0"/>
          </a:p>
          <a:p>
            <a:pPr algn="r"/>
            <a:endParaRPr lang="en-US" dirty="0"/>
          </a:p>
        </p:txBody>
      </p:sp>
    </p:spTree>
    <p:extLst>
      <p:ext uri="{BB962C8B-B14F-4D97-AF65-F5344CB8AC3E}">
        <p14:creationId xmlns:p14="http://schemas.microsoft.com/office/powerpoint/2010/main" val="4022618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تصاميم عبوات خاصة</a:t>
            </a:r>
            <a:endParaRPr lang="en-US" b="1" dirty="0"/>
          </a:p>
        </p:txBody>
      </p:sp>
      <p:sp>
        <p:nvSpPr>
          <p:cNvPr id="3" name="Content Placeholder 2"/>
          <p:cNvSpPr>
            <a:spLocks noGrp="1"/>
          </p:cNvSpPr>
          <p:nvPr>
            <p:ph idx="1"/>
          </p:nvPr>
        </p:nvSpPr>
        <p:spPr/>
        <p:txBody>
          <a:bodyPr/>
          <a:lstStyle/>
          <a:p>
            <a:pPr algn="r" rtl="1"/>
            <a:r>
              <a:rPr lang="ar-SA" b="1" dirty="0"/>
              <a:t>مصادر الإلهام</a:t>
            </a:r>
            <a:endParaRPr lang="en-US" dirty="0"/>
          </a:p>
          <a:p>
            <a:pPr marL="0" indent="0" algn="r" rtl="1">
              <a:buNone/>
            </a:pPr>
            <a:r>
              <a:rPr lang="ar-SA" dirty="0"/>
              <a:t>يؤجل العديد من المصممين عديمي الخبرة بدء أعمال التصميم عن طريق إطالة أمد مرحلة البحث، وجمع المزيد والمزيد من المواد. الآن، في مواجهة ورقة فارغة وشاشة فارغة، قد يكون من الصعب البدء. في الممارسة التجارية، غالبًا ما يعمل المصممون في </a:t>
            </a:r>
            <a:r>
              <a:rPr lang="ar-SA" dirty="0" smtClean="0"/>
              <a:t>فرق، </a:t>
            </a:r>
            <a:r>
              <a:rPr lang="ar-SA" dirty="0"/>
              <a:t>هذا له فائدة الجمع بين المهارات المختلفة للأفراد ولكنه أيضًا ذو قيمة حيث يمكن أن تظهر الأفكار أثناء المناقشة والنقاش داخل المجموعة. من المفيد أيضًا إنشاء بيئة محفزة حول المشروع من خلال إحضار عينات من المنتج والمنتجات المنافسة ولوحات المزاج وغيرها من المواد التي تتعلق بالمنتج أو العلامة التجارية.</a:t>
            </a:r>
            <a:endParaRPr lang="en-US" dirty="0"/>
          </a:p>
        </p:txBody>
      </p:sp>
    </p:spTree>
    <p:extLst>
      <p:ext uri="{BB962C8B-B14F-4D97-AF65-F5344CB8AC3E}">
        <p14:creationId xmlns:p14="http://schemas.microsoft.com/office/powerpoint/2010/main" val="54871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تصاميم عبوات خاصة</a:t>
            </a:r>
            <a:endParaRPr lang="en-US" b="1" dirty="0"/>
          </a:p>
        </p:txBody>
      </p:sp>
      <p:sp>
        <p:nvSpPr>
          <p:cNvPr id="3" name="Content Placeholder 2"/>
          <p:cNvSpPr>
            <a:spLocks noGrp="1"/>
          </p:cNvSpPr>
          <p:nvPr>
            <p:ph idx="1"/>
          </p:nvPr>
        </p:nvSpPr>
        <p:spPr/>
        <p:txBody>
          <a:bodyPr/>
          <a:lstStyle/>
          <a:p>
            <a:pPr algn="r" rtl="1"/>
            <a:r>
              <a:rPr lang="ar-SA" b="1" dirty="0"/>
              <a:t>توليد المفاهيم</a:t>
            </a:r>
            <a:endParaRPr lang="en-US" dirty="0"/>
          </a:p>
          <a:p>
            <a:pPr marL="0" indent="0" algn="r" rtl="1">
              <a:buNone/>
            </a:pPr>
            <a:r>
              <a:rPr lang="ar-SA" dirty="0"/>
              <a:t>ستختلف عملية إنشاء التصميمات المفاهيمية اعتمادًا على طبيعة المشروع ولكن حيث يكون التصميم الهيكلي والتصميم الجرافيكي مطلوبًا يأتي السؤال، من أين نبدأ؟ نوضح في هذا القسم أنه بينما لا يمكن النظر إلى العنصرين بشكل منفصل تمامًا، فإن التقدم المعتاد للأحداث ينظر إلى التصميم الهيكلي أولاً. </a:t>
            </a:r>
            <a:endParaRPr lang="en-US" dirty="0"/>
          </a:p>
        </p:txBody>
      </p:sp>
    </p:spTree>
    <p:extLst>
      <p:ext uri="{BB962C8B-B14F-4D97-AF65-F5344CB8AC3E}">
        <p14:creationId xmlns:p14="http://schemas.microsoft.com/office/powerpoint/2010/main" val="1111397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تصاميم عبوات خاصة</a:t>
            </a:r>
            <a:endParaRPr lang="en-US" dirty="0"/>
          </a:p>
        </p:txBody>
      </p:sp>
      <p:sp>
        <p:nvSpPr>
          <p:cNvPr id="3" name="Content Placeholder 2"/>
          <p:cNvSpPr>
            <a:spLocks noGrp="1"/>
          </p:cNvSpPr>
          <p:nvPr>
            <p:ph idx="1"/>
          </p:nvPr>
        </p:nvSpPr>
        <p:spPr/>
        <p:txBody>
          <a:bodyPr/>
          <a:lstStyle/>
          <a:p>
            <a:pPr algn="r" rtl="1"/>
            <a:r>
              <a:rPr lang="ar-SA" b="1" dirty="0"/>
              <a:t>التصميم الإنشائي</a:t>
            </a:r>
            <a:endParaRPr lang="en-US" dirty="0"/>
          </a:p>
          <a:p>
            <a:pPr marL="0" indent="0" algn="r" rtl="1">
              <a:buNone/>
            </a:pPr>
            <a:r>
              <a:rPr lang="ar-SA" dirty="0"/>
              <a:t>يتعلق تصميم العبوات الإنشائية بالعمل مع الشكل والمواد، تفرض أي فئة من المواد قيودًا على التصميم من خلال طبيعة المادة وقدرتها على التحول إلى عبوات. لذلك، سيكون من المعتاد البدء في دراسة من خلال النظر في خيارات التعبئة على نطاق واس ، من حيث أنواع التعبئة والتغليف.</a:t>
            </a:r>
            <a:endParaRPr lang="en-US" dirty="0"/>
          </a:p>
        </p:txBody>
      </p:sp>
    </p:spTree>
    <p:extLst>
      <p:ext uri="{BB962C8B-B14F-4D97-AF65-F5344CB8AC3E}">
        <p14:creationId xmlns:p14="http://schemas.microsoft.com/office/powerpoint/2010/main" val="2012395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تصاميم عبوات خاصة</a:t>
            </a:r>
            <a:endParaRPr lang="en-US" dirty="0"/>
          </a:p>
        </p:txBody>
      </p:sp>
      <p:sp>
        <p:nvSpPr>
          <p:cNvPr id="3" name="Content Placeholder 2"/>
          <p:cNvSpPr>
            <a:spLocks noGrp="1"/>
          </p:cNvSpPr>
          <p:nvPr>
            <p:ph idx="1"/>
          </p:nvPr>
        </p:nvSpPr>
        <p:spPr/>
        <p:txBody>
          <a:bodyPr/>
          <a:lstStyle/>
          <a:p>
            <a:pPr algn="r" rtl="1"/>
            <a:r>
              <a:rPr lang="ar-SA" b="1" dirty="0"/>
              <a:t>التصميم الجرافيكي</a:t>
            </a:r>
            <a:endParaRPr lang="en-US" dirty="0"/>
          </a:p>
          <a:p>
            <a:pPr marL="0" indent="0" algn="r" rtl="1">
              <a:buNone/>
            </a:pPr>
            <a:r>
              <a:rPr lang="ar-SA" dirty="0"/>
              <a:t>قد يتم عمل التصميم الجرافيكي المفاهيمي بالتوازي مع التصميم الهيكلي أو يتبعه ،و في الغالب قليلاً من كليهما. حتى يتم إنشاء التصميم الهيكلي وتحديد المواد، يمكن أن يظل التصميم الجرافيكي مفاهيميًا فقط. ومع ذلك، يمكنه اقتراح اتجاهات من مرحلة مبكرة،  وقد يستكشف التصوير الفوتوغرافي مقابل التوضيح والعلامات التجارية والعلامات التجارية الفرعية واللون في استخدام الصور أو التحقق من الطباعة أو مراعاة متطلبات الشركة.</a:t>
            </a:r>
            <a:endParaRPr lang="en-US" dirty="0"/>
          </a:p>
        </p:txBody>
      </p:sp>
    </p:spTree>
    <p:extLst>
      <p:ext uri="{BB962C8B-B14F-4D97-AF65-F5344CB8AC3E}">
        <p14:creationId xmlns:p14="http://schemas.microsoft.com/office/powerpoint/2010/main" val="3338354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تصاميم عبوات خاصة</a:t>
            </a:r>
            <a:endParaRPr lang="en-US" dirty="0"/>
          </a:p>
        </p:txBody>
      </p:sp>
      <p:sp>
        <p:nvSpPr>
          <p:cNvPr id="3" name="Content Placeholder 2"/>
          <p:cNvSpPr>
            <a:spLocks noGrp="1"/>
          </p:cNvSpPr>
          <p:nvPr>
            <p:ph idx="1"/>
          </p:nvPr>
        </p:nvSpPr>
        <p:spPr/>
        <p:txBody>
          <a:bodyPr/>
          <a:lstStyle/>
          <a:p>
            <a:pPr algn="r" rtl="1"/>
            <a:r>
              <a:rPr lang="ar-SA" b="1" dirty="0"/>
              <a:t>تطوير التصميم</a:t>
            </a:r>
            <a:endParaRPr lang="en-US" dirty="0"/>
          </a:p>
          <a:p>
            <a:pPr marL="0" indent="0" algn="r" rtl="1">
              <a:buNone/>
            </a:pPr>
            <a:r>
              <a:rPr lang="ar-SA" dirty="0"/>
              <a:t>في العديد من دراسات تصميم العبوات، قد تمتد عملية التطوير لعدة أشهر. على الجانب التسويقي، قد يكون هناك  على سبيل المثالاختبار المستهلك ليتم إجراؤه. من الناحية الفنية ، قد تون هناك تجارب تعبئة وتجارب انتقالية واختبارات أخرى يلزم إجراؤها قبل تقديم أي نموذج عبوة جديد. من أجل ضمان تنسيق جميع الأنشطة، من المعتاد إعداد مخطط يوضح النشاط والتوقيت وموارد الموظفين المطلوبة. بمجرد موافقة جميع الأطراف، يقوم هذا المستند بجدولة جميع المراحل الإضافية في عملية التطوير حتى إطلاق المنت ويفرض مواعيد نهائية لاستكمال جميع الأنشطة المؤقتة. هناك العديد من البرامج التي يمكنها إنشاء مخططات المشروع وتوفير تحليل المسار الهام ، وهي مفيدة بشكل خاص للعمليات المعقدة</a:t>
            </a:r>
            <a:endParaRPr lang="en-US" dirty="0"/>
          </a:p>
        </p:txBody>
      </p:sp>
    </p:spTree>
    <p:extLst>
      <p:ext uri="{BB962C8B-B14F-4D97-AF65-F5344CB8AC3E}">
        <p14:creationId xmlns:p14="http://schemas.microsoft.com/office/powerpoint/2010/main" val="346036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smtClean="0"/>
              <a:t>مواضيع الدورة</a:t>
            </a:r>
            <a:endParaRPr lang="en-US" dirty="0"/>
          </a:p>
        </p:txBody>
      </p:sp>
      <p:sp>
        <p:nvSpPr>
          <p:cNvPr id="3" name="Content Placeholder 2"/>
          <p:cNvSpPr>
            <a:spLocks noGrp="1"/>
          </p:cNvSpPr>
          <p:nvPr>
            <p:ph idx="1"/>
          </p:nvPr>
        </p:nvSpPr>
        <p:spPr>
          <a:xfrm>
            <a:off x="5796366" y="1825625"/>
            <a:ext cx="5557434" cy="4351338"/>
          </a:xfrm>
        </p:spPr>
        <p:txBody>
          <a:bodyPr>
            <a:normAutofit lnSpcReduction="10000"/>
          </a:bodyPr>
          <a:lstStyle/>
          <a:p>
            <a:pPr marL="514350" indent="-514350" algn="r" rtl="1">
              <a:buFont typeface="+mj-lt"/>
              <a:buAutoNum type="arabicPeriod"/>
            </a:pPr>
            <a:r>
              <a:rPr lang="ar-SA" dirty="0"/>
              <a:t>.منظور  عام حول التعبئة  التغليف</a:t>
            </a:r>
            <a:endParaRPr lang="en-US" dirty="0"/>
          </a:p>
          <a:p>
            <a:pPr marL="514350" indent="-514350" algn="r" rtl="1">
              <a:buFont typeface="+mj-lt"/>
              <a:buAutoNum type="arabicPeriod"/>
            </a:pPr>
            <a:r>
              <a:rPr lang="ar-SA" dirty="0" smtClean="0"/>
              <a:t> </a:t>
            </a:r>
            <a:r>
              <a:rPr lang="ar-SA" dirty="0"/>
              <a:t>معايير تصميم العبوة</a:t>
            </a:r>
            <a:endParaRPr lang="en-US" dirty="0"/>
          </a:p>
          <a:p>
            <a:pPr marL="514350" indent="-514350" algn="r" rtl="1">
              <a:buFont typeface="+mj-lt"/>
              <a:buAutoNum type="arabicPeriod"/>
            </a:pPr>
            <a:r>
              <a:rPr lang="ar-SA" dirty="0" smtClean="0"/>
              <a:t>أبحاث </a:t>
            </a:r>
            <a:r>
              <a:rPr lang="ar-SA" dirty="0"/>
              <a:t>السوق</a:t>
            </a:r>
            <a:endParaRPr lang="en-US" dirty="0"/>
          </a:p>
          <a:p>
            <a:pPr marL="514350" indent="-514350" algn="r" rtl="1">
              <a:buFont typeface="+mj-lt"/>
              <a:buAutoNum type="arabicPeriod"/>
            </a:pPr>
            <a:r>
              <a:rPr lang="ar-SA" dirty="0" smtClean="0"/>
              <a:t> </a:t>
            </a:r>
            <a:r>
              <a:rPr lang="ar-SA" dirty="0"/>
              <a:t>التصميم </a:t>
            </a:r>
            <a:r>
              <a:rPr lang="ar-SA" dirty="0" smtClean="0"/>
              <a:t>الجرافيكي</a:t>
            </a:r>
            <a:endParaRPr lang="en-US" dirty="0"/>
          </a:p>
          <a:p>
            <a:pPr marL="514350" indent="-514350" algn="r" rtl="1">
              <a:buFont typeface="+mj-lt"/>
              <a:buAutoNum type="arabicPeriod"/>
            </a:pPr>
            <a:r>
              <a:rPr lang="ar-SA" dirty="0" smtClean="0"/>
              <a:t> </a:t>
            </a:r>
            <a:r>
              <a:rPr lang="ar-SA" dirty="0"/>
              <a:t>تأثير </a:t>
            </a:r>
            <a:r>
              <a:rPr lang="ar-SA" dirty="0" smtClean="0"/>
              <a:t>الألوان</a:t>
            </a:r>
            <a:endParaRPr lang="en-US" dirty="0"/>
          </a:p>
          <a:p>
            <a:pPr marL="514350" indent="-514350" algn="r" rtl="1">
              <a:buFont typeface="+mj-lt"/>
              <a:buAutoNum type="arabicPeriod"/>
            </a:pPr>
            <a:r>
              <a:rPr lang="ar-SA" dirty="0" smtClean="0"/>
              <a:t>مقدمة </a:t>
            </a:r>
            <a:r>
              <a:rPr lang="ar-SA" dirty="0"/>
              <a:t>في الطباعة وطرق </a:t>
            </a:r>
            <a:r>
              <a:rPr lang="ar-SA" dirty="0" smtClean="0"/>
              <a:t>الطباعة</a:t>
            </a:r>
          </a:p>
          <a:p>
            <a:pPr marL="514350" indent="-514350" algn="r" rtl="1">
              <a:buFont typeface="+mj-lt"/>
              <a:buAutoNum type="arabicPeriod"/>
            </a:pPr>
            <a:r>
              <a:rPr lang="ar-SA" dirty="0" smtClean="0"/>
              <a:t> البوليمرات</a:t>
            </a:r>
          </a:p>
          <a:p>
            <a:pPr marL="514350" indent="-514350" algn="r" rtl="1">
              <a:buFont typeface="+mj-lt"/>
              <a:buAutoNum type="arabicPeriod"/>
            </a:pPr>
            <a:r>
              <a:rPr lang="ar-SA" dirty="0"/>
              <a:t>عبوات </a:t>
            </a:r>
            <a:r>
              <a:rPr lang="ar-SA" dirty="0" smtClean="0"/>
              <a:t>معدنية</a:t>
            </a:r>
          </a:p>
          <a:p>
            <a:pPr marL="514350" indent="-514350" algn="r" rtl="1">
              <a:buFont typeface="+mj-lt"/>
              <a:buAutoNum type="arabicPeriod"/>
            </a:pPr>
            <a:r>
              <a:rPr lang="ar-SA" dirty="0"/>
              <a:t>الهباء الجوي (العبوات المضغوطة</a:t>
            </a:r>
            <a:r>
              <a:rPr lang="ar-SA" dirty="0" smtClean="0"/>
              <a:t>)</a:t>
            </a:r>
          </a:p>
          <a:p>
            <a:pPr marL="514350" indent="-514350" algn="r" rtl="1">
              <a:buFont typeface="+mj-lt"/>
              <a:buAutoNum type="arabicPeriod"/>
            </a:pPr>
            <a:endParaRPr lang="ar-SA" dirty="0" smtClean="0"/>
          </a:p>
        </p:txBody>
      </p:sp>
      <p:sp>
        <p:nvSpPr>
          <p:cNvPr id="8" name="Content Placeholder 2"/>
          <p:cNvSpPr txBox="1">
            <a:spLocks/>
          </p:cNvSpPr>
          <p:nvPr/>
        </p:nvSpPr>
        <p:spPr>
          <a:xfrm>
            <a:off x="538566" y="1825625"/>
            <a:ext cx="555743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ar-SA" dirty="0" smtClean="0"/>
              <a:t>10. العبوات زجاجية</a:t>
            </a:r>
            <a:endParaRPr lang="en-US" dirty="0" smtClean="0"/>
          </a:p>
          <a:p>
            <a:pPr marL="0" indent="0" algn="r" rtl="1">
              <a:buNone/>
            </a:pPr>
            <a:r>
              <a:rPr lang="ar-SA" dirty="0" smtClean="0"/>
              <a:t>11. القضايا البيئية</a:t>
            </a:r>
          </a:p>
          <a:p>
            <a:pPr marL="0" indent="0" algn="r" rtl="1">
              <a:buNone/>
            </a:pPr>
            <a:r>
              <a:rPr lang="ar-SA" dirty="0" smtClean="0"/>
              <a:t>12. التغليف المستدام</a:t>
            </a:r>
          </a:p>
          <a:p>
            <a:pPr marL="0" indent="0" algn="r" rtl="1">
              <a:buNone/>
            </a:pPr>
            <a:r>
              <a:rPr lang="ar-SA" dirty="0" smtClean="0"/>
              <a:t>13. أنظمة التعبئة</a:t>
            </a:r>
          </a:p>
          <a:p>
            <a:pPr marL="0" indent="0" algn="r" rtl="1">
              <a:buNone/>
            </a:pPr>
            <a:r>
              <a:rPr lang="ar-SA" dirty="0" smtClean="0"/>
              <a:t>14. ماكينات التعبئة والتغليف</a:t>
            </a:r>
          </a:p>
          <a:p>
            <a:pPr marL="0" indent="0" algn="r" rtl="1">
              <a:buNone/>
            </a:pPr>
            <a:r>
              <a:rPr lang="ar-SA" dirty="0" smtClean="0"/>
              <a:t>15. برامج التعبئة والتغليف</a:t>
            </a:r>
          </a:p>
          <a:p>
            <a:pPr marL="0" indent="0" algn="r" rtl="1">
              <a:buNone/>
            </a:pPr>
            <a:r>
              <a:rPr lang="ar-SA" dirty="0" smtClean="0"/>
              <a:t>16. ترميز المنتجات الإلكترونية</a:t>
            </a:r>
          </a:p>
          <a:p>
            <a:pPr marL="0" indent="0" algn="r" rtl="1">
              <a:buNone/>
            </a:pPr>
            <a:r>
              <a:rPr lang="ar-SA" dirty="0" smtClean="0"/>
              <a:t>17. الملصقات والتوسيم</a:t>
            </a:r>
          </a:p>
          <a:p>
            <a:pPr marL="514350" indent="-514350" algn="r" rtl="1">
              <a:buFont typeface="+mj-lt"/>
              <a:buAutoNum type="arabicPeriod"/>
            </a:pPr>
            <a:endParaRPr lang="ar-SA" dirty="0"/>
          </a:p>
        </p:txBody>
      </p:sp>
    </p:spTree>
    <p:extLst>
      <p:ext uri="{BB962C8B-B14F-4D97-AF65-F5344CB8AC3E}">
        <p14:creationId xmlns:p14="http://schemas.microsoft.com/office/powerpoint/2010/main" val="3098024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تحليل مخاطر الإجهاد البيئي على العبوة</a:t>
            </a:r>
            <a:endParaRPr lang="en-US" b="1" dirty="0"/>
          </a:p>
        </p:txBody>
      </p:sp>
      <p:sp>
        <p:nvSpPr>
          <p:cNvPr id="3" name="Content Placeholder 2"/>
          <p:cNvSpPr>
            <a:spLocks noGrp="1"/>
          </p:cNvSpPr>
          <p:nvPr>
            <p:ph idx="1"/>
          </p:nvPr>
        </p:nvSpPr>
        <p:spPr/>
        <p:txBody>
          <a:bodyPr/>
          <a:lstStyle/>
          <a:p>
            <a:pPr algn="r" rtl="1"/>
            <a:r>
              <a:rPr lang="ar-SA" dirty="0"/>
              <a:t>غالبًا ما يكون من المناسب اعتبار المخاطر المتعلقة بالتعبئة / المنتج و / أو المستهلك على أنها قضايا منفصلة. </a:t>
            </a:r>
            <a:endParaRPr lang="ar-SA" dirty="0" smtClean="0"/>
          </a:p>
          <a:p>
            <a:pPr algn="r" rtl="1"/>
            <a:r>
              <a:rPr lang="ar-SA" dirty="0" smtClean="0"/>
              <a:t>هذا </a:t>
            </a:r>
            <a:r>
              <a:rPr lang="ar-SA" dirty="0"/>
              <a:t>التمييز هو الأكثر أهمية عندما يكون المنتج المعبأ قد يكون المستهلك نتيجة للتلوث أثناء التصنيع، أو بسبب عيب. </a:t>
            </a:r>
            <a:endParaRPr lang="ar-SA" dirty="0" smtClean="0"/>
          </a:p>
          <a:p>
            <a:pPr algn="r" rtl="1"/>
            <a:r>
              <a:rPr lang="ar-SA" dirty="0" smtClean="0"/>
              <a:t>في </a:t>
            </a:r>
            <a:r>
              <a:rPr lang="ar-SA" dirty="0"/>
              <a:t>معظم الحالات ضوابط التصنيع التي تتعامل بشكل أساسي مع معايير الجودة لها صلة أيضًا بالملاءمة للغرض بشكل عام، وحماية المستهلك على وجه الخصوص. </a:t>
            </a:r>
            <a:endParaRPr lang="en-US" dirty="0"/>
          </a:p>
        </p:txBody>
      </p:sp>
    </p:spTree>
    <p:extLst>
      <p:ext uri="{BB962C8B-B14F-4D97-AF65-F5344CB8AC3E}">
        <p14:creationId xmlns:p14="http://schemas.microsoft.com/office/powerpoint/2010/main" val="3290183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714" y="2643868"/>
            <a:ext cx="10515600" cy="1325563"/>
          </a:xfrm>
        </p:spPr>
        <p:txBody>
          <a:bodyPr/>
          <a:lstStyle/>
          <a:p>
            <a:pPr algn="ctr"/>
            <a:r>
              <a:rPr lang="ar-SA" dirty="0" smtClean="0"/>
              <a:t>3. أبحاث السوق</a:t>
            </a:r>
            <a:endParaRPr lang="en-US" dirty="0"/>
          </a:p>
        </p:txBody>
      </p:sp>
    </p:spTree>
    <p:extLst>
      <p:ext uri="{BB962C8B-B14F-4D97-AF65-F5344CB8AC3E}">
        <p14:creationId xmlns:p14="http://schemas.microsoft.com/office/powerpoint/2010/main" val="2508870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لماذا إجراء دراسات السوق</a:t>
            </a:r>
            <a:endParaRPr lang="en-US" b="1" dirty="0"/>
          </a:p>
        </p:txBody>
      </p:sp>
      <p:sp>
        <p:nvSpPr>
          <p:cNvPr id="3" name="Content Placeholder 2"/>
          <p:cNvSpPr>
            <a:spLocks noGrp="1"/>
          </p:cNvSpPr>
          <p:nvPr>
            <p:ph idx="1"/>
          </p:nvPr>
        </p:nvSpPr>
        <p:spPr/>
        <p:txBody>
          <a:bodyPr/>
          <a:lstStyle/>
          <a:p>
            <a:pPr algn="r" rtl="1"/>
            <a:r>
              <a:rPr lang="ar-SA" dirty="0"/>
              <a:t>العبوة الجيدة تبني اعترافًا قويًا بالعلامة التجارية، وتميز منتجك عن االمنافسين، وتؤثر بشكل إيجابي على قرارات الشراء، مما يضمن أن منتجك ينتقل من الرف إلى السلة.</a:t>
            </a:r>
            <a:endParaRPr lang="en-US" dirty="0"/>
          </a:p>
          <a:p>
            <a:pPr algn="r" rtl="1"/>
            <a:r>
              <a:rPr lang="ar-SA" dirty="0"/>
              <a:t>يمكن أن تمنحك العبوة المصممة بخبرة مميزة واضحة عندما يتعلق الأمر بتأمين المبيعات ويمكن أيضًا أن تزيد من احتمالية قيام تجار التجزئة بتخزين منتجك في المقام الأول. </a:t>
            </a:r>
            <a:endParaRPr lang="ar-SA" dirty="0" smtClean="0"/>
          </a:p>
          <a:p>
            <a:pPr algn="r" rtl="1"/>
            <a:r>
              <a:rPr lang="ar-SA" dirty="0" smtClean="0"/>
              <a:t>إنها </a:t>
            </a:r>
            <a:r>
              <a:rPr lang="ar-SA" dirty="0"/>
              <a:t>نقطة الاتصال الأكثر شيوعًا، وعلى هذا النحو غالبًا ما تُعتبر وجه علامتك التجارية.</a:t>
            </a:r>
            <a:endParaRPr lang="en-US" dirty="0"/>
          </a:p>
        </p:txBody>
      </p:sp>
    </p:spTree>
    <p:extLst>
      <p:ext uri="{BB962C8B-B14F-4D97-AF65-F5344CB8AC3E}">
        <p14:creationId xmlns:p14="http://schemas.microsoft.com/office/powerpoint/2010/main" val="3556442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smtClean="0"/>
              <a:t>دراسة السوق</a:t>
            </a:r>
            <a:endParaRPr lang="en-US" dirty="0"/>
          </a:p>
        </p:txBody>
      </p:sp>
      <p:sp>
        <p:nvSpPr>
          <p:cNvPr id="3" name="Content Placeholder 2"/>
          <p:cNvSpPr>
            <a:spLocks noGrp="1"/>
          </p:cNvSpPr>
          <p:nvPr>
            <p:ph idx="1"/>
          </p:nvPr>
        </p:nvSpPr>
        <p:spPr/>
        <p:txBody>
          <a:bodyPr/>
          <a:lstStyle/>
          <a:p>
            <a:pPr marL="514350" lvl="0" indent="-514350" algn="r" rtl="1">
              <a:buFont typeface="+mj-lt"/>
              <a:buAutoNum type="arabicPeriod"/>
            </a:pPr>
            <a:r>
              <a:rPr lang="ar-SA" dirty="0"/>
              <a:t>البحث عن المنافسين والمقارنة بين خدماتهم ومنتجاتهم بالنسبة إلى ما تقدمه شركتك</a:t>
            </a:r>
            <a:endParaRPr lang="en-US" dirty="0"/>
          </a:p>
          <a:p>
            <a:pPr marL="514350" lvl="0" indent="-514350" algn="r" rtl="1">
              <a:buFont typeface="+mj-lt"/>
              <a:buAutoNum type="arabicPeriod"/>
            </a:pPr>
            <a:r>
              <a:rPr lang="ar-SA" dirty="0"/>
              <a:t>البحث عن المنافسين وتحليل ودراسة كل ما يقوم به المنافسين للحصول على ولاء ورضاء العميل، مع دراسة أخطائهم حتى تتمكن من تفادي هذه الأخطاء.</a:t>
            </a:r>
            <a:endParaRPr lang="en-US" dirty="0"/>
          </a:p>
          <a:p>
            <a:pPr marL="514350" lvl="0" indent="-514350" algn="r" rtl="1">
              <a:buFont typeface="+mj-lt"/>
              <a:buAutoNum type="arabicPeriod"/>
            </a:pPr>
            <a:r>
              <a:rPr lang="ar-SA" dirty="0"/>
              <a:t>دراسة أو متابعة المنافسين لا تعني أبداُ تقليدهم أو نسخ محتوياتهم التسويقية أو الحملات الإعلانية الخاصة بهم، ولكنها بغرض فهم العملاء وتجنب الأخطاء.</a:t>
            </a:r>
            <a:endParaRPr lang="en-US" dirty="0"/>
          </a:p>
          <a:p>
            <a:pPr marL="514350" lvl="0" indent="-514350" algn="r" rtl="1">
              <a:buFont typeface="+mj-lt"/>
              <a:buAutoNum type="arabicPeriod"/>
            </a:pPr>
            <a:r>
              <a:rPr lang="ar-SA" dirty="0"/>
              <a:t>بجانب هذا عند قيامك بتحليل المنافسين يمكنك أن تتميز بشركتك عن الشركات الأخرى، يمكنك التفكير في ما يمكنك تقدميه إلى جمهورك ولا تقدمه الشركات المنافسة.</a:t>
            </a:r>
            <a:endParaRPr lang="en-US" dirty="0"/>
          </a:p>
          <a:p>
            <a:pPr marL="514350" lvl="0" indent="-514350" algn="r" rtl="1">
              <a:buFont typeface="+mj-lt"/>
              <a:buAutoNum type="arabicPeriod"/>
            </a:pPr>
            <a:r>
              <a:rPr lang="ar-SA" dirty="0"/>
              <a:t>أيضاً يمكنك استغلال السلبيات ونقاط الضعف لديهم والقيام بتحسينها لدى شركتك.</a:t>
            </a:r>
            <a:endParaRPr lang="en-US" dirty="0"/>
          </a:p>
        </p:txBody>
      </p:sp>
    </p:spTree>
    <p:extLst>
      <p:ext uri="{BB962C8B-B14F-4D97-AF65-F5344CB8AC3E}">
        <p14:creationId xmlns:p14="http://schemas.microsoft.com/office/powerpoint/2010/main" val="3610069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a:t>كيفية تحديد الشركات المنافسة لك مع تحليلها</a:t>
            </a:r>
            <a:r>
              <a:rPr lang="en-US" dirty="0"/>
              <a:t>:</a:t>
            </a:r>
          </a:p>
        </p:txBody>
      </p:sp>
      <p:sp>
        <p:nvSpPr>
          <p:cNvPr id="3" name="Content Placeholder 2"/>
          <p:cNvSpPr>
            <a:spLocks noGrp="1"/>
          </p:cNvSpPr>
          <p:nvPr>
            <p:ph idx="1"/>
          </p:nvPr>
        </p:nvSpPr>
        <p:spPr/>
        <p:txBody>
          <a:bodyPr/>
          <a:lstStyle/>
          <a:p>
            <a:pPr lvl="0" algn="r" rtl="1"/>
            <a:r>
              <a:rPr lang="ar-SA" dirty="0"/>
              <a:t>قم بالبحث عن الشركات التى تقوم بتقديم خدمات ومنتجات تشبه ما تقدمه شركتك.</a:t>
            </a:r>
            <a:endParaRPr lang="en-US" dirty="0"/>
          </a:p>
          <a:p>
            <a:pPr lvl="0" algn="r" rtl="1"/>
            <a:r>
              <a:rPr lang="ar-SA" dirty="0"/>
              <a:t>أختر الشركات المتواجدة في مدينتك، في الأسواق التي تستهدفها</a:t>
            </a:r>
            <a:endParaRPr lang="en-US" dirty="0"/>
          </a:p>
          <a:p>
            <a:pPr lvl="0" algn="r" rtl="1"/>
            <a:r>
              <a:rPr lang="ar-SA" dirty="0"/>
              <a:t>أبحث عن الشركات التى تستهدف نفس جمهورك والشريحة المستهدفة</a:t>
            </a:r>
            <a:endParaRPr lang="en-US" dirty="0"/>
          </a:p>
          <a:p>
            <a:pPr lvl="0" algn="r" rtl="1"/>
            <a:r>
              <a:rPr lang="ar-SA" dirty="0"/>
              <a:t>قم بفلترة تلك البراندات، لإختيار الأقرب لنوع ومجال شركتك، وطبيعة عملائك.</a:t>
            </a:r>
            <a:endParaRPr lang="en-US" dirty="0"/>
          </a:p>
          <a:p>
            <a:pPr lvl="0" algn="r" rtl="1"/>
            <a:r>
              <a:rPr lang="ar-SA" dirty="0"/>
              <a:t>أختر من (3) إلى (5) من المنافسين الأقرب لك وقم بتحليل (عملهم، رسالتهم، رؤيتهم، قيمة منتجهم والمنفعة المقدمة</a:t>
            </a:r>
            <a:br>
              <a:rPr lang="ar-SA" dirty="0"/>
            </a:br>
            <a:r>
              <a:rPr lang="ar-SA" dirty="0"/>
              <a:t>جودة الخدمة والمنتج، أعمالهم التسويقية، وآراء العملاء في شركاتهم).</a:t>
            </a:r>
            <a:endParaRPr lang="en-US" dirty="0"/>
          </a:p>
          <a:p>
            <a:pPr lvl="0" algn="r" rtl="1"/>
            <a:r>
              <a:rPr lang="ar-SA" dirty="0"/>
              <a:t>قم بحفظ كل المعلومات في ملفات للرجوع إليها، يمكن إستخدام النماذج الجاهزة من الملفات “</a:t>
            </a:r>
            <a:r>
              <a:rPr lang="en-US" dirty="0"/>
              <a:t>Analyzing sheets“.</a:t>
            </a:r>
          </a:p>
          <a:p>
            <a:pPr algn="r"/>
            <a:endParaRPr lang="en-US" dirty="0"/>
          </a:p>
        </p:txBody>
      </p:sp>
    </p:spTree>
    <p:extLst>
      <p:ext uri="{BB962C8B-B14F-4D97-AF65-F5344CB8AC3E}">
        <p14:creationId xmlns:p14="http://schemas.microsoft.com/office/powerpoint/2010/main" val="3591194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a:t>كيفية تحديد طبيعة الجمهور المستهدف</a:t>
            </a:r>
            <a:r>
              <a:rPr lang="en-US" dirty="0"/>
              <a:t/>
            </a:r>
            <a:br>
              <a:rPr lang="en-US" dirty="0"/>
            </a:br>
            <a:endParaRPr lang="en-US" dirty="0"/>
          </a:p>
        </p:txBody>
      </p:sp>
      <p:sp>
        <p:nvSpPr>
          <p:cNvPr id="3" name="Content Placeholder 2"/>
          <p:cNvSpPr>
            <a:spLocks noGrp="1"/>
          </p:cNvSpPr>
          <p:nvPr>
            <p:ph idx="1"/>
          </p:nvPr>
        </p:nvSpPr>
        <p:spPr/>
        <p:txBody>
          <a:bodyPr/>
          <a:lstStyle/>
          <a:p>
            <a:pPr marL="0" indent="0" algn="r" rtl="1">
              <a:buNone/>
            </a:pPr>
            <a:r>
              <a:rPr lang="ar-SA" dirty="0"/>
              <a:t>السن الخاص بعملائك بناءً على نوع خدماتك ومنتجاتك.</a:t>
            </a:r>
            <a:endParaRPr lang="en-US" dirty="0"/>
          </a:p>
          <a:p>
            <a:pPr lvl="0" algn="r" rtl="1"/>
            <a:r>
              <a:rPr lang="ar-SA" dirty="0"/>
              <a:t>النوع</a:t>
            </a:r>
            <a:endParaRPr lang="en-US" dirty="0"/>
          </a:p>
          <a:p>
            <a:pPr lvl="0" algn="r" rtl="1"/>
            <a:r>
              <a:rPr lang="ar-SA" dirty="0"/>
              <a:t>مستوى الدخل</a:t>
            </a:r>
            <a:endParaRPr lang="en-US" dirty="0"/>
          </a:p>
          <a:p>
            <a:pPr lvl="0" algn="r" rtl="1"/>
            <a:r>
              <a:rPr lang="ar-SA" dirty="0"/>
              <a:t>الموقع الجغرافي</a:t>
            </a:r>
            <a:endParaRPr lang="en-US" dirty="0"/>
          </a:p>
          <a:p>
            <a:pPr lvl="0" algn="r" rtl="1"/>
            <a:r>
              <a:rPr lang="ar-SA" dirty="0"/>
              <a:t>المستوى التعليمي</a:t>
            </a:r>
            <a:endParaRPr lang="en-US" dirty="0"/>
          </a:p>
          <a:p>
            <a:pPr lvl="0" algn="r" rtl="1"/>
            <a:r>
              <a:rPr lang="ar-SA" dirty="0"/>
              <a:t>الأهداف</a:t>
            </a:r>
            <a:endParaRPr lang="en-US" dirty="0"/>
          </a:p>
          <a:p>
            <a:pPr lvl="0" algn="r" rtl="1"/>
            <a:r>
              <a:rPr lang="ar-SA" dirty="0"/>
              <a:t>الإهتمامات</a:t>
            </a:r>
            <a:endParaRPr lang="en-US" dirty="0"/>
          </a:p>
          <a:p>
            <a:pPr lvl="0" algn="r" rtl="1"/>
            <a:r>
              <a:rPr lang="ar-SA" dirty="0"/>
              <a:t>الهوايات.</a:t>
            </a:r>
            <a:endParaRPr lang="en-US" dirty="0"/>
          </a:p>
          <a:p>
            <a:pPr algn="r"/>
            <a:endParaRPr lang="en-US" dirty="0"/>
          </a:p>
        </p:txBody>
      </p:sp>
    </p:spTree>
    <p:extLst>
      <p:ext uri="{BB962C8B-B14F-4D97-AF65-F5344CB8AC3E}">
        <p14:creationId xmlns:p14="http://schemas.microsoft.com/office/powerpoint/2010/main" val="554920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تحديث هوية المنتج من خلال أبحاث السوق</a:t>
            </a:r>
            <a:r>
              <a:rPr lang="en-US" b="1" dirty="0"/>
              <a:t/>
            </a:r>
            <a:br>
              <a:rPr lang="en-US" b="1" dirty="0"/>
            </a:br>
            <a:endParaRPr lang="en-US" dirty="0"/>
          </a:p>
        </p:txBody>
      </p:sp>
      <p:sp>
        <p:nvSpPr>
          <p:cNvPr id="3" name="Content Placeholder 2"/>
          <p:cNvSpPr>
            <a:spLocks noGrp="1"/>
          </p:cNvSpPr>
          <p:nvPr>
            <p:ph idx="1"/>
          </p:nvPr>
        </p:nvSpPr>
        <p:spPr/>
        <p:txBody>
          <a:bodyPr/>
          <a:lstStyle/>
          <a:p>
            <a:pPr algn="r" rtl="1"/>
            <a:r>
              <a:rPr lang="ar-SA" dirty="0"/>
              <a:t>إذا كان تصميم العبوة جزءًا من صورة أكبر - العلامة التجارية - فما الذي يميز العلامة التجارية؟ العلامة التجارية ، في أبسط أشكالها </a:t>
            </a:r>
            <a:endParaRPr lang="ar-SA" dirty="0" smtClean="0"/>
          </a:p>
          <a:p>
            <a:pPr algn="r" rtl="1"/>
            <a:r>
              <a:rPr lang="ar-SA" dirty="0" smtClean="0"/>
              <a:t>هي </a:t>
            </a:r>
            <a:r>
              <a:rPr lang="ar-SA" dirty="0"/>
              <a:t>الاسم التجاري الذي يُعطى لمنتج أو خدمة. </a:t>
            </a:r>
          </a:p>
          <a:p>
            <a:pPr algn="r" rtl="1"/>
            <a:r>
              <a:rPr lang="ar-SA" dirty="0" smtClean="0"/>
              <a:t>أصبحت </a:t>
            </a:r>
            <a:r>
              <a:rPr lang="ar-SA" dirty="0"/>
              <a:t>العلامة التجارية مصطلحًا شاملاً لكل شيء يحدد سلعة أو خدمات البائع. </a:t>
            </a:r>
            <a:endParaRPr lang="ar-SA" dirty="0" smtClean="0"/>
          </a:p>
          <a:p>
            <a:pPr algn="r" rtl="1"/>
            <a:r>
              <a:rPr lang="ar-SA" dirty="0" smtClean="0"/>
              <a:t>على </a:t>
            </a:r>
            <a:r>
              <a:rPr lang="ar-SA" dirty="0"/>
              <a:t>الرغم من استخدامه </a:t>
            </a:r>
            <a:r>
              <a:rPr lang="ar-SA" dirty="0" smtClean="0"/>
              <a:t>لعقو </a:t>
            </a:r>
            <a:r>
              <a:rPr lang="ar-SA" dirty="0"/>
              <a:t>، إلا أن الإفراط في استخدامه وتفسيراته المتنوعة عبر المهن يسبب الكثير من الارتباك.</a:t>
            </a:r>
            <a:endParaRPr lang="en-US" dirty="0"/>
          </a:p>
          <a:p>
            <a:pPr algn="r" rtl="1"/>
            <a:endParaRPr lang="en-US" dirty="0"/>
          </a:p>
        </p:txBody>
      </p:sp>
    </p:spTree>
    <p:extLst>
      <p:ext uri="{BB962C8B-B14F-4D97-AF65-F5344CB8AC3E}">
        <p14:creationId xmlns:p14="http://schemas.microsoft.com/office/powerpoint/2010/main" val="609678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dirty="0"/>
              <a:t>وضع أهداف ومهمة البراند </a:t>
            </a:r>
            <a:r>
              <a:rPr lang="en-US" dirty="0"/>
              <a:t>Brand mission and statement</a:t>
            </a:r>
            <a:br>
              <a:rPr lang="en-US" dirty="0"/>
            </a:br>
            <a:endParaRPr lang="en-US" dirty="0"/>
          </a:p>
        </p:txBody>
      </p:sp>
      <p:sp>
        <p:nvSpPr>
          <p:cNvPr id="3" name="Content Placeholder 2"/>
          <p:cNvSpPr>
            <a:spLocks noGrp="1"/>
          </p:cNvSpPr>
          <p:nvPr>
            <p:ph idx="1"/>
          </p:nvPr>
        </p:nvSpPr>
        <p:spPr/>
        <p:txBody>
          <a:bodyPr/>
          <a:lstStyle/>
          <a:p>
            <a:pPr lvl="0" algn="r" rtl="1"/>
            <a:r>
              <a:rPr lang="ar-SA" dirty="0"/>
              <a:t>أهدافك من البراند، وما الذي تريد تحقيقه؟</a:t>
            </a:r>
            <a:endParaRPr lang="en-US" dirty="0"/>
          </a:p>
          <a:p>
            <a:pPr lvl="0" algn="r" rtl="1"/>
            <a:r>
              <a:rPr lang="ar-SA" dirty="0"/>
              <a:t>ما هي القيمة التي تقدمها البراند إلى العملاء “</a:t>
            </a:r>
            <a:r>
              <a:rPr lang="en-US" dirty="0"/>
              <a:t>Brand value“</a:t>
            </a:r>
            <a:r>
              <a:rPr lang="ar-SA" dirty="0"/>
              <a:t>؟</a:t>
            </a:r>
            <a:endParaRPr lang="en-US" dirty="0"/>
          </a:p>
          <a:p>
            <a:pPr lvl="0" algn="r" rtl="1"/>
            <a:r>
              <a:rPr lang="ar-SA" dirty="0"/>
              <a:t>والتي تحقق ثقة وولاء العميل نحو البراند.</a:t>
            </a:r>
            <a:endParaRPr lang="en-US" dirty="0"/>
          </a:p>
          <a:p>
            <a:pPr lvl="0" algn="r" rtl="1"/>
            <a:r>
              <a:rPr lang="ar-SA" dirty="0"/>
              <a:t>ما هي مهمة الشركة؟</a:t>
            </a:r>
            <a:endParaRPr lang="en-US" dirty="0"/>
          </a:p>
          <a:p>
            <a:pPr lvl="0" algn="r" rtl="1"/>
            <a:r>
              <a:rPr lang="ar-SA" dirty="0"/>
              <a:t>يتم بناء إستراتيجيات الشركة بناءً عليها، وتظهر في الشعار واللوجو الخاص بالبراند</a:t>
            </a:r>
            <a:endParaRPr lang="en-US" dirty="0"/>
          </a:p>
          <a:p>
            <a:pPr algn="r"/>
            <a:endParaRPr lang="en-US" dirty="0"/>
          </a:p>
        </p:txBody>
      </p:sp>
    </p:spTree>
    <p:extLst>
      <p:ext uri="{BB962C8B-B14F-4D97-AF65-F5344CB8AC3E}">
        <p14:creationId xmlns:p14="http://schemas.microsoft.com/office/powerpoint/2010/main" val="469416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772" y="2861582"/>
            <a:ext cx="10515600" cy="1325563"/>
          </a:xfrm>
        </p:spPr>
        <p:txBody>
          <a:bodyPr/>
          <a:lstStyle/>
          <a:p>
            <a:pPr algn="ctr"/>
            <a:r>
              <a:rPr lang="ar-SA" dirty="0" smtClean="0"/>
              <a:t>4. التصميم الجرافيكي</a:t>
            </a:r>
            <a:endParaRPr lang="en-US" dirty="0"/>
          </a:p>
        </p:txBody>
      </p:sp>
    </p:spTree>
    <p:extLst>
      <p:ext uri="{BB962C8B-B14F-4D97-AF65-F5344CB8AC3E}">
        <p14:creationId xmlns:p14="http://schemas.microsoft.com/office/powerpoint/2010/main" val="990844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أهمية المعلومات الديموغرافية والنفسية</a:t>
            </a:r>
            <a:endParaRPr lang="en-US" b="1" dirty="0"/>
          </a:p>
        </p:txBody>
      </p:sp>
      <p:sp>
        <p:nvSpPr>
          <p:cNvPr id="3" name="Content Placeholder 2"/>
          <p:cNvSpPr>
            <a:spLocks noGrp="1"/>
          </p:cNvSpPr>
          <p:nvPr>
            <p:ph idx="1"/>
          </p:nvPr>
        </p:nvSpPr>
        <p:spPr/>
        <p:txBody>
          <a:bodyPr/>
          <a:lstStyle/>
          <a:p>
            <a:pPr marL="0" indent="0" algn="r" rtl="1">
              <a:buNone/>
            </a:pPr>
            <a:r>
              <a:rPr lang="ar-SA" dirty="0"/>
              <a:t>يتكون تصميم الحزمة من عنصرين منفصلين</a:t>
            </a:r>
            <a:r>
              <a:rPr lang="ar-SA" dirty="0" smtClean="0"/>
              <a:t>:</a:t>
            </a:r>
          </a:p>
          <a:p>
            <a:pPr marL="0" indent="0" algn="r" rtl="1">
              <a:buNone/>
            </a:pPr>
            <a:endParaRPr lang="en-US" dirty="0"/>
          </a:p>
          <a:p>
            <a:pPr marL="0" indent="0" algn="r" rtl="1">
              <a:buNone/>
            </a:pPr>
            <a:r>
              <a:rPr lang="ar-SA" dirty="0"/>
              <a:t>1. الميزات والخصائص</a:t>
            </a:r>
            <a:endParaRPr lang="en-US" dirty="0"/>
          </a:p>
          <a:p>
            <a:pPr marL="0" indent="0" algn="r" rtl="1">
              <a:buNone/>
            </a:pPr>
            <a:r>
              <a:rPr lang="ar-SA" dirty="0"/>
              <a:t>الاحتواء، الحماية / الحفظ، </a:t>
            </a:r>
            <a:r>
              <a:rPr lang="ar-SA" dirty="0" smtClean="0"/>
              <a:t>الصفات</a:t>
            </a:r>
          </a:p>
          <a:p>
            <a:pPr marL="0" indent="0" algn="r" rtl="1">
              <a:buNone/>
            </a:pPr>
            <a:endParaRPr lang="en-US" dirty="0"/>
          </a:p>
          <a:p>
            <a:pPr marL="0" indent="0" algn="r" rtl="1">
              <a:buNone/>
            </a:pPr>
            <a:r>
              <a:rPr lang="ar-SA" dirty="0"/>
              <a:t>2. جذب المستهلك وتحفيز قرار الشراء</a:t>
            </a:r>
            <a:endParaRPr lang="en-US" dirty="0"/>
          </a:p>
          <a:p>
            <a:pPr marL="0" indent="0" algn="r" rtl="1">
              <a:buNone/>
            </a:pPr>
            <a:r>
              <a:rPr lang="ar-SA" dirty="0"/>
              <a:t>زخرفة السطح، الشكل، المادة، الشكل</a:t>
            </a:r>
            <a:endParaRPr lang="en-US" dirty="0"/>
          </a:p>
        </p:txBody>
      </p:sp>
    </p:spTree>
    <p:extLst>
      <p:ext uri="{BB962C8B-B14F-4D97-AF65-F5344CB8AC3E}">
        <p14:creationId xmlns:p14="http://schemas.microsoft.com/office/powerpoint/2010/main" val="2381249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922" y="2837105"/>
            <a:ext cx="10515600" cy="1325563"/>
          </a:xfrm>
        </p:spPr>
        <p:txBody>
          <a:bodyPr/>
          <a:lstStyle/>
          <a:p>
            <a:pPr lvl="0" algn="ctr" rtl="1"/>
            <a:r>
              <a:rPr lang="ar-SA" b="1" dirty="0" smtClean="0"/>
              <a:t>1. منظور </a:t>
            </a:r>
            <a:r>
              <a:rPr lang="ar-SA" b="1" dirty="0"/>
              <a:t>عام حول التعبئة  التغليف</a:t>
            </a:r>
            <a:endParaRPr lang="en-US" b="1" dirty="0"/>
          </a:p>
        </p:txBody>
      </p:sp>
    </p:spTree>
    <p:extLst>
      <p:ext uri="{BB962C8B-B14F-4D97-AF65-F5344CB8AC3E}">
        <p14:creationId xmlns:p14="http://schemas.microsoft.com/office/powerpoint/2010/main" val="3135855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بيئة البيع</a:t>
            </a:r>
            <a:endParaRPr lang="en-US" b="1" dirty="0"/>
          </a:p>
        </p:txBody>
      </p:sp>
      <p:sp>
        <p:nvSpPr>
          <p:cNvPr id="3" name="Content Placeholder 2"/>
          <p:cNvSpPr>
            <a:spLocks noGrp="1"/>
          </p:cNvSpPr>
          <p:nvPr>
            <p:ph idx="1"/>
          </p:nvPr>
        </p:nvSpPr>
        <p:spPr/>
        <p:txBody>
          <a:bodyPr>
            <a:normAutofit fontScale="77500" lnSpcReduction="20000"/>
          </a:bodyPr>
          <a:lstStyle/>
          <a:p>
            <a:pPr algn="r" rtl="1"/>
            <a:r>
              <a:rPr lang="ar-SA" dirty="0"/>
              <a:t>حسب دراسة يتم اتخاذ حوالي 68 و 80٪ من القرارات على رف المنتج. </a:t>
            </a:r>
            <a:endParaRPr lang="en-US" dirty="0"/>
          </a:p>
          <a:p>
            <a:pPr lvl="0" algn="r" rtl="1"/>
            <a:r>
              <a:rPr lang="ar-SA" dirty="0"/>
              <a:t>نادرا ما يكون للمستهلك قائمة محددة</a:t>
            </a:r>
            <a:endParaRPr lang="en-US" dirty="0"/>
          </a:p>
          <a:p>
            <a:pPr lvl="0" algn="r" rtl="1"/>
            <a:r>
              <a:rPr lang="ar-SA" dirty="0"/>
              <a:t>يجب أن ينقل المنتج رسائل لتحفيز القرار في 7 </a:t>
            </a:r>
            <a:r>
              <a:rPr lang="ar-SA" dirty="0" smtClean="0"/>
              <a:t>ثوانٍ</a:t>
            </a:r>
          </a:p>
          <a:p>
            <a:pPr lvl="0" algn="r" rtl="1"/>
            <a:endParaRPr lang="en-US" dirty="0"/>
          </a:p>
          <a:p>
            <a:pPr marL="0" indent="0" algn="r" rtl="1">
              <a:buNone/>
            </a:pPr>
            <a:r>
              <a:rPr lang="ar-SA" dirty="0"/>
              <a:t>وتختلف بيئة عرض المنتج حسب طريقة التجارة:</a:t>
            </a:r>
            <a:endParaRPr lang="en-US" dirty="0"/>
          </a:p>
          <a:p>
            <a:pPr marL="514350" lvl="0" indent="-514350" algn="r" rtl="1">
              <a:buFont typeface="+mj-lt"/>
              <a:buAutoNum type="arabicPeriod"/>
            </a:pPr>
            <a:r>
              <a:rPr lang="ar-SA" dirty="0"/>
              <a:t>عرض الرف</a:t>
            </a:r>
            <a:endParaRPr lang="en-US" dirty="0"/>
          </a:p>
          <a:p>
            <a:pPr marL="514350" lvl="0" indent="-514350" algn="r" rtl="1">
              <a:buFont typeface="+mj-lt"/>
              <a:buAutoNum type="arabicPeriod"/>
            </a:pPr>
            <a:r>
              <a:rPr lang="ar-SA" dirty="0"/>
              <a:t>طلب بالبريد</a:t>
            </a:r>
            <a:endParaRPr lang="en-US" dirty="0"/>
          </a:p>
          <a:p>
            <a:pPr marL="514350" lvl="0" indent="-514350" algn="r" rtl="1">
              <a:buFont typeface="+mj-lt"/>
              <a:buAutoNum type="arabicPeriod"/>
            </a:pPr>
            <a:r>
              <a:rPr lang="ar-SA" dirty="0"/>
              <a:t>آلة للبيع</a:t>
            </a:r>
            <a:endParaRPr lang="en-US" dirty="0"/>
          </a:p>
          <a:p>
            <a:pPr marL="514350" lvl="0" indent="-514350" algn="r" rtl="1">
              <a:buFont typeface="+mj-lt"/>
              <a:buAutoNum type="arabicPeriod"/>
            </a:pPr>
            <a:r>
              <a:rPr lang="ar-SA" dirty="0"/>
              <a:t>من الباب الى الباب</a:t>
            </a:r>
            <a:endParaRPr lang="en-US" dirty="0"/>
          </a:p>
          <a:p>
            <a:pPr marL="514350" lvl="0" indent="-514350" algn="r" rtl="1">
              <a:buFont typeface="+mj-lt"/>
              <a:buAutoNum type="arabicPeriod"/>
            </a:pPr>
            <a:r>
              <a:rPr lang="ar-SA" dirty="0"/>
              <a:t>المتاجر</a:t>
            </a:r>
            <a:endParaRPr lang="en-US" dirty="0"/>
          </a:p>
          <a:p>
            <a:pPr marL="514350" lvl="0" indent="-514350" algn="r" rtl="1">
              <a:buFont typeface="+mj-lt"/>
              <a:buAutoNum type="arabicPeriod"/>
            </a:pPr>
            <a:r>
              <a:rPr lang="ar-SA" dirty="0"/>
              <a:t>متاجر متخصصة</a:t>
            </a:r>
            <a:endParaRPr lang="en-US" dirty="0"/>
          </a:p>
          <a:p>
            <a:pPr marL="514350" lvl="0" indent="-514350" algn="r" rtl="1">
              <a:buFont typeface="+mj-lt"/>
              <a:buAutoNum type="arabicPeriod"/>
            </a:pPr>
            <a:r>
              <a:rPr lang="ar-SA" dirty="0"/>
              <a:t>التفتيش قبل الشراء</a:t>
            </a:r>
            <a:endParaRPr lang="en-US" dirty="0"/>
          </a:p>
          <a:p>
            <a:endParaRPr lang="en-US" dirty="0"/>
          </a:p>
        </p:txBody>
      </p:sp>
    </p:spTree>
    <p:extLst>
      <p:ext uri="{BB962C8B-B14F-4D97-AF65-F5344CB8AC3E}">
        <p14:creationId xmlns:p14="http://schemas.microsoft.com/office/powerpoint/2010/main" val="3609252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الرسائل الأساسية: فئة المنتج  واختلافه</a:t>
            </a:r>
            <a:endParaRPr lang="en-US" b="1" dirty="0"/>
          </a:p>
        </p:txBody>
      </p:sp>
      <p:sp>
        <p:nvSpPr>
          <p:cNvPr id="3" name="Content Placeholder 2"/>
          <p:cNvSpPr>
            <a:spLocks noGrp="1"/>
          </p:cNvSpPr>
          <p:nvPr>
            <p:ph idx="1"/>
          </p:nvPr>
        </p:nvSpPr>
        <p:spPr/>
        <p:txBody>
          <a:bodyPr>
            <a:normAutofit lnSpcReduction="10000"/>
          </a:bodyPr>
          <a:lstStyle/>
          <a:p>
            <a:pPr marL="0" indent="0" algn="r" rtl="1">
              <a:buNone/>
            </a:pPr>
            <a:r>
              <a:rPr lang="ar-SA" dirty="0"/>
              <a:t>أهم  الرسائل المطلوب من العبوة الإجابة عليها في لمح البصر هو:</a:t>
            </a:r>
            <a:endParaRPr lang="en-US" dirty="0"/>
          </a:p>
          <a:p>
            <a:pPr marL="0" lvl="0" indent="0" algn="r" rtl="1">
              <a:buNone/>
            </a:pPr>
            <a:r>
              <a:rPr lang="ar-SA" dirty="0"/>
              <a:t>ما هذا؟</a:t>
            </a:r>
            <a:endParaRPr lang="en-US" dirty="0"/>
          </a:p>
          <a:p>
            <a:pPr marL="0" indent="0" algn="r" rtl="1">
              <a:buNone/>
            </a:pPr>
            <a:r>
              <a:rPr lang="ar-SA" dirty="0"/>
              <a:t>يحتاج المستهلك إلى معلومات لاتخاذ قرار الشراء. </a:t>
            </a:r>
            <a:endParaRPr lang="en-US" dirty="0"/>
          </a:p>
          <a:p>
            <a:pPr marL="0" indent="0" algn="r" rtl="1">
              <a:buNone/>
            </a:pPr>
            <a:r>
              <a:rPr lang="en-US" dirty="0"/>
              <a:t> </a:t>
            </a:r>
          </a:p>
          <a:p>
            <a:pPr marL="0" lvl="0" indent="0" algn="r" rtl="1">
              <a:buNone/>
            </a:pPr>
            <a:r>
              <a:rPr lang="ar-SA" dirty="0"/>
              <a:t>ماذا ستفعل لي؟</a:t>
            </a:r>
            <a:endParaRPr lang="en-US" dirty="0"/>
          </a:p>
          <a:p>
            <a:pPr marL="0" indent="0" algn="r" rtl="1">
              <a:buNone/>
            </a:pPr>
            <a:r>
              <a:rPr lang="ar-SA" dirty="0"/>
              <a:t>العامل الأخير الذي قد يساهم في قرار الشراء هو الإجابة على السؤال </a:t>
            </a:r>
            <a:endParaRPr lang="en-US" dirty="0"/>
          </a:p>
          <a:p>
            <a:pPr marL="0" lvl="0" indent="0" algn="r" rtl="1">
              <a:buNone/>
            </a:pPr>
            <a:r>
              <a:rPr lang="ar-SA" dirty="0"/>
              <a:t>من يضمن ذلك؟</a:t>
            </a:r>
            <a:endParaRPr lang="en-US" dirty="0"/>
          </a:p>
          <a:p>
            <a:pPr marL="0" indent="0" algn="r" rtl="1">
              <a:buNone/>
            </a:pPr>
            <a:r>
              <a:rPr lang="ar-SA" dirty="0"/>
              <a:t>اسم الشركة أو العلامة التجارية قد يؤثر على قرار الشراء</a:t>
            </a:r>
            <a:endParaRPr lang="en-US" dirty="0"/>
          </a:p>
          <a:p>
            <a:pPr marL="0" indent="0" algn="r" rtl="1">
              <a:buNone/>
            </a:pPr>
            <a:r>
              <a:rPr lang="ar-SA" dirty="0"/>
              <a:t>يستخدم المصممون هذه الرسائل بنسب مختلفة حسب طبيعة المنتج.</a:t>
            </a:r>
            <a:endParaRPr lang="en-US" dirty="0"/>
          </a:p>
          <a:p>
            <a:pPr marL="0" indent="0" algn="r">
              <a:buNone/>
            </a:pPr>
            <a:endParaRPr lang="en-US" dirty="0"/>
          </a:p>
        </p:txBody>
      </p:sp>
    </p:spTree>
    <p:extLst>
      <p:ext uri="{BB962C8B-B14F-4D97-AF65-F5344CB8AC3E}">
        <p14:creationId xmlns:p14="http://schemas.microsoft.com/office/powerpoint/2010/main" val="2716891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a:t>حقوق الملكية وأسماء العلامات التجارية</a:t>
            </a:r>
            <a:r>
              <a:rPr lang="en-US" b="1" dirty="0"/>
              <a:t/>
            </a:r>
            <a:br>
              <a:rPr lang="en-US" b="1" dirty="0"/>
            </a:br>
            <a:endParaRPr lang="en-US" dirty="0"/>
          </a:p>
        </p:txBody>
      </p:sp>
      <p:sp>
        <p:nvSpPr>
          <p:cNvPr id="3" name="Content Placeholder 2"/>
          <p:cNvSpPr>
            <a:spLocks noGrp="1"/>
          </p:cNvSpPr>
          <p:nvPr>
            <p:ph idx="1"/>
          </p:nvPr>
        </p:nvSpPr>
        <p:spPr/>
        <p:txBody>
          <a:bodyPr/>
          <a:lstStyle/>
          <a:p>
            <a:pPr marL="0" indent="0" algn="r" rtl="1">
              <a:buNone/>
            </a:pPr>
            <a:r>
              <a:rPr lang="ar-SA" dirty="0" smtClean="0"/>
              <a:t>1</a:t>
            </a:r>
            <a:r>
              <a:rPr lang="ar-SA" dirty="0"/>
              <a:t>. حقوق الملكية</a:t>
            </a:r>
            <a:endParaRPr lang="en-US" dirty="0"/>
          </a:p>
          <a:p>
            <a:pPr marL="0" indent="0" algn="r" rtl="1">
              <a:buNone/>
            </a:pPr>
            <a:r>
              <a:rPr lang="ar-SA" dirty="0"/>
              <a:t>تحتوي المنتجات على عناصر بيانية أو أيقونات يسهل التعرف عليها، مثل اسم الشركة أو اسم العلامة التجارية أو الرمز أو النمط المطبعي أو اللون أو نمط اللون أو أي مجموعة من هذه العناصر، ويتم بناء حقوق الملكية من خلال إنشاء سمعة طيبة للمنتج والخدمة الجيدة باستمرار على مدار فترة زمنية طويلة</a:t>
            </a:r>
            <a:r>
              <a:rPr lang="ar-SA" dirty="0" smtClean="0"/>
              <a:t>.</a:t>
            </a:r>
            <a:endParaRPr lang="ar-SA" dirty="0"/>
          </a:p>
          <a:p>
            <a:pPr rtl="1"/>
            <a:r>
              <a:rPr lang="ar-SA" dirty="0"/>
              <a:t> </a:t>
            </a:r>
            <a:endParaRPr lang="en-US" dirty="0"/>
          </a:p>
          <a:p>
            <a:pPr marL="0" indent="0" algn="r" rtl="1">
              <a:buNone/>
            </a:pPr>
            <a:r>
              <a:rPr lang="ar-SA" dirty="0"/>
              <a:t>2. الأسماء التجارية</a:t>
            </a:r>
            <a:endParaRPr lang="en-US" dirty="0"/>
          </a:p>
          <a:p>
            <a:pPr marL="0" indent="0" algn="r" rtl="1">
              <a:buNone/>
            </a:pPr>
            <a:r>
              <a:rPr lang="ar-SA" dirty="0"/>
              <a:t>قدر كبير من حقوق الملكية، حافز شراء لا يقدر بثمن.</a:t>
            </a:r>
            <a:endParaRPr lang="en-US" dirty="0"/>
          </a:p>
          <a:p>
            <a:pPr marL="0" indent="0" algn="r" rtl="1">
              <a:buNone/>
            </a:pPr>
            <a:endParaRPr lang="ar-SA" dirty="0" smtClean="0"/>
          </a:p>
        </p:txBody>
      </p:sp>
    </p:spTree>
    <p:extLst>
      <p:ext uri="{BB962C8B-B14F-4D97-AF65-F5344CB8AC3E}">
        <p14:creationId xmlns:p14="http://schemas.microsoft.com/office/powerpoint/2010/main" val="337858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الجوانب العاطفية للألوان</a:t>
            </a:r>
            <a:r>
              <a:rPr lang="en-US" b="1" dirty="0"/>
              <a:t/>
            </a:r>
            <a:br>
              <a:rPr lang="en-US" b="1" dirty="0"/>
            </a:br>
            <a:endParaRPr lang="en-US" dirty="0"/>
          </a:p>
        </p:txBody>
      </p:sp>
      <p:sp>
        <p:nvSpPr>
          <p:cNvPr id="3" name="Content Placeholder 2"/>
          <p:cNvSpPr>
            <a:spLocks noGrp="1"/>
          </p:cNvSpPr>
          <p:nvPr>
            <p:ph idx="1"/>
          </p:nvPr>
        </p:nvSpPr>
        <p:spPr/>
        <p:txBody>
          <a:bodyPr>
            <a:normAutofit fontScale="92500" lnSpcReduction="10000"/>
          </a:bodyPr>
          <a:lstStyle/>
          <a:p>
            <a:pPr marL="0" indent="0" algn="r" rtl="1">
              <a:buNone/>
            </a:pPr>
            <a:r>
              <a:rPr lang="ar-SA" dirty="0"/>
              <a:t>يشكل اللون الجزءالأساسي من التصميم الجرافيكي  للعبوة لعدة أسباب:</a:t>
            </a:r>
            <a:endParaRPr lang="en-US" dirty="0"/>
          </a:p>
          <a:p>
            <a:pPr algn="r" rtl="1"/>
            <a:r>
              <a:rPr lang="ar-SA" dirty="0"/>
              <a:t>يشكل اللون أول صورة بصرية للعبوة، يتم التعرف عليه قبل محتوى الشكل والرسم والنص.</a:t>
            </a:r>
            <a:endParaRPr lang="en-US" dirty="0"/>
          </a:p>
          <a:p>
            <a:pPr algn="r" rtl="1"/>
            <a:r>
              <a:rPr lang="ar-SA" dirty="0"/>
              <a:t>أهم المحفزات لاتخاذ قرار الشراء.</a:t>
            </a:r>
            <a:endParaRPr lang="en-US" dirty="0"/>
          </a:p>
          <a:p>
            <a:pPr algn="r" rtl="1"/>
            <a:r>
              <a:rPr lang="ar-SA" dirty="0"/>
              <a:t>مرتبطة بالحالات المزاجية والمشاعر والأماكن والأشياء،  ويثير استجابة المستهلك العاطفية.</a:t>
            </a:r>
            <a:endParaRPr lang="en-US" dirty="0"/>
          </a:p>
          <a:p>
            <a:pPr algn="r" rtl="1"/>
            <a:r>
              <a:rPr lang="ar-SA" dirty="0"/>
              <a:t>للون وزن وحجم وحركة.</a:t>
            </a:r>
            <a:endParaRPr lang="en-US" dirty="0"/>
          </a:p>
          <a:p>
            <a:pPr algn="r" rtl="1"/>
            <a:r>
              <a:rPr lang="ar-SA" dirty="0"/>
              <a:t>يمكن أن يؤثر اللون على المفاهيم مثل الحجم والجودة والقيمة والنكهة، على سبيل المثال لا الحصر.</a:t>
            </a:r>
            <a:endParaRPr lang="en-US" dirty="0"/>
          </a:p>
          <a:p>
            <a:pPr algn="r" rtl="1"/>
            <a:r>
              <a:rPr lang="ar-SA" dirty="0"/>
              <a:t>للون ارتباطات عرقية واجتماعية.</a:t>
            </a:r>
            <a:endParaRPr lang="en-US" dirty="0"/>
          </a:p>
          <a:p>
            <a:pPr algn="r" rtl="1"/>
            <a:r>
              <a:rPr lang="ar-SA" dirty="0"/>
              <a:t>يتأثر بقواعد عالمية عند تحديد الألوان لصنع عبوة.</a:t>
            </a:r>
            <a:endParaRPr lang="en-US" dirty="0"/>
          </a:p>
          <a:p>
            <a:pPr algn="r" rtl="1"/>
            <a:r>
              <a:rPr lang="ar-SA" dirty="0"/>
              <a:t>تمثل شخصية تصميم العبوة وتصور الجمهور المستهدف</a:t>
            </a:r>
            <a:endParaRPr lang="en-US" dirty="0"/>
          </a:p>
          <a:p>
            <a:pPr marL="0" indent="0" algn="r">
              <a:buNone/>
            </a:pPr>
            <a:endParaRPr lang="en-US" dirty="0"/>
          </a:p>
        </p:txBody>
      </p:sp>
    </p:spTree>
    <p:extLst>
      <p:ext uri="{BB962C8B-B14F-4D97-AF65-F5344CB8AC3E}">
        <p14:creationId xmlns:p14="http://schemas.microsoft.com/office/powerpoint/2010/main" val="642581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أساسيات التصميم الجرافيكي: التوازن والتفرد والاتجاه والطباعة والرسوم التوضيحية</a:t>
            </a:r>
            <a:endParaRPr lang="en-US" b="1" dirty="0"/>
          </a:p>
        </p:txBody>
      </p:sp>
      <p:sp>
        <p:nvSpPr>
          <p:cNvPr id="3" name="Content Placeholder 2"/>
          <p:cNvSpPr>
            <a:spLocks noGrp="1"/>
          </p:cNvSpPr>
          <p:nvPr>
            <p:ph idx="1"/>
          </p:nvPr>
        </p:nvSpPr>
        <p:spPr/>
        <p:txBody>
          <a:bodyPr/>
          <a:lstStyle/>
          <a:p>
            <a:pPr marL="0" indent="0" algn="r" rtl="1">
              <a:buNone/>
            </a:pPr>
            <a:r>
              <a:rPr lang="ar-SA" dirty="0"/>
              <a:t>عناصر التصميم الأساسية للعبوة:</a:t>
            </a:r>
            <a:endParaRPr lang="en-US" dirty="0"/>
          </a:p>
          <a:p>
            <a:pPr marL="514350" lvl="0" indent="-514350" algn="r" rtl="1">
              <a:buFont typeface="+mj-lt"/>
              <a:buAutoNum type="arabicPeriod"/>
            </a:pPr>
            <a:r>
              <a:rPr lang="ar-SA" dirty="0"/>
              <a:t>شكل مخطط العبوة الفعلي أو الرسم التوضيحي أو نص النص.</a:t>
            </a:r>
            <a:endParaRPr lang="en-US" dirty="0"/>
          </a:p>
          <a:p>
            <a:pPr marL="514350" lvl="0" indent="-514350" algn="r" rtl="1">
              <a:buFont typeface="+mj-lt"/>
              <a:buAutoNum type="arabicPeriod"/>
            </a:pPr>
            <a:r>
              <a:rPr lang="ar-SA" dirty="0"/>
              <a:t>الحجم ما مدى كبر أو صغر الكائن أو التصميم</a:t>
            </a:r>
            <a:endParaRPr lang="en-US" dirty="0"/>
          </a:p>
          <a:p>
            <a:pPr marL="514350" lvl="0" indent="-514350" algn="r" rtl="1">
              <a:buFont typeface="+mj-lt"/>
              <a:buAutoNum type="arabicPeriod"/>
            </a:pPr>
            <a:r>
              <a:rPr lang="ar-SA" dirty="0"/>
              <a:t>اللون يجذب الانتباه؛ يؤثر على العبوة</a:t>
            </a:r>
            <a:endParaRPr lang="en-US" dirty="0"/>
          </a:p>
          <a:p>
            <a:pPr marL="514350" lvl="0" indent="-514350" algn="r" rtl="1">
              <a:buFont typeface="+mj-lt"/>
              <a:buAutoNum type="arabicPeriod"/>
            </a:pPr>
            <a:r>
              <a:rPr lang="ar-SA" dirty="0"/>
              <a:t>الملمس نعومة أو خشونة متصورة أو حقيقية فحاسة اللمس للمواد المختلفة</a:t>
            </a:r>
            <a:endParaRPr lang="en-US" dirty="0"/>
          </a:p>
          <a:p>
            <a:pPr marL="514350" lvl="0" indent="-514350" algn="r" rtl="1">
              <a:buFont typeface="+mj-lt"/>
              <a:buAutoNum type="arabicPeriod"/>
            </a:pPr>
            <a:r>
              <a:rPr lang="ar-SA" dirty="0"/>
              <a:t>استخدام أنماط رسومية أو ركائز مزخرفة</a:t>
            </a:r>
            <a:endParaRPr lang="en-US" dirty="0"/>
          </a:p>
          <a:p>
            <a:pPr marL="514350" lvl="0" indent="-514350" algn="r" rtl="1">
              <a:buFont typeface="+mj-lt"/>
              <a:buAutoNum type="arabicPeriod"/>
            </a:pPr>
            <a:r>
              <a:rPr lang="ar-SA" dirty="0"/>
              <a:t>لهجة الخفة أو الظلام</a:t>
            </a:r>
            <a:endParaRPr lang="en-US" dirty="0"/>
          </a:p>
          <a:p>
            <a:pPr marL="514350" lvl="0" indent="-514350" algn="r" rtl="1">
              <a:buFont typeface="+mj-lt"/>
              <a:buAutoNum type="arabicPeriod"/>
            </a:pPr>
            <a:r>
              <a:rPr lang="ar-SA" dirty="0"/>
              <a:t>الأيقونات تنقل المعاني أو الرسائل، أيضا لديها حقوق الملكية.</a:t>
            </a:r>
            <a:endParaRPr lang="en-US" dirty="0"/>
          </a:p>
          <a:p>
            <a:pPr marL="0" indent="0" algn="r">
              <a:buNone/>
            </a:pPr>
            <a:endParaRPr lang="en-US" dirty="0"/>
          </a:p>
        </p:txBody>
      </p:sp>
    </p:spTree>
    <p:extLst>
      <p:ext uri="{BB962C8B-B14F-4D97-AF65-F5344CB8AC3E}">
        <p14:creationId xmlns:p14="http://schemas.microsoft.com/office/powerpoint/2010/main" val="4010561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772" y="2963182"/>
            <a:ext cx="10515600" cy="1325563"/>
          </a:xfrm>
        </p:spPr>
        <p:txBody>
          <a:bodyPr/>
          <a:lstStyle/>
          <a:p>
            <a:pPr lvl="0" algn="ctr"/>
            <a:r>
              <a:rPr lang="ar-SA" dirty="0" smtClean="0"/>
              <a:t>5. </a:t>
            </a:r>
            <a:r>
              <a:rPr lang="ar-SA" b="1" dirty="0"/>
              <a:t>تأثير الألوان </a:t>
            </a:r>
            <a:endParaRPr lang="en-US" dirty="0"/>
          </a:p>
        </p:txBody>
      </p:sp>
    </p:spTree>
    <p:extLst>
      <p:ext uri="{BB962C8B-B14F-4D97-AF65-F5344CB8AC3E}">
        <p14:creationId xmlns:p14="http://schemas.microsoft.com/office/powerpoint/2010/main" val="453057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فيزياء الألوان</a:t>
            </a:r>
            <a:endParaRPr lang="en-US" b="1" dirty="0"/>
          </a:p>
        </p:txBody>
      </p:sp>
      <p:sp>
        <p:nvSpPr>
          <p:cNvPr id="3" name="Content Placeholder 2"/>
          <p:cNvSpPr>
            <a:spLocks noGrp="1"/>
          </p:cNvSpPr>
          <p:nvPr>
            <p:ph idx="1"/>
          </p:nvPr>
        </p:nvSpPr>
        <p:spPr/>
        <p:txBody>
          <a:bodyPr/>
          <a:lstStyle/>
          <a:p>
            <a:pPr algn="r" rtl="1"/>
            <a:r>
              <a:rPr lang="ar-SA" dirty="0"/>
              <a:t>للضوء تركيبات مختلفة من الطول الموجي، تتأثر بدرجات الحرارة وشدة الإشعاع</a:t>
            </a:r>
            <a:endParaRPr lang="en-US" dirty="0"/>
          </a:p>
          <a:p>
            <a:pPr algn="r" rtl="1"/>
            <a:r>
              <a:rPr lang="ar-SA" dirty="0"/>
              <a:t>إضاءات الرؤية القياسية عادة عند درجة حرارة </a:t>
            </a:r>
            <a:r>
              <a:rPr lang="en-US" dirty="0"/>
              <a:t>5000 </a:t>
            </a:r>
            <a:r>
              <a:rPr lang="ar-SA" dirty="0"/>
              <a:t>كلفن</a:t>
            </a:r>
            <a:endParaRPr lang="en-US" dirty="0"/>
          </a:p>
          <a:p>
            <a:pPr algn="r" rtl="1"/>
            <a:r>
              <a:rPr lang="ar-SA" dirty="0"/>
              <a:t>يجب عمل تركيبة الضوء  للجرافيك الموحدة عند 5000 كلفن ومقارنات الألوان المرئية في ظل هذه الظروف.</a:t>
            </a:r>
            <a:endParaRPr lang="en-US" dirty="0"/>
          </a:p>
          <a:p>
            <a:pPr algn="r" rtl="1"/>
            <a:r>
              <a:rPr lang="ar-SA" dirty="0"/>
              <a:t>تشبه درجة الحرارة 5000 كلفن الإضاءة الخارجية عند الظهيرة تقريبًا.</a:t>
            </a:r>
            <a:endParaRPr lang="en-US" dirty="0"/>
          </a:p>
        </p:txBody>
      </p:sp>
    </p:spTree>
    <p:extLst>
      <p:ext uri="{BB962C8B-B14F-4D97-AF65-F5344CB8AC3E}">
        <p14:creationId xmlns:p14="http://schemas.microsoft.com/office/powerpoint/2010/main" val="1156626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إدراك الإنسان اللون</a:t>
            </a:r>
            <a:endParaRPr lang="en-US" b="1" dirty="0"/>
          </a:p>
        </p:txBody>
      </p:sp>
      <p:sp>
        <p:nvSpPr>
          <p:cNvPr id="3" name="Content Placeholder 2"/>
          <p:cNvSpPr>
            <a:spLocks noGrp="1"/>
          </p:cNvSpPr>
          <p:nvPr>
            <p:ph idx="1"/>
          </p:nvPr>
        </p:nvSpPr>
        <p:spPr/>
        <p:txBody>
          <a:bodyPr/>
          <a:lstStyle/>
          <a:p>
            <a:pPr algn="r" rtl="1"/>
            <a:r>
              <a:rPr lang="ar-SA" dirty="0"/>
              <a:t>تتلقى العين الضوء وترسل المحفزات إلى الدماغ للتفسير، ويعتمد إدراك اللون على مستقبلات العين وعلم النفس لكيفية تفسير الدماغ للرسالة.</a:t>
            </a:r>
            <a:endParaRPr lang="en-US" dirty="0"/>
          </a:p>
          <a:p>
            <a:pPr algn="r" rtl="1"/>
            <a:r>
              <a:rPr lang="ar-SA" dirty="0"/>
              <a:t>للعين البشرية الطبيعية بنية شبكية ذات مستقبلات فردية حساسة للأجزاء الحمراء والخضراء والزرقاء من الطيف، ويمكن مطابقة أي لون في الطيف من خلال الجمع بين هذه المحفزات بالنسب المناسبة، كما يمكن للعين البشرية أن تميز عدة ملايين من الألوان.</a:t>
            </a:r>
            <a:endParaRPr lang="en-US" dirty="0"/>
          </a:p>
          <a:p>
            <a:pPr algn="r" rtl="1"/>
            <a:r>
              <a:rPr lang="ar-SA" dirty="0"/>
              <a:t>لا تكتشف العين البشرية كل الألوان بالتساوي</a:t>
            </a:r>
            <a:r>
              <a:rPr lang="ar-SA" dirty="0" smtClean="0"/>
              <a:t>.</a:t>
            </a:r>
          </a:p>
          <a:p>
            <a:pPr algn="r" rtl="1"/>
            <a:r>
              <a:rPr lang="ar-SA" dirty="0" smtClean="0"/>
              <a:t> </a:t>
            </a:r>
            <a:r>
              <a:rPr lang="ar-SA" dirty="0"/>
              <a:t>تنخفض الحساسية عند طرفي الطيف المرئي، ويعتمد اللون المدرك على نسبة التحفيز المعطى لكل مستقبل لون. </a:t>
            </a:r>
            <a:endParaRPr lang="en-US" dirty="0"/>
          </a:p>
          <a:p>
            <a:pPr algn="r"/>
            <a:endParaRPr lang="en-US" dirty="0"/>
          </a:p>
        </p:txBody>
      </p:sp>
    </p:spTree>
    <p:extLst>
      <p:ext uri="{BB962C8B-B14F-4D97-AF65-F5344CB8AC3E}">
        <p14:creationId xmlns:p14="http://schemas.microsoft.com/office/powerpoint/2010/main" val="1583178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smtClean="0"/>
              <a:t>مصطلحات اللون</a:t>
            </a:r>
            <a:endParaRPr lang="en-US" dirty="0"/>
          </a:p>
        </p:txBody>
      </p:sp>
      <p:sp>
        <p:nvSpPr>
          <p:cNvPr id="3" name="Content Placeholder 2"/>
          <p:cNvSpPr>
            <a:spLocks noGrp="1"/>
          </p:cNvSpPr>
          <p:nvPr>
            <p:ph idx="1"/>
          </p:nvPr>
        </p:nvSpPr>
        <p:spPr/>
        <p:txBody>
          <a:bodyPr/>
          <a:lstStyle/>
          <a:p>
            <a:pPr marL="0" indent="0" algn="r" rtl="1">
              <a:buNone/>
            </a:pPr>
            <a:r>
              <a:rPr lang="ar-SA" dirty="0" smtClean="0"/>
              <a:t>1. </a:t>
            </a:r>
            <a:r>
              <a:rPr lang="en-US" dirty="0"/>
              <a:t>Hue</a:t>
            </a:r>
            <a:r>
              <a:rPr lang="ar-SA" dirty="0"/>
              <a:t> --- موضع اللون في الطيف</a:t>
            </a:r>
            <a:endParaRPr lang="en-US" dirty="0"/>
          </a:p>
          <a:p>
            <a:pPr marL="0" indent="0" algn="r" rtl="1">
              <a:buNone/>
            </a:pPr>
            <a:r>
              <a:rPr lang="ar-SA" dirty="0"/>
              <a:t>2. </a:t>
            </a:r>
            <a:r>
              <a:rPr lang="en-US" dirty="0"/>
              <a:t>Value</a:t>
            </a:r>
            <a:r>
              <a:rPr lang="ar-SA" dirty="0"/>
              <a:t> --- خفة أو قتامة اللون بالنسبة لمقياس رمادي يبدأ من الأسود النفاث في أحد طرفيه وينتهي باللون الأبيض في الطرف الآخر.</a:t>
            </a:r>
            <a:endParaRPr lang="en-US" dirty="0"/>
          </a:p>
          <a:p>
            <a:pPr marL="0" indent="0" algn="r" rtl="1">
              <a:buNone/>
            </a:pPr>
            <a:r>
              <a:rPr lang="ar-SA" dirty="0"/>
              <a:t>3. </a:t>
            </a:r>
            <a:r>
              <a:rPr lang="en-US" dirty="0"/>
              <a:t> Chroma - </a:t>
            </a:r>
            <a:r>
              <a:rPr lang="ar-SA" dirty="0"/>
              <a:t>ما مدى قوة تلوين الكائن أو مدى اختلاف اللون في قوته عن عينة رمادية من نفس القيمة.</a:t>
            </a:r>
            <a:endParaRPr lang="en-US" dirty="0"/>
          </a:p>
          <a:p>
            <a:pPr marL="0" indent="0" algn="r">
              <a:buNone/>
            </a:pPr>
            <a:endParaRPr lang="en-US" dirty="0"/>
          </a:p>
        </p:txBody>
      </p:sp>
    </p:spTree>
    <p:extLst>
      <p:ext uri="{BB962C8B-B14F-4D97-AF65-F5344CB8AC3E}">
        <p14:creationId xmlns:p14="http://schemas.microsoft.com/office/powerpoint/2010/main" val="2775122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ألوان الطباعة العملية الأربعة</a:t>
            </a:r>
            <a:endParaRPr lang="en-US" b="1" dirty="0"/>
          </a:p>
        </p:txBody>
      </p:sp>
      <p:sp>
        <p:nvSpPr>
          <p:cNvPr id="3" name="Content Placeholder 2"/>
          <p:cNvSpPr>
            <a:spLocks noGrp="1"/>
          </p:cNvSpPr>
          <p:nvPr>
            <p:ph idx="1"/>
          </p:nvPr>
        </p:nvSpPr>
        <p:spPr/>
        <p:txBody>
          <a:bodyPr>
            <a:normAutofit/>
          </a:bodyPr>
          <a:lstStyle/>
          <a:p>
            <a:pPr algn="r" rtl="1"/>
            <a:r>
              <a:rPr lang="ar-SA" dirty="0"/>
              <a:t>عند عرض صورة بالألوان الكاملة على شاشة الكمبيوتر أو الكاميرا الرقمية ، فإنك تشاهدها في فضاء لون يسمى </a:t>
            </a:r>
            <a:r>
              <a:rPr lang="en-US" dirty="0"/>
              <a:t>RGB. </a:t>
            </a:r>
            <a:r>
              <a:rPr lang="ar-SA" dirty="0" smtClean="0"/>
              <a:t>  تستخدم </a:t>
            </a:r>
            <a:r>
              <a:rPr lang="ar-SA" dirty="0"/>
              <a:t>الشاشة مجموعات من الأحمر والأخضر والأزرق - الألوان الأساسية المضافة - لإنتاج كل الألوان التي تراها</a:t>
            </a:r>
            <a:r>
              <a:rPr lang="ar-SA" dirty="0" smtClean="0"/>
              <a:t>.</a:t>
            </a:r>
          </a:p>
          <a:p>
            <a:pPr algn="r" rtl="1"/>
            <a:endParaRPr lang="ar-SA" dirty="0" smtClean="0"/>
          </a:p>
          <a:p>
            <a:pPr marL="0" indent="0" algn="r" rtl="1">
              <a:buNone/>
            </a:pPr>
            <a:r>
              <a:rPr lang="ar-SA" dirty="0"/>
              <a:t>تشير </a:t>
            </a:r>
            <a:r>
              <a:rPr lang="en-US" dirty="0"/>
              <a:t>CMYK</a:t>
            </a:r>
            <a:r>
              <a:rPr lang="ar-SA" dirty="0"/>
              <a:t> إلى أسماء ألوان الحبر الأربعة المستخدمة في المطبعة </a:t>
            </a:r>
            <a:r>
              <a:rPr lang="ar-SA" dirty="0" smtClean="0"/>
              <a:t>:</a:t>
            </a:r>
            <a:endParaRPr lang="en-US" dirty="0"/>
          </a:p>
          <a:p>
            <a:pPr algn="r" rtl="1"/>
            <a:r>
              <a:rPr lang="en-US" dirty="0"/>
              <a:t>C</a:t>
            </a:r>
            <a:r>
              <a:rPr lang="ar-SA" dirty="0"/>
              <a:t> هو حبر سماوي (لون أزرق)</a:t>
            </a:r>
            <a:endParaRPr lang="en-US" dirty="0"/>
          </a:p>
          <a:p>
            <a:pPr algn="r" rtl="1"/>
            <a:r>
              <a:rPr lang="en-US" dirty="0"/>
              <a:t>M</a:t>
            </a:r>
            <a:r>
              <a:rPr lang="ar-SA" dirty="0"/>
              <a:t> عبارة عن حبر أرجواني  ضارب إلى الحمرة</a:t>
            </a:r>
            <a:endParaRPr lang="en-US" dirty="0"/>
          </a:p>
          <a:p>
            <a:pPr algn="r" rtl="1"/>
            <a:r>
              <a:rPr lang="en-US" dirty="0"/>
              <a:t>Y</a:t>
            </a:r>
            <a:r>
              <a:rPr lang="ar-SA" dirty="0"/>
              <a:t> هو الحبر الأصفر</a:t>
            </a:r>
            <a:endParaRPr lang="en-US" dirty="0"/>
          </a:p>
          <a:p>
            <a:pPr algn="r" rtl="1"/>
            <a:r>
              <a:rPr lang="en-US" dirty="0"/>
              <a:t>K</a:t>
            </a:r>
            <a:r>
              <a:rPr lang="ar-SA" dirty="0"/>
              <a:t> هو الحبر الأسود النقي</a:t>
            </a:r>
            <a:endParaRPr lang="en-US" dirty="0"/>
          </a:p>
          <a:p>
            <a:pPr algn="r" rtl="1"/>
            <a:endParaRPr lang="en-US" dirty="0"/>
          </a:p>
        </p:txBody>
      </p:sp>
    </p:spTree>
    <p:extLst>
      <p:ext uri="{BB962C8B-B14F-4D97-AF65-F5344CB8AC3E}">
        <p14:creationId xmlns:p14="http://schemas.microsoft.com/office/powerpoint/2010/main" val="258626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a:t>تعريف بالتعبئة والتغليف</a:t>
            </a:r>
            <a:r>
              <a:rPr lang="en-US" b="1" dirty="0"/>
              <a:t/>
            </a:r>
            <a:br>
              <a:rPr lang="en-US" b="1" dirty="0"/>
            </a:br>
            <a:endParaRPr lang="en-US" dirty="0"/>
          </a:p>
        </p:txBody>
      </p:sp>
      <p:sp>
        <p:nvSpPr>
          <p:cNvPr id="3" name="Content Placeholder 2"/>
          <p:cNvSpPr>
            <a:spLocks noGrp="1"/>
          </p:cNvSpPr>
          <p:nvPr>
            <p:ph idx="1"/>
          </p:nvPr>
        </p:nvSpPr>
        <p:spPr/>
        <p:txBody>
          <a:bodyPr/>
          <a:lstStyle/>
          <a:p>
            <a:pPr algn="r" rtl="1"/>
            <a:r>
              <a:rPr lang="ar-SA" dirty="0" smtClean="0"/>
              <a:t>التعبئة: هو </a:t>
            </a:r>
            <a:r>
              <a:rPr lang="ar-SA" dirty="0"/>
              <a:t>نظام منسق لإعداد البضائع للنقل والتوزيع والتخزين والبيع بالتجزئة واستخدام </a:t>
            </a:r>
            <a:r>
              <a:rPr lang="ar-SA" dirty="0" smtClean="0"/>
              <a:t>البضائع،</a:t>
            </a:r>
          </a:p>
          <a:p>
            <a:pPr algn="r" rtl="1"/>
            <a:r>
              <a:rPr lang="ar-SA" dirty="0" smtClean="0"/>
              <a:t> التغليف هو </a:t>
            </a:r>
            <a:r>
              <a:rPr lang="ar-SA" dirty="0"/>
              <a:t>وظيفة عمل معقدة وديناميكية وعلمية وفنية بهدف الاحتواء والحفاظ على المنتج وإعطائه هويته </a:t>
            </a:r>
            <a:r>
              <a:rPr lang="ar-SA" dirty="0" smtClean="0"/>
              <a:t>الخاصة</a:t>
            </a:r>
          </a:p>
          <a:p>
            <a:pPr algn="r" rtl="1"/>
            <a:r>
              <a:rPr lang="ar-SA" dirty="0"/>
              <a:t>العبوة أو </a:t>
            </a:r>
            <a:r>
              <a:rPr lang="en-US" dirty="0"/>
              <a:t>(Package)</a:t>
            </a:r>
            <a:r>
              <a:rPr lang="ar-SA" dirty="0"/>
              <a:t> </a:t>
            </a:r>
            <a:r>
              <a:rPr lang="ar-SA" dirty="0" smtClean="0"/>
              <a:t>هي </a:t>
            </a:r>
            <a:r>
              <a:rPr lang="ar-SA" dirty="0"/>
              <a:t>شكل مادي صمم بقصد الاحتواء والحماية والحفاظ  للمساعدة في النقل والتوزيع الآمن والفعال، ولتحفيز قرار الشراء من جانب المستهلك.</a:t>
            </a:r>
            <a:endParaRPr lang="en-US" dirty="0"/>
          </a:p>
          <a:p>
            <a:pPr algn="r" rtl="1"/>
            <a:r>
              <a:rPr lang="ar-SA" dirty="0" smtClean="0"/>
              <a:t>عملية </a:t>
            </a:r>
            <a:r>
              <a:rPr lang="ar-SA" dirty="0"/>
              <a:t>التعبئة والتغليف أو </a:t>
            </a:r>
            <a:r>
              <a:rPr lang="en-US" dirty="0"/>
              <a:t>(Packaging)</a:t>
            </a:r>
            <a:r>
              <a:rPr lang="ar-SA" dirty="0"/>
              <a:t>: هي عملية تطوير وإنتاج العبوات (التعبئة، والإغلاق، ووضع العلامات) من قبل المتخصصين أو المشغلين باستخدام طرقا ومعدات مصممة لخطوط إنتاج وأنواع عبوات محددة.</a:t>
            </a:r>
            <a:endParaRPr lang="en-US" dirty="0"/>
          </a:p>
          <a:p>
            <a:pPr algn="r" rtl="1"/>
            <a:endParaRPr lang="en-US" dirty="0"/>
          </a:p>
        </p:txBody>
      </p:sp>
    </p:spTree>
    <p:extLst>
      <p:ext uri="{BB962C8B-B14F-4D97-AF65-F5344CB8AC3E}">
        <p14:creationId xmlns:p14="http://schemas.microsoft.com/office/powerpoint/2010/main" val="16343120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حدود الطباعة </a:t>
            </a:r>
            <a:r>
              <a:rPr lang="en-US" b="1" dirty="0"/>
              <a:t>CMYK</a:t>
            </a:r>
          </a:p>
        </p:txBody>
      </p:sp>
      <p:sp>
        <p:nvSpPr>
          <p:cNvPr id="3" name="Content Placeholder 2"/>
          <p:cNvSpPr>
            <a:spLocks noGrp="1"/>
          </p:cNvSpPr>
          <p:nvPr>
            <p:ph idx="1"/>
          </p:nvPr>
        </p:nvSpPr>
        <p:spPr/>
        <p:txBody>
          <a:bodyPr/>
          <a:lstStyle/>
          <a:p>
            <a:pPr algn="r" rtl="1"/>
            <a:r>
              <a:rPr lang="ar-SA" dirty="0"/>
              <a:t>على الرغم من أن مجموعات حبر </a:t>
            </a:r>
            <a:r>
              <a:rPr lang="en-US" dirty="0"/>
              <a:t>CMYK</a:t>
            </a:r>
            <a:r>
              <a:rPr lang="ar-SA" dirty="0"/>
              <a:t> يمكن أن تنتج أكثر من 16000 لون، إلا أنها لا تستطيع إنتاج العديد من الألوان التي يمكن للعين البشرية رؤيتها. </a:t>
            </a:r>
            <a:endParaRPr lang="ar-SA" dirty="0" smtClean="0"/>
          </a:p>
          <a:p>
            <a:pPr algn="r" rtl="1"/>
            <a:r>
              <a:rPr lang="ar-SA" dirty="0" smtClean="0"/>
              <a:t>ونتيجة </a:t>
            </a:r>
            <a:r>
              <a:rPr lang="ar-SA" dirty="0"/>
              <a:t>لذلك، يمكنك عرض الألوان على شاشة الكمبيوتر التي لا يمكن إعادة إنتاجها بدقة باستخدام أحبار العملية عند الطباعة على الورق. </a:t>
            </a:r>
            <a:endParaRPr lang="ar-SA" dirty="0" smtClean="0"/>
          </a:p>
          <a:p>
            <a:pPr algn="r" rtl="1"/>
            <a:r>
              <a:rPr lang="ar-SA" dirty="0"/>
              <a:t>في بعض الحالات </a:t>
            </a:r>
            <a:r>
              <a:rPr lang="ar-SA" dirty="0" smtClean="0"/>
              <a:t> </a:t>
            </a:r>
            <a:r>
              <a:rPr lang="ar-SA" dirty="0"/>
              <a:t>كما هو الحال مع شعار الشركة حيث يجب أن يتطابق اللون تمامًا مع كل الحالات الأخرى لهذا </a:t>
            </a:r>
            <a:r>
              <a:rPr lang="ar-SA" dirty="0" smtClean="0"/>
              <a:t>الشعار، </a:t>
            </a:r>
            <a:r>
              <a:rPr lang="ar-SA" dirty="0"/>
              <a:t>قد تعطي أحبار </a:t>
            </a:r>
            <a:r>
              <a:rPr lang="en-US" dirty="0"/>
              <a:t>CYMK</a:t>
            </a:r>
            <a:r>
              <a:rPr lang="ar-SA" dirty="0"/>
              <a:t> تمثيلًا مشابهًا للون فقط. </a:t>
            </a:r>
            <a:endParaRPr lang="ar-SA" dirty="0" smtClean="0"/>
          </a:p>
          <a:p>
            <a:pPr algn="r" rtl="1"/>
            <a:r>
              <a:rPr lang="ar-SA" dirty="0" smtClean="0"/>
              <a:t>في </a:t>
            </a:r>
            <a:r>
              <a:rPr lang="ar-SA" dirty="0"/>
              <a:t>هذه الحالة ، يجب استخدام حبر بلون منفصل </a:t>
            </a:r>
            <a:r>
              <a:rPr lang="ar-SA" dirty="0" smtClean="0"/>
              <a:t>عادة </a:t>
            </a:r>
            <a:r>
              <a:rPr lang="ar-SA" dirty="0"/>
              <a:t>ما يكون حبرًا مخصصًا لـ </a:t>
            </a:r>
            <a:r>
              <a:rPr lang="en-US" dirty="0" smtClean="0"/>
              <a:t>Pantone</a:t>
            </a:r>
            <a:endParaRPr lang="en-US" dirty="0"/>
          </a:p>
          <a:p>
            <a:pPr algn="r" rtl="1"/>
            <a:endParaRPr lang="ar-SA" dirty="0" smtClean="0"/>
          </a:p>
        </p:txBody>
      </p:sp>
    </p:spTree>
    <p:extLst>
      <p:ext uri="{BB962C8B-B14F-4D97-AF65-F5344CB8AC3E}">
        <p14:creationId xmlns:p14="http://schemas.microsoft.com/office/powerpoint/2010/main" val="309869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smtClean="0"/>
              <a:t>6. </a:t>
            </a:r>
            <a:r>
              <a:rPr lang="ar-SA" b="1" dirty="0"/>
              <a:t>مقدمة في الطباعة وطرق الطباعة</a:t>
            </a:r>
            <a:endParaRPr lang="en-US" dirty="0"/>
          </a:p>
        </p:txBody>
      </p:sp>
      <p:sp>
        <p:nvSpPr>
          <p:cNvPr id="3" name="Content Placeholder 2"/>
          <p:cNvSpPr>
            <a:spLocks noGrp="1"/>
          </p:cNvSpPr>
          <p:nvPr>
            <p:ph idx="1"/>
          </p:nvPr>
        </p:nvSpPr>
        <p:spPr/>
        <p:txBody>
          <a:bodyPr/>
          <a:lstStyle/>
          <a:p>
            <a:pPr algn="r" rtl="1"/>
            <a:r>
              <a:rPr lang="ar-SA" dirty="0"/>
              <a:t>عند إعداد الملفات الرقمية للطباعة التجارية ، يكون من الذكي تحويل مساحة الألوان لصور </a:t>
            </a:r>
            <a:r>
              <a:rPr lang="en-US" dirty="0"/>
              <a:t>RGB</a:t>
            </a:r>
            <a:r>
              <a:rPr lang="ar-SA" dirty="0"/>
              <a:t> والرسومات إلى فضاء ألوان </a:t>
            </a:r>
            <a:r>
              <a:rPr lang="en-US" dirty="0"/>
              <a:t>CMYK. </a:t>
            </a:r>
            <a:endParaRPr lang="ar-SA" dirty="0" smtClean="0"/>
          </a:p>
          <a:p>
            <a:pPr algn="r" rtl="1"/>
            <a:r>
              <a:rPr lang="ar-SA" dirty="0" smtClean="0"/>
              <a:t>على </a:t>
            </a:r>
            <a:r>
              <a:rPr lang="ar-SA" dirty="0"/>
              <a:t>الرغم من أن شركات الطباعة تقوم بذلك بشكل </a:t>
            </a:r>
            <a:r>
              <a:rPr lang="ar-SA" dirty="0" smtClean="0"/>
              <a:t>تلقائي، </a:t>
            </a:r>
            <a:r>
              <a:rPr lang="ar-SA" dirty="0"/>
              <a:t>إلا أن إجراء التحويل يسمح لك أن تكون على دراية بأي تغيرات ألوان دراماتيكية في الألوان التي تراها على </a:t>
            </a:r>
            <a:r>
              <a:rPr lang="ar-SA" dirty="0" smtClean="0"/>
              <a:t>الشاشة </a:t>
            </a:r>
            <a:r>
              <a:rPr lang="ar-SA" dirty="0"/>
              <a:t>وبالتالي تجنب المفاجآت غير السارة في منتجاتك المطبوعة.</a:t>
            </a:r>
            <a:endParaRPr lang="en-US" dirty="0"/>
          </a:p>
          <a:p>
            <a:pPr algn="r" rtl="1"/>
            <a:r>
              <a:rPr lang="ar-SA" dirty="0"/>
              <a:t>إذا كنت تستخدم صورًا بالألوان الكاملة في مشروعك ويجب أن تستخدم أيضًا لونًا واحدًا أو اثنين من ألوان </a:t>
            </a:r>
            <a:r>
              <a:rPr lang="en-US" dirty="0"/>
              <a:t>Pantone</a:t>
            </a:r>
            <a:r>
              <a:rPr lang="ar-SA" dirty="0"/>
              <a:t> لمطابقة الشعار ، فعليك تحويل الصور إلى </a:t>
            </a:r>
            <a:r>
              <a:rPr lang="en-US" dirty="0"/>
              <a:t>CMYK</a:t>
            </a:r>
            <a:r>
              <a:rPr lang="ar-SA" dirty="0"/>
              <a:t> </a:t>
            </a:r>
            <a:r>
              <a:rPr lang="ar-SA" dirty="0" smtClean="0"/>
              <a:t>مع </a:t>
            </a:r>
            <a:r>
              <a:rPr lang="ar-SA" dirty="0"/>
              <a:t>ترك الألوان الموضعية المحددة كأحبار بلون خالص. </a:t>
            </a:r>
            <a:endParaRPr lang="ar-SA" dirty="0" smtClean="0"/>
          </a:p>
          <a:p>
            <a:pPr algn="r" rtl="1"/>
            <a:r>
              <a:rPr lang="ar-SA" dirty="0" smtClean="0"/>
              <a:t>يصبح </a:t>
            </a:r>
            <a:r>
              <a:rPr lang="ar-SA" dirty="0"/>
              <a:t>مشروعك بعد ذلك خمسة أو ستة ألوان على التوالي، مما يزيد من تكلفة المواد الاستهلاكية ووقت الطباعة. </a:t>
            </a:r>
            <a:endParaRPr lang="en-US" dirty="0"/>
          </a:p>
        </p:txBody>
      </p:sp>
    </p:spTree>
    <p:extLst>
      <p:ext uri="{BB962C8B-B14F-4D97-AF65-F5344CB8AC3E}">
        <p14:creationId xmlns:p14="http://schemas.microsoft.com/office/powerpoint/2010/main" val="1341512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طرق طباعة العبوات والمطابع</a:t>
            </a:r>
            <a:endParaRPr lang="en-US" b="1" dirty="0"/>
          </a:p>
        </p:txBody>
      </p:sp>
      <p:sp>
        <p:nvSpPr>
          <p:cNvPr id="3" name="Content Placeholder 2"/>
          <p:cNvSpPr>
            <a:spLocks noGrp="1"/>
          </p:cNvSpPr>
          <p:nvPr>
            <p:ph idx="1"/>
          </p:nvPr>
        </p:nvSpPr>
        <p:spPr/>
        <p:txBody>
          <a:bodyPr/>
          <a:lstStyle/>
          <a:p>
            <a:pPr lvl="0" algn="r" rtl="1"/>
            <a:r>
              <a:rPr lang="en-US" altLang="en-US" b="1" dirty="0">
                <a:latin typeface="Calibri" panose="020F0502020204030204" pitchFamily="34" charset="0"/>
                <a:ea typeface="Calibri" panose="020F0502020204030204" pitchFamily="34" charset="0"/>
                <a:cs typeface="Arial" panose="020B0604020202020204" pitchFamily="34" charset="0"/>
              </a:rPr>
              <a:t>Relief</a:t>
            </a:r>
            <a:r>
              <a:rPr lang="ar-SA" altLang="en-US" dirty="0">
                <a:latin typeface="Calibri" panose="020F0502020204030204" pitchFamily="34" charset="0"/>
                <a:ea typeface="Calibri" panose="020F0502020204030204" pitchFamily="34" charset="0"/>
              </a:rPr>
              <a:t>: الاختلافات هي فلكسوغرافيا (يشار إليها عادةً باسم فليكسو) ، وطباعة الحروف، وطباعة الحروف (يشار إليها عادةً باسم الإزاحة الجافة) </a:t>
            </a:r>
            <a:endParaRPr kumimoji="0" lang="en-US" altLang="en-US" sz="1400" b="0" i="0" u="none" strike="noStrike" cap="none" normalizeH="0" baseline="0" dirty="0" smtClean="0">
              <a:ln>
                <a:noFill/>
              </a:ln>
              <a:solidFill>
                <a:schemeClr val="tx1"/>
              </a:solidFill>
              <a:effectLst/>
            </a:endParaRPr>
          </a:p>
          <a:p>
            <a:endParaRPr lang="en-US" dirty="0"/>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19" descr="1200px-Principle_of_Relief_Printing.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282" y="3295424"/>
            <a:ext cx="340360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4834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طرق طباعة العبوات والمطابع</a:t>
            </a:r>
            <a:endParaRPr lang="en-US" dirty="0"/>
          </a:p>
        </p:txBody>
      </p:sp>
      <p:sp>
        <p:nvSpPr>
          <p:cNvPr id="3" name="Content Placeholder 2"/>
          <p:cNvSpPr>
            <a:spLocks noGrp="1"/>
          </p:cNvSpPr>
          <p:nvPr>
            <p:ph idx="1"/>
          </p:nvPr>
        </p:nvSpPr>
        <p:spPr/>
        <p:txBody>
          <a:bodyPr/>
          <a:lstStyle/>
          <a:p>
            <a:pPr marL="0" lvl="0" indent="0" algn="r" rtl="1" eaLnBrk="0" fontAlgn="base" hangingPunct="0">
              <a:lnSpc>
                <a:spcPct val="100000"/>
              </a:lnSpc>
              <a:spcBef>
                <a:spcPct val="0"/>
              </a:spcBef>
              <a:spcAft>
                <a:spcPct val="0"/>
              </a:spcAft>
              <a:buNone/>
            </a:pPr>
            <a:r>
              <a:rPr lang="en-US" altLang="en-US" b="1" dirty="0" err="1">
                <a:latin typeface="Calibri" panose="020F0502020204030204" pitchFamily="34" charset="0"/>
                <a:ea typeface="Calibri" panose="020F0502020204030204" pitchFamily="34" charset="0"/>
                <a:cs typeface="Arial" panose="020B0604020202020204" pitchFamily="34" charset="0"/>
              </a:rPr>
              <a:t>Planographic</a:t>
            </a:r>
            <a:r>
              <a:rPr lang="ar-SA" altLang="en-US" dirty="0">
                <a:latin typeface="Calibri" panose="020F0502020204030204" pitchFamily="34" charset="0"/>
                <a:ea typeface="Calibri" panose="020F0502020204030204" pitchFamily="34" charset="0"/>
              </a:rPr>
              <a:t>: تُعرف العملية باسم الطباعة الحجرية الأوفست ويشار إليها عادةً باسم الطباعة الحجرية أو الأوفست أو الليثو</a:t>
            </a:r>
            <a:endParaRPr lang="ar-SA" altLang="en-US" sz="4000" dirty="0">
              <a:latin typeface="Arial" panose="020B0604020202020204" pitchFamily="34" charset="0"/>
            </a:endParaRPr>
          </a:p>
        </p:txBody>
      </p:sp>
      <p:pic>
        <p:nvPicPr>
          <p:cNvPr id="5122" name="Picture 18" descr="figure_3.5_-_principle_of_sheet-fed_letter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893" y="3399230"/>
            <a:ext cx="5215164" cy="29126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r>
            <a:br>
              <a:rPr kumimoji="0" lang="en-US" altLang="en-US" sz="12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89511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طرق طباعة العبوات والمطابع</a:t>
            </a:r>
            <a:endParaRPr lang="en-US" dirty="0"/>
          </a:p>
        </p:txBody>
      </p:sp>
      <p:sp>
        <p:nvSpPr>
          <p:cNvPr id="3" name="Content Placeholder 2"/>
          <p:cNvSpPr>
            <a:spLocks noGrp="1"/>
          </p:cNvSpPr>
          <p:nvPr>
            <p:ph idx="1"/>
          </p:nvPr>
        </p:nvSpPr>
        <p:spPr>
          <a:xfrm>
            <a:off x="838200" y="1825625"/>
            <a:ext cx="10515600" cy="4351338"/>
          </a:xfrm>
        </p:spPr>
        <p:txBody>
          <a:bodyPr/>
          <a:lstStyle/>
          <a:p>
            <a:pPr marL="0" indent="0" algn="r" rtl="1">
              <a:buNone/>
            </a:pPr>
            <a:endParaRPr lang="en-US" dirty="0"/>
          </a:p>
          <a:p>
            <a:pPr algn="r" rtl="1"/>
            <a:r>
              <a:rPr lang="en-US" b="1" dirty="0"/>
              <a:t>Gravure</a:t>
            </a:r>
            <a:r>
              <a:rPr lang="ar-SA" b="1" dirty="0"/>
              <a:t>:</a:t>
            </a:r>
            <a:r>
              <a:rPr lang="ar-SA" dirty="0"/>
              <a:t> هذه العملية هي الحفر الروتوغراف ، ويطلق عليها أحيانًا اسم روتو ويشار إليها أحيانًا باسم النقش الغائر</a:t>
            </a:r>
            <a:r>
              <a:rPr lang="en-US" dirty="0"/>
              <a:t>.</a:t>
            </a:r>
          </a:p>
        </p:txBody>
      </p:sp>
      <p:pic>
        <p:nvPicPr>
          <p:cNvPr id="5" name="Picture 4" descr="C:\Users\DELL\Downloads\5_rotogravur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0620" y="3381829"/>
            <a:ext cx="3195094" cy="2679881"/>
          </a:xfrm>
          <a:prstGeom prst="rect">
            <a:avLst/>
          </a:prstGeom>
          <a:noFill/>
          <a:ln>
            <a:noFill/>
          </a:ln>
        </p:spPr>
      </p:pic>
    </p:spTree>
    <p:extLst>
      <p:ext uri="{BB962C8B-B14F-4D97-AF65-F5344CB8AC3E}">
        <p14:creationId xmlns:p14="http://schemas.microsoft.com/office/powerpoint/2010/main" val="1973358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واختيار </a:t>
            </a:r>
            <a:r>
              <a:rPr lang="ar-SA" b="1" dirty="0"/>
              <a:t>الألوان ونظام مطابقة بانتون</a:t>
            </a:r>
            <a:endParaRPr lang="en-US" b="1" dirty="0"/>
          </a:p>
        </p:txBody>
      </p:sp>
      <p:sp>
        <p:nvSpPr>
          <p:cNvPr id="3" name="Content Placeholder 2"/>
          <p:cNvSpPr>
            <a:spLocks noGrp="1"/>
          </p:cNvSpPr>
          <p:nvPr>
            <p:ph idx="1"/>
          </p:nvPr>
        </p:nvSpPr>
        <p:spPr>
          <a:xfrm>
            <a:off x="5776686" y="1825625"/>
            <a:ext cx="5577114" cy="4351338"/>
          </a:xfrm>
        </p:spPr>
        <p:txBody>
          <a:bodyPr>
            <a:normAutofit lnSpcReduction="10000"/>
          </a:bodyPr>
          <a:lstStyle/>
          <a:p>
            <a:pPr marL="0" lvl="0" indent="0" algn="justLow" rtl="1" eaLnBrk="0" fontAlgn="base" hangingPunct="0">
              <a:lnSpc>
                <a:spcPct val="100000"/>
              </a:lnSpc>
              <a:spcBef>
                <a:spcPct val="0"/>
              </a:spcBef>
              <a:spcAft>
                <a:spcPct val="0"/>
              </a:spcAft>
              <a:buNone/>
            </a:pPr>
            <a:r>
              <a:rPr lang="ar-SA" altLang="en-US" dirty="0">
                <a:latin typeface="Calibri" panose="020F0502020204030204" pitchFamily="34" charset="0"/>
                <a:ea typeface="Calibri" panose="020F0502020204030204" pitchFamily="34" charset="0"/>
              </a:rPr>
              <a:t>أدلة اللون</a:t>
            </a:r>
            <a:r>
              <a:rPr lang="en-US" altLang="en-US" dirty="0">
                <a:latin typeface="Calibri" panose="020F0502020204030204" pitchFamily="34" charset="0"/>
                <a:ea typeface="Calibri" panose="020F0502020204030204" pitchFamily="34" charset="0"/>
                <a:cs typeface="Arial" panose="020B0604020202020204" pitchFamily="34" charset="0"/>
              </a:rPr>
              <a:t> Pantone</a:t>
            </a:r>
            <a:r>
              <a:rPr lang="ar-SA" altLang="en-US" dirty="0">
                <a:latin typeface="Calibri" panose="020F0502020204030204" pitchFamily="34" charset="0"/>
                <a:ea typeface="Calibri" panose="020F0502020204030204" pitchFamily="34" charset="0"/>
              </a:rPr>
              <a:t>المنتجات الأولية. تتكون هذه الأدلة من العديد من صفائح الكرتون الرقيقة الصغيرة. يقيسون حوالي 6 × 2 بوصة أو 15 × 5 سم. ويتم طباعتها على جانب واحد بسلسلة من حوامل الألوان ذات الصلة ومربوطة في سطح مروحة صغير. على سبيل المثال ، قد تحتوي "صفحة" معينة على عدد من درجات اللون الأحمر بدرجات متفاوتة</a:t>
            </a:r>
            <a:r>
              <a:rPr lang="en-US" altLang="en-US" dirty="0">
                <a:latin typeface="Calibri" panose="020F0502020204030204" pitchFamily="34" charset="0"/>
                <a:ea typeface="Calibri" panose="020F0502020204030204" pitchFamily="34" charset="0"/>
                <a:cs typeface="Arial" panose="020B0604020202020204" pitchFamily="34" charset="0"/>
              </a:rPr>
              <a:t>.</a:t>
            </a:r>
            <a:endParaRPr kumimoji="0" lang="en-US" altLang="en-US" sz="1400" b="0" i="0" u="none" strike="noStrike" cap="none" normalizeH="0" baseline="0" dirty="0" smtClean="0">
              <a:ln>
                <a:noFill/>
              </a:ln>
              <a:solidFill>
                <a:schemeClr val="tx1"/>
              </a:solidFill>
              <a:effectLst/>
            </a:endParaRPr>
          </a:p>
          <a:p>
            <a:pPr marL="0" lvl="0" indent="0" algn="justLow" rtl="1" eaLnBrk="0" fontAlgn="base" hangingPunct="0">
              <a:lnSpc>
                <a:spcPct val="100000"/>
              </a:lnSpc>
              <a:spcBef>
                <a:spcPct val="0"/>
              </a:spcBef>
              <a:spcAft>
                <a:spcPct val="0"/>
              </a:spcAft>
              <a:buNone/>
            </a:pPr>
            <a:r>
              <a:rPr lang="ar-SA" altLang="en-US" dirty="0">
                <a:latin typeface="Calibri" panose="020F0502020204030204" pitchFamily="34" charset="0"/>
                <a:ea typeface="Calibri" panose="020F0502020204030204" pitchFamily="34" charset="0"/>
              </a:rPr>
              <a:t>يسمى دليل الألوان هذا أيضًا بامتداد</a:t>
            </a:r>
            <a:r>
              <a:rPr lang="en-US" altLang="en-US" dirty="0">
                <a:latin typeface="Calibri" panose="020F0502020204030204" pitchFamily="34" charset="0"/>
                <a:ea typeface="Calibri" panose="020F0502020204030204" pitchFamily="34" charset="0"/>
                <a:cs typeface="Arial" panose="020B0604020202020204" pitchFamily="34" charset="0"/>
              </a:rPr>
              <a:t> Pantone </a:t>
            </a:r>
            <a:r>
              <a:rPr lang="ar-SA" altLang="en-US" dirty="0">
                <a:latin typeface="Calibri" panose="020F0502020204030204" pitchFamily="34" charset="0"/>
                <a:ea typeface="Calibri" panose="020F0502020204030204" pitchFamily="34" charset="0"/>
              </a:rPr>
              <a:t>نظام المطابقة، أو</a:t>
            </a:r>
            <a:r>
              <a:rPr lang="en-US" altLang="en-US" dirty="0">
                <a:latin typeface="Calibri" panose="020F0502020204030204" pitchFamily="34" charset="0"/>
                <a:ea typeface="Calibri" panose="020F0502020204030204" pitchFamily="34" charset="0"/>
                <a:cs typeface="Arial" panose="020B0604020202020204" pitchFamily="34" charset="0"/>
              </a:rPr>
              <a:t> PMS </a:t>
            </a:r>
            <a:r>
              <a:rPr lang="ar-SA" altLang="en-US" dirty="0">
                <a:latin typeface="Calibri" panose="020F0502020204030204" pitchFamily="34" charset="0"/>
                <a:ea typeface="Calibri" panose="020F0502020204030204" pitchFamily="34" charset="0"/>
              </a:rPr>
              <a:t>للاختصار. </a:t>
            </a:r>
            <a:endParaRPr lang="ar-SA" altLang="en-US" sz="4000" dirty="0">
              <a:latin typeface="Arial" panose="020B0604020202020204" pitchFamily="34" charset="0"/>
            </a:endParaRPr>
          </a:p>
        </p:txBody>
      </p:sp>
      <p:pic>
        <p:nvPicPr>
          <p:cNvPr id="4" name="Picture 3" descr="C:\Users\DELL\Downloads\6fa9454ef03331ad-1024x68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919" y="2525486"/>
            <a:ext cx="5327289" cy="3549151"/>
          </a:xfrm>
          <a:prstGeom prst="rect">
            <a:avLst/>
          </a:prstGeom>
          <a:noFill/>
          <a:ln>
            <a:noFill/>
          </a:ln>
        </p:spPr>
      </p:pic>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718968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فن الألوان النصفية وطباعة الشاشات الحريرية</a:t>
            </a:r>
            <a:r>
              <a:rPr lang="en-US" b="1" dirty="0"/>
              <a:t/>
            </a:r>
            <a:br>
              <a:rPr lang="en-US" b="1" dirty="0"/>
            </a:br>
            <a:endParaRPr lang="en-US" dirty="0"/>
          </a:p>
        </p:txBody>
      </p:sp>
      <p:sp>
        <p:nvSpPr>
          <p:cNvPr id="3" name="Content Placeholder 2"/>
          <p:cNvSpPr>
            <a:spLocks noGrp="1"/>
          </p:cNvSpPr>
          <p:nvPr>
            <p:ph idx="1"/>
          </p:nvPr>
        </p:nvSpPr>
        <p:spPr/>
        <p:txBody>
          <a:bodyPr>
            <a:normAutofit lnSpcReduction="10000"/>
          </a:bodyPr>
          <a:lstStyle/>
          <a:p>
            <a:pPr algn="r" rtl="1"/>
            <a:r>
              <a:rPr lang="ar-SA" dirty="0"/>
              <a:t>تعد طباعة الشاشة من أكثر طرق الطباعة تقدمًا من الناحية التكنولوجية. يغطي أكثر مناطق مختلفة التطبيقات: من الحلول اليدوية إلى الحلول الصناعية عالية </a:t>
            </a:r>
            <a:r>
              <a:rPr lang="ar-SA" dirty="0" smtClean="0"/>
              <a:t>التقنية</a:t>
            </a:r>
          </a:p>
          <a:p>
            <a:pPr algn="r" rtl="1"/>
            <a:r>
              <a:rPr lang="ar-SA" dirty="0" smtClean="0"/>
              <a:t> </a:t>
            </a:r>
            <a:r>
              <a:rPr lang="ar-SA" dirty="0"/>
              <a:t>من أصغر الأشكال في تصنيع لوحات الدوائر المطبوعة إلى أكبر </a:t>
            </a:r>
            <a:r>
              <a:rPr lang="ar-SA" dirty="0" smtClean="0"/>
              <a:t>الملصقات </a:t>
            </a:r>
            <a:r>
              <a:rPr lang="ar-SA" dirty="0"/>
              <a:t>ومن النسخ الفردية إلى مجموعات الطباعة الكبيرة، مقاسة بعشرات الآلاف. </a:t>
            </a:r>
            <a:endParaRPr lang="ar-SA" dirty="0" smtClean="0"/>
          </a:p>
          <a:p>
            <a:pPr algn="r" rtl="1"/>
            <a:r>
              <a:rPr lang="ar-SA" dirty="0" smtClean="0"/>
              <a:t>تقوم </a:t>
            </a:r>
            <a:r>
              <a:rPr lang="ar-SA" dirty="0"/>
              <a:t>طريقة طباعة الشاشة </a:t>
            </a:r>
            <a:r>
              <a:rPr lang="ar-SA" dirty="0" smtClean="0"/>
              <a:t>الحريرية بطباعة </a:t>
            </a:r>
            <a:r>
              <a:rPr lang="ar-SA" dirty="0"/>
              <a:t>الورق  والمنسوجات، والسيراميك، والمواد الاصطناعية على شكل شبكة، وأوراق فردية، وكذلك منتجات لأغراض وأشكال مختلفة، مثل العلب، والنظارات، ولوحات القيادة، والبالونات اللاتكس</a:t>
            </a:r>
            <a:r>
              <a:rPr lang="en-US" dirty="0"/>
              <a:t>.</a:t>
            </a:r>
          </a:p>
          <a:p>
            <a:pPr algn="r" rtl="1"/>
            <a:r>
              <a:rPr lang="ar-SA" dirty="0"/>
              <a:t>بالنسبة لطباعة </a:t>
            </a:r>
            <a:r>
              <a:rPr lang="ar-SA" dirty="0" smtClean="0"/>
              <a:t>الشاشةالحريرية، </a:t>
            </a:r>
            <a:r>
              <a:rPr lang="ar-SA" dirty="0"/>
              <a:t>لا توجد قيود عمليًا على أبعاد </a:t>
            </a:r>
            <a:r>
              <a:rPr lang="ar-SA" dirty="0" smtClean="0"/>
              <a:t>الطباعة</a:t>
            </a:r>
          </a:p>
          <a:p>
            <a:pPr algn="r" rtl="1"/>
            <a:r>
              <a:rPr lang="ar-SA" dirty="0" smtClean="0"/>
              <a:t> </a:t>
            </a:r>
            <a:r>
              <a:rPr lang="ar-SA" dirty="0"/>
              <a:t>وهذا ما يفسر الطلب على طباعة الشاشة الحريرية كبيرة الحجم  حيث يتم قياس حجم الصورة بالأمتار. </a:t>
            </a:r>
            <a:endParaRPr lang="en-US" dirty="0"/>
          </a:p>
        </p:txBody>
      </p:sp>
    </p:spTree>
    <p:extLst>
      <p:ext uri="{BB962C8B-B14F-4D97-AF65-F5344CB8AC3E}">
        <p14:creationId xmlns:p14="http://schemas.microsoft.com/office/powerpoint/2010/main" val="2754016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228" y="2963182"/>
            <a:ext cx="10515600" cy="1325563"/>
          </a:xfrm>
        </p:spPr>
        <p:txBody>
          <a:bodyPr/>
          <a:lstStyle/>
          <a:p>
            <a:pPr algn="ctr" rtl="1"/>
            <a:r>
              <a:rPr lang="ar-SA" dirty="0" smtClean="0"/>
              <a:t>7. البوليمرات</a:t>
            </a:r>
            <a:endParaRPr lang="en-US" dirty="0"/>
          </a:p>
        </p:txBody>
      </p:sp>
    </p:spTree>
    <p:extLst>
      <p:ext uri="{BB962C8B-B14F-4D97-AF65-F5344CB8AC3E}">
        <p14:creationId xmlns:p14="http://schemas.microsoft.com/office/powerpoint/2010/main" val="7752127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الخصائص العامة لبوليمرات التغليف</a:t>
            </a:r>
            <a:endParaRPr lang="en-US" b="1" dirty="0"/>
          </a:p>
        </p:txBody>
      </p:sp>
      <p:sp>
        <p:nvSpPr>
          <p:cNvPr id="3" name="Content Placeholder 2"/>
          <p:cNvSpPr>
            <a:spLocks noGrp="1"/>
          </p:cNvSpPr>
          <p:nvPr>
            <p:ph idx="1"/>
          </p:nvPr>
        </p:nvSpPr>
        <p:spPr/>
        <p:txBody>
          <a:bodyPr/>
          <a:lstStyle/>
          <a:p>
            <a:pPr algn="r" rtl="1"/>
            <a:r>
              <a:rPr lang="ar-SA" dirty="0"/>
              <a:t>يصف "البلاستيك" قدرة المادة على أن تتشكل في جسم ما، وهي مواد عضوية وبوليمرية بطبيعتها وهذا يعني أنها مصنوعة من عدة أجزاء (بولي) (</a:t>
            </a:r>
            <a:r>
              <a:rPr lang="ar-SA" dirty="0" smtClean="0"/>
              <a:t>مير)</a:t>
            </a:r>
          </a:p>
          <a:p>
            <a:pPr algn="r" rtl="1"/>
            <a:r>
              <a:rPr lang="ar-SA" dirty="0" smtClean="0"/>
              <a:t>يتم تصنيعها جميعًا، إما </a:t>
            </a:r>
            <a:r>
              <a:rPr lang="ar-SA" dirty="0"/>
              <a:t>من النفط أو من المواد الخام الأخرى التي تحدث بشكل </a:t>
            </a:r>
            <a:r>
              <a:rPr lang="ar-SA" dirty="0" smtClean="0"/>
              <a:t>طبيعي</a:t>
            </a:r>
          </a:p>
          <a:p>
            <a:pPr algn="r" rtl="1"/>
            <a:r>
              <a:rPr lang="ar-SA" dirty="0" smtClean="0"/>
              <a:t>تشكل </a:t>
            </a:r>
            <a:r>
              <a:rPr lang="ar-SA" dirty="0"/>
              <a:t>جميع البوليمرات المستخدمة في صناعة البلاستيك أقل من 4٪ من النفط المستخدم في جميع أنحاء العالم ويمكن للبوليمرات والمكونات البلاستيكية المصنوعة منها مواجهة كل تحديات التغليف </a:t>
            </a:r>
            <a:r>
              <a:rPr lang="ar-SA" dirty="0" smtClean="0"/>
              <a:t>تقريبًا</a:t>
            </a:r>
          </a:p>
          <a:p>
            <a:pPr algn="r" rtl="1"/>
            <a:r>
              <a:rPr lang="ar-SA" dirty="0" smtClean="0"/>
              <a:t> يعد </a:t>
            </a:r>
            <a:r>
              <a:rPr lang="ar-SA" dirty="0"/>
              <a:t>اختيار البوليمر المناسب لتطبيق معين أمرًا صعبًا دون فهم كيمياءها</a:t>
            </a:r>
            <a:r>
              <a:rPr lang="ar-SA" dirty="0" smtClean="0"/>
              <a:t>.</a:t>
            </a:r>
          </a:p>
          <a:p>
            <a:pPr algn="r" rtl="1"/>
            <a:r>
              <a:rPr lang="ar-SA" dirty="0"/>
              <a:t>بالمقارنة مع مواد التعبئة والتغليف الأخرى، يكون البلاستيك عمومًا أخف وزنًا، ويمكن تشكيله بسهولة في أشكال مختلفة، ومتعدد الاستخدامات للغاية. </a:t>
            </a:r>
            <a:endParaRPr lang="en-US" dirty="0"/>
          </a:p>
        </p:txBody>
      </p:sp>
    </p:spTree>
    <p:extLst>
      <p:ext uri="{BB962C8B-B14F-4D97-AF65-F5344CB8AC3E}">
        <p14:creationId xmlns:p14="http://schemas.microsoft.com/office/powerpoint/2010/main" val="24326456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أصناف البوليمر المضافة</a:t>
            </a:r>
            <a:endParaRPr lang="en-US" b="1" dirty="0"/>
          </a:p>
        </p:txBody>
      </p:sp>
      <p:pic>
        <p:nvPicPr>
          <p:cNvPr id="4" name="Content Placeholder 3" descr="C:\Users\DELL\Downloads\aSpnyVRFqBw9W_f4BR_3AfIvcAxNp2UkRPGDAwN_HHc.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1" y="1494971"/>
            <a:ext cx="9495970" cy="4862286"/>
          </a:xfrm>
          <a:prstGeom prst="rect">
            <a:avLst/>
          </a:prstGeom>
          <a:noFill/>
          <a:ln>
            <a:noFill/>
          </a:ln>
        </p:spPr>
      </p:pic>
    </p:spTree>
    <p:extLst>
      <p:ext uri="{BB962C8B-B14F-4D97-AF65-F5344CB8AC3E}">
        <p14:creationId xmlns:p14="http://schemas.microsoft.com/office/powerpoint/2010/main" val="4229002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smtClean="0"/>
              <a:t>أهداف التعبئة </a:t>
            </a:r>
            <a:r>
              <a:rPr lang="ar-SA" b="1" dirty="0"/>
              <a:t>والتغليف</a:t>
            </a:r>
            <a:r>
              <a:rPr lang="en-US" b="1" dirty="0"/>
              <a:t/>
            </a:r>
            <a:br>
              <a:rPr lang="en-US" b="1" dirty="0"/>
            </a:br>
            <a:endParaRPr lang="en-US" dirty="0"/>
          </a:p>
        </p:txBody>
      </p:sp>
      <p:sp>
        <p:nvSpPr>
          <p:cNvPr id="3" name="Content Placeholder 2"/>
          <p:cNvSpPr>
            <a:spLocks noGrp="1"/>
          </p:cNvSpPr>
          <p:nvPr>
            <p:ph idx="1"/>
          </p:nvPr>
        </p:nvSpPr>
        <p:spPr>
          <a:xfrm>
            <a:off x="7498080" y="1825625"/>
            <a:ext cx="3855720" cy="4351338"/>
          </a:xfrm>
        </p:spPr>
        <p:txBody>
          <a:bodyPr/>
          <a:lstStyle/>
          <a:p>
            <a:pPr algn="r" rtl="1"/>
            <a:r>
              <a:rPr lang="ar-SA" dirty="0"/>
              <a:t>الأهداف الفنية</a:t>
            </a:r>
            <a:endParaRPr lang="en-US" dirty="0"/>
          </a:p>
          <a:p>
            <a:pPr marL="514350" lvl="0" indent="-514350" algn="r" rtl="1">
              <a:buFont typeface="+mj-lt"/>
              <a:buAutoNum type="arabicPeriod"/>
            </a:pPr>
            <a:r>
              <a:rPr lang="ar-SA" dirty="0"/>
              <a:t>الاحتواء</a:t>
            </a:r>
            <a:endParaRPr lang="en-US" dirty="0"/>
          </a:p>
          <a:p>
            <a:pPr marL="514350" lvl="0" indent="-514350" algn="r" rtl="1">
              <a:buFont typeface="+mj-lt"/>
              <a:buAutoNum type="arabicPeriod"/>
            </a:pPr>
            <a:r>
              <a:rPr lang="ar-SA" dirty="0"/>
              <a:t>تحديد الكمية أو الحجم</a:t>
            </a:r>
            <a:endParaRPr lang="en-US" dirty="0"/>
          </a:p>
          <a:p>
            <a:pPr marL="514350" lvl="0" indent="-514350" algn="r" rtl="1">
              <a:buFont typeface="+mj-lt"/>
              <a:buAutoNum type="arabicPeriod"/>
            </a:pPr>
            <a:r>
              <a:rPr lang="ar-SA" dirty="0"/>
              <a:t>الحماية</a:t>
            </a:r>
            <a:endParaRPr lang="en-US" dirty="0"/>
          </a:p>
          <a:p>
            <a:pPr marL="514350" lvl="0" indent="-514350" algn="r" rtl="1">
              <a:buFont typeface="+mj-lt"/>
              <a:buAutoNum type="arabicPeriod"/>
            </a:pPr>
            <a:r>
              <a:rPr lang="ar-SA" dirty="0"/>
              <a:t>النقل</a:t>
            </a:r>
            <a:endParaRPr lang="en-US" dirty="0"/>
          </a:p>
          <a:p>
            <a:pPr marL="514350" lvl="0" indent="-514350" algn="r" rtl="1">
              <a:buFont typeface="+mj-lt"/>
              <a:buAutoNum type="arabicPeriod"/>
            </a:pPr>
            <a:r>
              <a:rPr lang="ar-SA" dirty="0"/>
              <a:t>طريقة الاستهلاك</a:t>
            </a:r>
            <a:endParaRPr lang="en-US" dirty="0"/>
          </a:p>
          <a:p>
            <a:pPr marL="514350" lvl="0" indent="-514350" algn="r" rtl="1">
              <a:buFont typeface="+mj-lt"/>
              <a:buAutoNum type="arabicPeriod"/>
            </a:pPr>
            <a:r>
              <a:rPr lang="ar-SA" dirty="0"/>
              <a:t>المعلومات</a:t>
            </a:r>
            <a:endParaRPr lang="en-US" dirty="0"/>
          </a:p>
          <a:p>
            <a:pPr algn="r" rtl="1"/>
            <a:endParaRPr lang="en-US" dirty="0"/>
          </a:p>
        </p:txBody>
      </p:sp>
      <p:sp>
        <p:nvSpPr>
          <p:cNvPr id="6" name="Content Placeholder 2"/>
          <p:cNvSpPr txBox="1">
            <a:spLocks/>
          </p:cNvSpPr>
          <p:nvPr/>
        </p:nvSpPr>
        <p:spPr>
          <a:xfrm>
            <a:off x="2240280" y="1825625"/>
            <a:ext cx="385572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SA" dirty="0"/>
              <a:t>الأهداف السوقية</a:t>
            </a:r>
            <a:endParaRPr lang="en-US" dirty="0"/>
          </a:p>
          <a:p>
            <a:pPr marL="514350" lvl="0" indent="-514350" algn="r" rtl="1">
              <a:buFont typeface="+mj-lt"/>
              <a:buAutoNum type="arabicPeriod"/>
            </a:pPr>
            <a:r>
              <a:rPr lang="ar-SA" dirty="0"/>
              <a:t>التواصل</a:t>
            </a:r>
            <a:endParaRPr lang="en-US" dirty="0"/>
          </a:p>
          <a:p>
            <a:pPr marL="514350" lvl="0" indent="-514350" algn="r" rtl="1">
              <a:buFont typeface="+mj-lt"/>
              <a:buAutoNum type="arabicPeriod"/>
            </a:pPr>
            <a:r>
              <a:rPr lang="ar-SA" dirty="0"/>
              <a:t>النشر</a:t>
            </a:r>
            <a:endParaRPr lang="en-US" dirty="0"/>
          </a:p>
          <a:p>
            <a:pPr marL="514350" lvl="0" indent="-514350" algn="r" rtl="1">
              <a:buFont typeface="+mj-lt"/>
              <a:buAutoNum type="arabicPeriod"/>
            </a:pPr>
            <a:r>
              <a:rPr lang="ar-SA" dirty="0"/>
              <a:t>العرض</a:t>
            </a:r>
            <a:endParaRPr lang="en-US" dirty="0"/>
          </a:p>
          <a:p>
            <a:pPr marL="514350" lvl="0" indent="-514350" algn="r" rtl="1">
              <a:buFont typeface="+mj-lt"/>
              <a:buAutoNum type="arabicPeriod"/>
            </a:pPr>
            <a:r>
              <a:rPr lang="ar-SA" dirty="0"/>
              <a:t>البيع</a:t>
            </a:r>
            <a:endParaRPr lang="en-US" dirty="0"/>
          </a:p>
          <a:p>
            <a:pPr marL="514350" lvl="0" indent="-514350" algn="r" rtl="1">
              <a:buFont typeface="+mj-lt"/>
              <a:buAutoNum type="arabicPeriod"/>
            </a:pPr>
            <a:r>
              <a:rPr lang="ar-SA" dirty="0"/>
              <a:t>التحفيز</a:t>
            </a:r>
            <a:endParaRPr lang="en-US" dirty="0"/>
          </a:p>
          <a:p>
            <a:pPr marL="514350" lvl="0" indent="-514350" algn="r" rtl="1">
              <a:buFont typeface="+mj-lt"/>
              <a:buAutoNum type="arabicPeriod"/>
            </a:pPr>
            <a:r>
              <a:rPr lang="ar-SA" dirty="0"/>
              <a:t>تحديد هوية المنتج</a:t>
            </a:r>
            <a:endParaRPr lang="en-US" dirty="0"/>
          </a:p>
          <a:p>
            <a:pPr algn="r" rtl="1"/>
            <a:endParaRPr lang="en-US" dirty="0"/>
          </a:p>
        </p:txBody>
      </p:sp>
    </p:spTree>
    <p:extLst>
      <p:ext uri="{BB962C8B-B14F-4D97-AF65-F5344CB8AC3E}">
        <p14:creationId xmlns:p14="http://schemas.microsoft.com/office/powerpoint/2010/main" val="21651223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258" y="2905125"/>
            <a:ext cx="10515600" cy="1325563"/>
          </a:xfrm>
        </p:spPr>
        <p:txBody>
          <a:bodyPr/>
          <a:lstStyle/>
          <a:p>
            <a:pPr algn="ctr"/>
            <a:r>
              <a:rPr lang="ar-SA" dirty="0" smtClean="0"/>
              <a:t>8. العبوات المعدنية</a:t>
            </a:r>
            <a:endParaRPr lang="en-US" dirty="0"/>
          </a:p>
        </p:txBody>
      </p:sp>
    </p:spTree>
    <p:extLst>
      <p:ext uri="{BB962C8B-B14F-4D97-AF65-F5344CB8AC3E}">
        <p14:creationId xmlns:p14="http://schemas.microsoft.com/office/powerpoint/2010/main" val="23077535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العلب الملحومة ، اللاصقة ، الملتصقة والميكانيكية من ثلاث قطع</a:t>
            </a:r>
            <a:endParaRPr lang="en-US" b="1" dirty="0"/>
          </a:p>
        </p:txBody>
      </p:sp>
      <p:sp>
        <p:nvSpPr>
          <p:cNvPr id="3" name="Content Placeholder 2"/>
          <p:cNvSpPr>
            <a:spLocks noGrp="1"/>
          </p:cNvSpPr>
          <p:nvPr>
            <p:ph idx="1"/>
          </p:nvPr>
        </p:nvSpPr>
        <p:spPr>
          <a:xfrm>
            <a:off x="4659086" y="1825625"/>
            <a:ext cx="6694714" cy="4351338"/>
          </a:xfrm>
        </p:spPr>
        <p:txBody>
          <a:bodyPr/>
          <a:lstStyle/>
          <a:p>
            <a:pPr marL="0" indent="0" algn="r" rtl="1">
              <a:buNone/>
            </a:pPr>
            <a:r>
              <a:rPr lang="ar-SA" dirty="0"/>
              <a:t>يتم تصنيع العلب المعدنية في الغالب بإحدى الطريقتين الأساسيتين التاليتين</a:t>
            </a:r>
            <a:endParaRPr lang="en-US" dirty="0"/>
          </a:p>
          <a:p>
            <a:pPr lvl="0" algn="r" rtl="1"/>
            <a:r>
              <a:rPr lang="ar-SA" dirty="0"/>
              <a:t>علبة من ثلاث قطع - تتألف من جسم أسطواني ملفوف من لوح مستطيل مسطح مع درزات جانبية متداخلة ومتصلة باستخدام لحام بمقاومة كهربائية ونهايتان متصلتان ميكانيكياً لإنتاج عبوة مغلقة.</a:t>
            </a:r>
            <a:endParaRPr lang="en-US" dirty="0"/>
          </a:p>
          <a:p>
            <a:pPr lvl="0" algn="r" rtl="1"/>
            <a:r>
              <a:rPr lang="ar-SA" dirty="0"/>
              <a:t>العلبة ذات القطعتين - تتألف من جسم علبة أسطوانية غير ملحومة مع طرف واحد متكامل (قاعدة) على شكل قرص مسطح والطرف الآخر متصل ميكانيكيًا لإنتاج علبة مغلقة.</a:t>
            </a:r>
            <a:endParaRPr lang="en-US" dirty="0"/>
          </a:p>
        </p:txBody>
      </p:sp>
      <p:pic>
        <p:nvPicPr>
          <p:cNvPr id="4" name="Picture 3"/>
          <p:cNvPicPr/>
          <p:nvPr/>
        </p:nvPicPr>
        <p:blipFill>
          <a:blip r:embed="rId2"/>
          <a:stretch>
            <a:fillRect/>
          </a:stretch>
        </p:blipFill>
        <p:spPr>
          <a:xfrm>
            <a:off x="306296" y="3178630"/>
            <a:ext cx="5296218" cy="3475580"/>
          </a:xfrm>
          <a:prstGeom prst="rect">
            <a:avLst/>
          </a:prstGeom>
        </p:spPr>
      </p:pic>
    </p:spTree>
    <p:extLst>
      <p:ext uri="{BB962C8B-B14F-4D97-AF65-F5344CB8AC3E}">
        <p14:creationId xmlns:p14="http://schemas.microsoft.com/office/powerpoint/2010/main" val="32481643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smtClean="0"/>
              <a:t>العلب الملحومة ، اللاصقة ، الملتصقة والميكانيكية من ثلاث قطع</a:t>
            </a:r>
            <a:endParaRPr lang="en-US" dirty="0"/>
          </a:p>
        </p:txBody>
      </p:sp>
      <p:sp>
        <p:nvSpPr>
          <p:cNvPr id="3" name="Content Placeholder 2"/>
          <p:cNvSpPr>
            <a:spLocks noGrp="1"/>
          </p:cNvSpPr>
          <p:nvPr>
            <p:ph idx="1"/>
          </p:nvPr>
        </p:nvSpPr>
        <p:spPr/>
        <p:txBody>
          <a:bodyPr/>
          <a:lstStyle/>
          <a:p>
            <a:pPr marL="0" indent="0" algn="r" rtl="1">
              <a:buNone/>
            </a:pPr>
            <a:r>
              <a:rPr lang="ar-SA" dirty="0"/>
              <a:t>تساعد العلاقة الهندسية بين قطر العلبة والارتفاع في تحديد الشكل الذي يمكن أن يكون أكثر ملاءمة لعملية التصنيع. يمكن وصف هذه العلاقة على أنها:</a:t>
            </a:r>
            <a:endParaRPr lang="en-US" dirty="0"/>
          </a:p>
          <a:p>
            <a:pPr lvl="0" algn="r" rtl="1"/>
            <a:r>
              <a:rPr lang="ar-SA" dirty="0"/>
              <a:t>العلب الطويلة التي يزيد ارتفاعها عن القطر (على سبيل المثال ، علبة المشروبات)</a:t>
            </a:r>
            <a:endParaRPr lang="en-US" dirty="0"/>
          </a:p>
          <a:p>
            <a:pPr lvl="0" algn="r" rtl="1"/>
            <a:r>
              <a:rPr lang="ar-SA" dirty="0"/>
              <a:t>علب قصيرة ارتفاع يساوي قطرها أو أقل بقليل منه (مثل علبة التونة)</a:t>
            </a:r>
            <a:endParaRPr lang="en-US" dirty="0"/>
          </a:p>
          <a:p>
            <a:pPr lvl="0" algn="r" rtl="1"/>
            <a:r>
              <a:rPr lang="ar-SA" dirty="0"/>
              <a:t>عبوات ضحلة ارتفاعها أقل بكثير من القطر أو العرض (مثل السردين).</a:t>
            </a:r>
            <a:endParaRPr lang="en-US" dirty="0"/>
          </a:p>
        </p:txBody>
      </p:sp>
    </p:spTree>
    <p:extLst>
      <p:ext uri="{BB962C8B-B14F-4D97-AF65-F5344CB8AC3E}">
        <p14:creationId xmlns:p14="http://schemas.microsoft.com/office/powerpoint/2010/main" val="2936455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الطلاءات الواقية والديكورات</a:t>
            </a:r>
            <a:endParaRPr lang="en-US" b="1" dirty="0"/>
          </a:p>
        </p:txBody>
      </p:sp>
      <p:sp>
        <p:nvSpPr>
          <p:cNvPr id="3" name="Content Placeholder 2"/>
          <p:cNvSpPr>
            <a:spLocks noGrp="1"/>
          </p:cNvSpPr>
          <p:nvPr>
            <p:ph idx="1"/>
          </p:nvPr>
        </p:nvSpPr>
        <p:spPr/>
        <p:txBody>
          <a:bodyPr>
            <a:normAutofit lnSpcReduction="10000"/>
          </a:bodyPr>
          <a:lstStyle/>
          <a:p>
            <a:pPr algn="r" rtl="1"/>
            <a:r>
              <a:rPr lang="ar-SA" dirty="0"/>
              <a:t>يتم تطبيق مواد الطلاء على الأسطح المعدنية إما في صورة سائلة أو صلبة (كمساحيق أو رقائق أو بثق ساخن). </a:t>
            </a:r>
            <a:r>
              <a:rPr lang="ar-SA" dirty="0" smtClean="0"/>
              <a:t>ي</a:t>
            </a:r>
          </a:p>
          <a:p>
            <a:pPr algn="r" rtl="1"/>
            <a:r>
              <a:rPr lang="ar-SA" dirty="0" smtClean="0"/>
              <a:t>مكن </a:t>
            </a:r>
            <a:r>
              <a:rPr lang="ar-SA" dirty="0"/>
              <a:t>القيام بذلك قبل عمليات تشكيل المعدن، أي على شكل ملف أو لوح مقطوع، أو بعد التشكيل عندما يكون للعبوة أو النهاية شكل ثلاثي الأبعاد.</a:t>
            </a:r>
            <a:endParaRPr lang="en-US" dirty="0"/>
          </a:p>
          <a:p>
            <a:pPr algn="r" rtl="1"/>
            <a:r>
              <a:rPr lang="ar-SA" dirty="0"/>
              <a:t> الطلاءات السائلة عبارة عن مواد عضوية تشتمل على مجموعات من المذيبات والمواد الحاملة ذات الأساس المائي لضمان التحكم الجيد في الوزن المطبق جنبًا إلى جنب مع خصائص الترطيب والالتصاق والمعالجة المرضية. </a:t>
            </a:r>
            <a:endParaRPr lang="ar-SA" dirty="0" smtClean="0"/>
          </a:p>
          <a:p>
            <a:pPr algn="r" rtl="1"/>
            <a:r>
              <a:rPr lang="ar-SA" dirty="0" smtClean="0"/>
              <a:t>يشكل </a:t>
            </a:r>
            <a:r>
              <a:rPr lang="ar-SA" dirty="0"/>
              <a:t>الطلاء الصلب الذي يبقى على سطح المعدن بعد اكتمال المعالجة، اعتمادًا على كيمياء الطلاء، يمكن تحقيق المعالجة عن طريق تطبيق الحرارة أو عن طريق التعرض للأشعة فوق البنفسجية</a:t>
            </a:r>
            <a:r>
              <a:rPr lang="en-US" dirty="0"/>
              <a:t> (UV. </a:t>
            </a:r>
            <a:r>
              <a:rPr lang="ar-SA" dirty="0"/>
              <a:t>ومع </a:t>
            </a:r>
            <a:r>
              <a:rPr lang="ar-SA" dirty="0" smtClean="0"/>
              <a:t>ذلك، </a:t>
            </a:r>
            <a:r>
              <a:rPr lang="ar-SA" dirty="0"/>
              <a:t>فإن طريقة المعالجة مصممة للطلاء ولا يمكن تغييرها لاحقًا. </a:t>
            </a:r>
            <a:endParaRPr lang="en-US" dirty="0"/>
          </a:p>
        </p:txBody>
      </p:sp>
    </p:spTree>
    <p:extLst>
      <p:ext uri="{BB962C8B-B14F-4D97-AF65-F5344CB8AC3E}">
        <p14:creationId xmlns:p14="http://schemas.microsoft.com/office/powerpoint/2010/main" val="2209979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743" y="3035753"/>
            <a:ext cx="10515600" cy="1325563"/>
          </a:xfrm>
        </p:spPr>
        <p:txBody>
          <a:bodyPr/>
          <a:lstStyle/>
          <a:p>
            <a:pPr algn="ctr" rtl="1"/>
            <a:r>
              <a:rPr lang="ar-SA" dirty="0" smtClean="0"/>
              <a:t>9. عبوات الهباء الجوي</a:t>
            </a:r>
            <a:endParaRPr lang="en-US" dirty="0"/>
          </a:p>
        </p:txBody>
      </p:sp>
    </p:spTree>
    <p:extLst>
      <p:ext uri="{BB962C8B-B14F-4D97-AF65-F5344CB8AC3E}">
        <p14:creationId xmlns:p14="http://schemas.microsoft.com/office/powerpoint/2010/main" val="25122523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دوافع الهباء الجوي وتركيباته</a:t>
            </a:r>
            <a:endParaRPr lang="en-US" b="1" dirty="0"/>
          </a:p>
        </p:txBody>
      </p:sp>
      <p:sp>
        <p:nvSpPr>
          <p:cNvPr id="3" name="Content Placeholder 2"/>
          <p:cNvSpPr>
            <a:spLocks noGrp="1"/>
          </p:cNvSpPr>
          <p:nvPr>
            <p:ph idx="1"/>
          </p:nvPr>
        </p:nvSpPr>
        <p:spPr/>
        <p:txBody>
          <a:bodyPr/>
          <a:lstStyle/>
          <a:p>
            <a:pPr algn="r" rtl="1"/>
            <a:r>
              <a:rPr lang="ar-SA" dirty="0"/>
              <a:t>لعبوات الهباء الجوي </a:t>
            </a:r>
            <a:r>
              <a:rPr lang="en-US" dirty="0" err="1"/>
              <a:t>Aerosole</a:t>
            </a:r>
            <a:r>
              <a:rPr lang="en-US" dirty="0"/>
              <a:t> </a:t>
            </a:r>
            <a:r>
              <a:rPr lang="ar-SA" dirty="0"/>
              <a:t>القدرة على تشتيت المنتج إلى جزيئات أدق بكثير لتظل معلقة في الهواء لفترة أطول بكثير مما كان متاحًا من المضخات اليدوية والأنظمة </a:t>
            </a:r>
            <a:r>
              <a:rPr lang="ar-SA" dirty="0" smtClean="0"/>
              <a:t>الأخرى.</a:t>
            </a:r>
          </a:p>
          <a:p>
            <a:pPr algn="r" rtl="1"/>
            <a:r>
              <a:rPr lang="ar-SA" dirty="0" smtClean="0"/>
              <a:t>اعتمادًا </a:t>
            </a:r>
            <a:r>
              <a:rPr lang="ar-SA" dirty="0"/>
              <a:t>على التركيبة ونظام الصمام ووسيلة الضغط ، يمكن تصميم الهباء الجوي لإطلاق المنتج في أشكال تتراوح من الرذاذ الناعم إلى المعاجين الثقيلة.</a:t>
            </a:r>
            <a:endParaRPr lang="en-US" dirty="0"/>
          </a:p>
          <a:p>
            <a:pPr algn="r" rtl="1"/>
            <a:r>
              <a:rPr lang="ar-SA" dirty="0"/>
              <a:t> الاستخدامات: منتجات العناية الشخصية (العطور وكريمات الحلاقة ومزيلات العرق وبخاخات الشعر) والمنتجات المنزلية (ملمعات ومنظفات ومعطرات الغرف) ، والمواد (دهانات، منتجات سيارات، بخاخات حشرات) ، والأغذية السائلة.</a:t>
            </a:r>
            <a:endParaRPr lang="en-US" dirty="0"/>
          </a:p>
        </p:txBody>
      </p:sp>
    </p:spTree>
    <p:extLst>
      <p:ext uri="{BB962C8B-B14F-4D97-AF65-F5344CB8AC3E}">
        <p14:creationId xmlns:p14="http://schemas.microsoft.com/office/powerpoint/2010/main" val="28651683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مبدأ عمل عبوات الهباء الجوي</a:t>
            </a:r>
            <a:endParaRPr lang="en-US" b="1" dirty="0"/>
          </a:p>
        </p:txBody>
      </p:sp>
      <p:sp>
        <p:nvSpPr>
          <p:cNvPr id="3" name="Content Placeholder 2"/>
          <p:cNvSpPr>
            <a:spLocks noGrp="1"/>
          </p:cNvSpPr>
          <p:nvPr>
            <p:ph idx="1"/>
          </p:nvPr>
        </p:nvSpPr>
        <p:spPr>
          <a:xfrm>
            <a:off x="6821714" y="1825625"/>
            <a:ext cx="4532086" cy="4351338"/>
          </a:xfrm>
        </p:spPr>
        <p:txBody>
          <a:bodyPr/>
          <a:lstStyle/>
          <a:p>
            <a:pPr marL="0" indent="0" algn="r" rtl="1">
              <a:buNone/>
            </a:pPr>
            <a:r>
              <a:rPr lang="ar-SA" dirty="0"/>
              <a:t>العوامل التي تتدخل في كفاءةالعبوة: </a:t>
            </a:r>
            <a:endParaRPr lang="en-US" dirty="0"/>
          </a:p>
          <a:p>
            <a:pPr marL="514350" lvl="0" indent="-514350" algn="r" rtl="1">
              <a:buFont typeface="+mj-lt"/>
              <a:buAutoNum type="arabicPeriod"/>
            </a:pPr>
            <a:r>
              <a:rPr lang="ar-SA" dirty="0"/>
              <a:t>الدافع المناسب وضغط الدفع</a:t>
            </a:r>
            <a:endParaRPr lang="en-US" dirty="0"/>
          </a:p>
          <a:p>
            <a:pPr marL="514350" lvl="0" indent="-514350" algn="r" rtl="1">
              <a:buFont typeface="+mj-lt"/>
              <a:buAutoNum type="arabicPeriod"/>
            </a:pPr>
            <a:r>
              <a:rPr lang="ar-SA" dirty="0"/>
              <a:t>حجم مساحة الرأس </a:t>
            </a:r>
            <a:endParaRPr lang="en-US" dirty="0"/>
          </a:p>
          <a:p>
            <a:pPr marL="514350" lvl="0" indent="-514350" algn="r" rtl="1">
              <a:buFont typeface="+mj-lt"/>
              <a:buAutoNum type="arabicPeriod"/>
            </a:pPr>
            <a:r>
              <a:rPr lang="ar-SA" dirty="0"/>
              <a:t>ضغط طور البخار الذي يتم الحفاظ عليه بواسطة الغاز الخارج من المحلول</a:t>
            </a:r>
            <a:endParaRPr lang="en-US" dirty="0"/>
          </a:p>
          <a:p>
            <a:pPr algn="r"/>
            <a:endParaRPr lang="en-US" dirty="0"/>
          </a:p>
        </p:txBody>
      </p:sp>
      <p:pic>
        <p:nvPicPr>
          <p:cNvPr id="4" name="Picture 3"/>
          <p:cNvPicPr/>
          <p:nvPr/>
        </p:nvPicPr>
        <p:blipFill>
          <a:blip r:embed="rId2"/>
          <a:stretch>
            <a:fillRect/>
          </a:stretch>
        </p:blipFill>
        <p:spPr>
          <a:xfrm>
            <a:off x="642258" y="2403951"/>
            <a:ext cx="5943600" cy="3601085"/>
          </a:xfrm>
          <a:prstGeom prst="rect">
            <a:avLst/>
          </a:prstGeom>
        </p:spPr>
      </p:pic>
    </p:spTree>
    <p:extLst>
      <p:ext uri="{BB962C8B-B14F-4D97-AF65-F5344CB8AC3E}">
        <p14:creationId xmlns:p14="http://schemas.microsoft.com/office/powerpoint/2010/main" val="8040771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2977697"/>
            <a:ext cx="10515600" cy="1325563"/>
          </a:xfrm>
        </p:spPr>
        <p:txBody>
          <a:bodyPr/>
          <a:lstStyle/>
          <a:p>
            <a:pPr lvl="0" algn="ctr" rtl="1"/>
            <a:r>
              <a:rPr lang="ar-SA" b="1" dirty="0" smtClean="0"/>
              <a:t>10. العبوات </a:t>
            </a:r>
            <a:r>
              <a:rPr lang="ar-SA" b="1" dirty="0"/>
              <a:t>زجاجية</a:t>
            </a:r>
            <a:endParaRPr lang="en-US" b="1" dirty="0"/>
          </a:p>
        </p:txBody>
      </p:sp>
    </p:spTree>
    <p:extLst>
      <p:ext uri="{BB962C8B-B14F-4D97-AF65-F5344CB8AC3E}">
        <p14:creationId xmlns:p14="http://schemas.microsoft.com/office/powerpoint/2010/main" val="6858288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المواد الخام لزجاج الصودا والزجاج الخاص</a:t>
            </a:r>
            <a:endParaRPr lang="en-US" b="1" dirty="0"/>
          </a:p>
        </p:txBody>
      </p:sp>
      <p:sp>
        <p:nvSpPr>
          <p:cNvPr id="3" name="Content Placeholder 2"/>
          <p:cNvSpPr>
            <a:spLocks noGrp="1"/>
          </p:cNvSpPr>
          <p:nvPr>
            <p:ph idx="1"/>
          </p:nvPr>
        </p:nvSpPr>
        <p:spPr/>
        <p:txBody>
          <a:bodyPr>
            <a:normAutofit lnSpcReduction="10000"/>
          </a:bodyPr>
          <a:lstStyle/>
          <a:p>
            <a:pPr algn="r"/>
            <a:r>
              <a:rPr lang="ar-SA" dirty="0"/>
              <a:t>من أقدم مواد التعبئة وتغليف الزجاج التجاري مصنوع من السيليكا (الكوارتز) وهو المكون الرئيسي للرمل ويتطلب رمال السيليكا عالية النقاء من الرواسب الخاصة بالنسبة لزجاج جير الصودا، كما هو مستخدم في </a:t>
            </a:r>
            <a:r>
              <a:rPr lang="ar-SA" dirty="0" smtClean="0"/>
              <a:t>التغليف.</a:t>
            </a:r>
          </a:p>
          <a:p>
            <a:pPr algn="r"/>
            <a:endParaRPr lang="ar-SA" dirty="0" smtClean="0"/>
          </a:p>
          <a:p>
            <a:pPr marL="0" indent="0" algn="r" rtl="1">
              <a:buNone/>
            </a:pPr>
            <a:r>
              <a:rPr lang="ar-SA" dirty="0"/>
              <a:t>فإن الألوان القياسية التي يتم إنتاجها في الصناعة هي: </a:t>
            </a:r>
            <a:endParaRPr lang="en-US" dirty="0"/>
          </a:p>
          <a:p>
            <a:pPr marL="0" indent="0" algn="r" rtl="1">
              <a:buNone/>
            </a:pPr>
            <a:r>
              <a:rPr lang="ar-SA" dirty="0"/>
              <a:t>1- أخضر، ويتم تحقيقه بإضافة مركبات الكروم</a:t>
            </a:r>
            <a:endParaRPr lang="en-US" dirty="0"/>
          </a:p>
          <a:p>
            <a:pPr marL="0" indent="0" algn="r" rtl="1">
              <a:buNone/>
            </a:pPr>
            <a:r>
              <a:rPr lang="ar-SA" dirty="0"/>
              <a:t> 2- العنبر أو البني ، الذي يتم الحصول عليه باستخدام الحديد والكبريت والكربون للزجاج الكهرماني، الزجاج الكهرماني قادر على ترشيح الضوء فوق البنفسجي  </a:t>
            </a:r>
            <a:r>
              <a:rPr lang="en-US" dirty="0"/>
              <a:t> (UV) </a:t>
            </a:r>
            <a:r>
              <a:rPr lang="ar-SA" dirty="0"/>
              <a:t>ويستخدم بشكل أساسي للمنتجات الحساسة للأشعة فوق البنفسجية مثل  بعض المشروبات وبعض المستحضرات الصيدلانية. </a:t>
            </a:r>
            <a:endParaRPr lang="en-US" dirty="0"/>
          </a:p>
        </p:txBody>
      </p:sp>
    </p:spTree>
    <p:extLst>
      <p:ext uri="{BB962C8B-B14F-4D97-AF65-F5344CB8AC3E}">
        <p14:creationId xmlns:p14="http://schemas.microsoft.com/office/powerpoint/2010/main" val="39430465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إنتاج الزجاجات بالنفخ والنفخ والضغط والنفخ</a:t>
            </a:r>
            <a:endParaRPr lang="en-US" b="1" dirty="0"/>
          </a:p>
        </p:txBody>
      </p:sp>
      <p:sp>
        <p:nvSpPr>
          <p:cNvPr id="3" name="Content Placeholder 2"/>
          <p:cNvSpPr>
            <a:spLocks noGrp="1"/>
          </p:cNvSpPr>
          <p:nvPr>
            <p:ph idx="1"/>
          </p:nvPr>
        </p:nvSpPr>
        <p:spPr/>
        <p:txBody>
          <a:bodyPr/>
          <a:lstStyle/>
          <a:p>
            <a:pPr marL="0" indent="0" algn="r" rtl="1">
              <a:buNone/>
            </a:pPr>
            <a:r>
              <a:rPr lang="ar-SA" dirty="0"/>
              <a:t>، يتم تصنيع العبوات الزجاجية من خلال ثلاث عمليات مختلفة:</a:t>
            </a:r>
            <a:endParaRPr lang="en-US" dirty="0"/>
          </a:p>
          <a:p>
            <a:pPr lvl="0" algn="r" rtl="1"/>
            <a:r>
              <a:rPr lang="ar-SA" dirty="0"/>
              <a:t>النفخ والنفخ</a:t>
            </a:r>
            <a:endParaRPr lang="en-US" dirty="0"/>
          </a:p>
          <a:p>
            <a:pPr lvl="0" algn="r" rtl="1"/>
            <a:r>
              <a:rPr lang="ar-SA" dirty="0"/>
              <a:t>الضغط ونفخ</a:t>
            </a:r>
            <a:endParaRPr lang="en-US" dirty="0"/>
          </a:p>
          <a:p>
            <a:pPr lvl="0" algn="r" rtl="1"/>
            <a:r>
              <a:rPr lang="ar-SA" dirty="0"/>
              <a:t> تضيق الرقبة بالضغط والنفخ.</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582386" y="3410857"/>
            <a:ext cx="7110185" cy="2766106"/>
          </a:xfrm>
          <a:prstGeom prst="rect">
            <a:avLst/>
          </a:prstGeom>
        </p:spPr>
      </p:pic>
    </p:spTree>
    <p:extLst>
      <p:ext uri="{BB962C8B-B14F-4D97-AF65-F5344CB8AC3E}">
        <p14:creationId xmlns:p14="http://schemas.microsoft.com/office/powerpoint/2010/main" val="688468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smtClean="0"/>
              <a:t>مستويات التعبئة والتغليف</a:t>
            </a:r>
            <a:endParaRPr lang="en-US" dirty="0"/>
          </a:p>
        </p:txBody>
      </p:sp>
      <p:sp>
        <p:nvSpPr>
          <p:cNvPr id="3" name="Content Placeholder 2"/>
          <p:cNvSpPr>
            <a:spLocks noGrp="1"/>
          </p:cNvSpPr>
          <p:nvPr>
            <p:ph idx="1"/>
          </p:nvPr>
        </p:nvSpPr>
        <p:spPr/>
        <p:txBody>
          <a:bodyPr/>
          <a:lstStyle/>
          <a:p>
            <a:pPr marL="514350" lvl="0" indent="-514350" algn="r" rtl="1">
              <a:buFont typeface="+mj-lt"/>
              <a:buAutoNum type="arabicPeriod"/>
            </a:pPr>
            <a:r>
              <a:rPr lang="ar-SA" dirty="0"/>
              <a:t>العبوة الأساسية، أول غلاف يحتوي المنتج</a:t>
            </a:r>
            <a:endParaRPr lang="en-US" dirty="0"/>
          </a:p>
          <a:p>
            <a:pPr marL="514350" lvl="0" indent="-514350" algn="r" rtl="1">
              <a:buFont typeface="+mj-lt"/>
              <a:buAutoNum type="arabicPeriod"/>
            </a:pPr>
            <a:r>
              <a:rPr lang="ar-SA" dirty="0"/>
              <a:t>العبوة الثانوية يحمل عبوة أساسية واحدة أو عدة عبوات أساسية</a:t>
            </a:r>
            <a:endParaRPr lang="en-US" dirty="0"/>
          </a:p>
          <a:p>
            <a:pPr marL="514350" lvl="0" indent="-514350" algn="r" rtl="1">
              <a:buFont typeface="+mj-lt"/>
              <a:buAutoNum type="arabicPeriod"/>
            </a:pPr>
            <a:r>
              <a:rPr lang="ar-SA" dirty="0"/>
              <a:t>عبوات النقل اوالتي يتم وضع داخلها العديد من المنتجات</a:t>
            </a:r>
            <a:endParaRPr lang="en-US" dirty="0"/>
          </a:p>
        </p:txBody>
      </p:sp>
      <p:pic>
        <p:nvPicPr>
          <p:cNvPr id="4" name="Picture 3" descr="D:\أزر\Profile\our work\Emballage_primaire_secondaire_tertiaire_CARTIER.png"/>
          <p:cNvPicPr/>
          <p:nvPr/>
        </p:nvPicPr>
        <p:blipFill>
          <a:blip r:embed="rId2">
            <a:extLst>
              <a:ext uri="{28A0092B-C50C-407E-A947-70E740481C1C}">
                <a14:useLocalDpi xmlns:a14="http://schemas.microsoft.com/office/drawing/2010/main" val="0"/>
              </a:ext>
            </a:extLst>
          </a:blip>
          <a:srcRect/>
          <a:stretch>
            <a:fillRect/>
          </a:stretch>
        </p:blipFill>
        <p:spPr bwMode="auto">
          <a:xfrm>
            <a:off x="2980753" y="3834765"/>
            <a:ext cx="5937885" cy="2477135"/>
          </a:xfrm>
          <a:prstGeom prst="rect">
            <a:avLst/>
          </a:prstGeom>
          <a:noFill/>
          <a:ln>
            <a:noFill/>
          </a:ln>
        </p:spPr>
      </p:pic>
    </p:spTree>
    <p:extLst>
      <p:ext uri="{BB962C8B-B14F-4D97-AF65-F5344CB8AC3E}">
        <p14:creationId xmlns:p14="http://schemas.microsoft.com/office/powerpoint/2010/main" val="1562841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خيارات </a:t>
            </a:r>
            <a:r>
              <a:rPr lang="ar-SA" b="1" dirty="0" smtClean="0"/>
              <a:t>التزيين للزجاج</a:t>
            </a:r>
            <a:endParaRPr lang="en-US" b="1" dirty="0"/>
          </a:p>
        </p:txBody>
      </p:sp>
      <p:sp>
        <p:nvSpPr>
          <p:cNvPr id="3" name="Content Placeholder 2"/>
          <p:cNvSpPr>
            <a:spLocks noGrp="1"/>
          </p:cNvSpPr>
          <p:nvPr>
            <p:ph idx="1"/>
          </p:nvPr>
        </p:nvSpPr>
        <p:spPr/>
        <p:txBody>
          <a:bodyPr>
            <a:normAutofit lnSpcReduction="10000"/>
          </a:bodyPr>
          <a:lstStyle/>
          <a:p>
            <a:pPr algn="r" rtl="1"/>
            <a:r>
              <a:rPr lang="ar-SA" dirty="0"/>
              <a:t>يمكن استخدام التنقيط أو التنقير للتأثير الزخرفي، خاصةً عندما لا تكون رؤية المنتج </a:t>
            </a:r>
            <a:r>
              <a:rPr lang="ar-SA" dirty="0" smtClean="0"/>
              <a:t>مشكلة</a:t>
            </a:r>
          </a:p>
          <a:p>
            <a:pPr algn="r" rtl="1"/>
            <a:r>
              <a:rPr lang="ar-SA" dirty="0" smtClean="0"/>
              <a:t>يمكن </a:t>
            </a:r>
            <a:r>
              <a:rPr lang="ar-SA" dirty="0"/>
              <a:t>أن ينتج المظهر الزجاجي الخارجي عن طريق الحفر باستخدام حمض الهيدروفلوريك (عملية مكلفة نسبيًا) أو عن طريق السفع (القذف) </a:t>
            </a:r>
            <a:r>
              <a:rPr lang="ar-SA" dirty="0" smtClean="0"/>
              <a:t>الرملي</a:t>
            </a:r>
          </a:p>
          <a:p>
            <a:pPr algn="r" rtl="1"/>
            <a:r>
              <a:rPr lang="ar-SA" dirty="0" smtClean="0"/>
              <a:t>من </a:t>
            </a:r>
            <a:r>
              <a:rPr lang="ar-SA" dirty="0"/>
              <a:t>المهم تصميم عبوة مع وضع الملصقات. يجب أن تكون لوحات الملصقات كبيرة بما يكفي لتصميم الملصق. </a:t>
            </a:r>
            <a:endParaRPr lang="ar-SA" dirty="0" smtClean="0"/>
          </a:p>
          <a:p>
            <a:pPr algn="r" rtl="1"/>
            <a:r>
              <a:rPr lang="ar-SA" dirty="0" smtClean="0"/>
              <a:t>يكون </a:t>
            </a:r>
            <a:r>
              <a:rPr lang="ar-SA" dirty="0"/>
              <a:t>وضع العلامات أسهل على الأسطح المنحنية، مما يجعل وضع العلامات على العبوات الأسطوانية أسرع من التصميمات </a:t>
            </a:r>
            <a:r>
              <a:rPr lang="ar-SA" dirty="0" smtClean="0"/>
              <a:t>المسطحة</a:t>
            </a:r>
          </a:p>
          <a:p>
            <a:pPr algn="r" rtl="1"/>
            <a:r>
              <a:rPr lang="ar-SA" dirty="0" smtClean="0"/>
              <a:t>الملصقات </a:t>
            </a:r>
            <a:r>
              <a:rPr lang="ar-SA" dirty="0"/>
              <a:t>ذاتية اللصق، باستخدام الأفلام الورقية أو </a:t>
            </a:r>
            <a:r>
              <a:rPr lang="ar-SA" dirty="0" smtClean="0"/>
              <a:t>البلاستيكية. </a:t>
            </a:r>
            <a:endParaRPr lang="en-US" dirty="0"/>
          </a:p>
          <a:p>
            <a:pPr algn="r" rtl="1"/>
            <a:r>
              <a:rPr lang="ar-SA" dirty="0"/>
              <a:t>كما يمكن تحقيق تأثيرات معدنية فضية وذهبية، وإن كان ذلك بتكلفة متزايدة.</a:t>
            </a:r>
            <a:endParaRPr lang="en-US" dirty="0"/>
          </a:p>
          <a:p>
            <a:pPr algn="r" rtl="1"/>
            <a:r>
              <a:rPr lang="ar-SA" dirty="0"/>
              <a:t> شارات السيراميك هي خيار تزيين آخر.</a:t>
            </a:r>
            <a:endParaRPr lang="en-US" dirty="0"/>
          </a:p>
        </p:txBody>
      </p:sp>
    </p:spTree>
    <p:extLst>
      <p:ext uri="{BB962C8B-B14F-4D97-AF65-F5344CB8AC3E}">
        <p14:creationId xmlns:p14="http://schemas.microsoft.com/office/powerpoint/2010/main" val="5958326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طلاء السطح والتلدين</a:t>
            </a:r>
            <a:endParaRPr lang="en-US" b="1" dirty="0"/>
          </a:p>
        </p:txBody>
      </p:sp>
      <p:sp>
        <p:nvSpPr>
          <p:cNvPr id="3" name="Content Placeholder 2"/>
          <p:cNvSpPr>
            <a:spLocks noGrp="1"/>
          </p:cNvSpPr>
          <p:nvPr>
            <p:ph idx="1"/>
          </p:nvPr>
        </p:nvSpPr>
        <p:spPr/>
        <p:txBody>
          <a:bodyPr/>
          <a:lstStyle/>
          <a:p>
            <a:pPr marL="0" indent="0" algn="r" rtl="1">
              <a:buNone/>
            </a:pPr>
            <a:r>
              <a:rPr lang="ar-SA" dirty="0"/>
              <a:t>عادة ما تكون العبوات مغطاة بطبقات اضافية.</a:t>
            </a:r>
            <a:endParaRPr lang="en-US" dirty="0"/>
          </a:p>
          <a:p>
            <a:pPr marL="0" indent="0" algn="r" rtl="1">
              <a:buNone/>
            </a:pPr>
            <a:r>
              <a:rPr lang="ar-SA" dirty="0"/>
              <a:t> يتم استخدام طبقتين: </a:t>
            </a:r>
            <a:endParaRPr lang="en-US" dirty="0"/>
          </a:p>
          <a:p>
            <a:pPr algn="r" rtl="1"/>
            <a:r>
              <a:rPr lang="ar-SA" dirty="0"/>
              <a:t>طبقة أساس أو طبقة رابطة (مثل القصدير أو رباعي كلوريد التيتانيوم) ، يتم وضعها عند مدخل الفرن (طلاء "الطرف الساخن")</a:t>
            </a:r>
            <a:endParaRPr lang="en-US" dirty="0"/>
          </a:p>
          <a:p>
            <a:pPr algn="r" rtl="1"/>
            <a:r>
              <a:rPr lang="ar-SA" dirty="0"/>
              <a:t>طبقة تقلل الاحتكاك توضع عند مخرج الفرن (طلاء "الطرف البارد") تتوفر تركيبات مختلفة، اعتمادًا على الاستخدام النهائي، بما في ذلك حمض الأولي، أحادي ستيارات، الشمع، السيليكون والبولي إيثيلين</a:t>
            </a:r>
            <a:r>
              <a:rPr lang="en-US" dirty="0"/>
              <a:t>. </a:t>
            </a:r>
          </a:p>
          <a:p>
            <a:pPr algn="r" rtl="1"/>
            <a:r>
              <a:rPr lang="ar-SA" dirty="0"/>
              <a:t> </a:t>
            </a:r>
            <a:endParaRPr lang="en-US" dirty="0"/>
          </a:p>
        </p:txBody>
      </p:sp>
    </p:spTree>
    <p:extLst>
      <p:ext uri="{BB962C8B-B14F-4D97-AF65-F5344CB8AC3E}">
        <p14:creationId xmlns:p14="http://schemas.microsoft.com/office/powerpoint/2010/main" val="41715903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286" y="3267982"/>
            <a:ext cx="10515600" cy="1325563"/>
          </a:xfrm>
        </p:spPr>
        <p:txBody>
          <a:bodyPr/>
          <a:lstStyle/>
          <a:p>
            <a:pPr algn="ctr"/>
            <a:r>
              <a:rPr lang="ar-SA" dirty="0" smtClean="0"/>
              <a:t>11. إدارة النفايات والقضايا البيئية</a:t>
            </a:r>
            <a:endParaRPr lang="en-US" dirty="0"/>
          </a:p>
        </p:txBody>
      </p:sp>
    </p:spTree>
    <p:extLst>
      <p:ext uri="{BB962C8B-B14F-4D97-AF65-F5344CB8AC3E}">
        <p14:creationId xmlns:p14="http://schemas.microsoft.com/office/powerpoint/2010/main" val="36226472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التسلسل الهرمي الأربعة "تقليل وإعادة الاستخدام وإعادة التدوير والاسترداد"</a:t>
            </a:r>
            <a:endParaRPr lang="en-US" b="1" dirty="0"/>
          </a:p>
        </p:txBody>
      </p:sp>
      <p:sp>
        <p:nvSpPr>
          <p:cNvPr id="3" name="Content Placeholder 2"/>
          <p:cNvSpPr>
            <a:spLocks noGrp="1"/>
          </p:cNvSpPr>
          <p:nvPr>
            <p:ph idx="1"/>
          </p:nvPr>
        </p:nvSpPr>
        <p:spPr/>
        <p:txBody>
          <a:bodyPr/>
          <a:lstStyle/>
          <a:p>
            <a:pPr marL="0" indent="0" algn="r" rtl="1">
              <a:buNone/>
            </a:pPr>
            <a:r>
              <a:rPr lang="ar-SA" dirty="0"/>
              <a:t>- التقليل: استخدام الحد الأدنى من المواد بما يتفق مع أداء وظيفتها الأساسية.</a:t>
            </a:r>
            <a:endParaRPr lang="en-US" dirty="0"/>
          </a:p>
          <a:p>
            <a:pPr marL="0" indent="0" algn="r" rtl="1">
              <a:buNone/>
            </a:pPr>
            <a:r>
              <a:rPr lang="ar-SA" dirty="0"/>
              <a:t>- إعادة الاستخدام: يجب إعادة استخدام العبوات أو مكونات التغليف.</a:t>
            </a:r>
            <a:endParaRPr lang="en-US" dirty="0"/>
          </a:p>
          <a:p>
            <a:pPr marL="0" indent="0" algn="r" rtl="1">
              <a:buNone/>
            </a:pPr>
            <a:r>
              <a:rPr lang="ar-SA" dirty="0"/>
              <a:t>- إعادة التدوير: يجب جمع العبوات وإعادة تدوير المواد لاستخدامها مرة أخرى.</a:t>
            </a:r>
            <a:endParaRPr lang="en-US" dirty="0"/>
          </a:p>
          <a:p>
            <a:pPr marL="0" indent="0" algn="r" rtl="1">
              <a:buNone/>
            </a:pPr>
            <a:r>
              <a:rPr lang="ar-SA" dirty="0"/>
              <a:t>- الاسترداد: لاستعادة القيمة الأخرى من النفايات قبل إرسال العبوة إلى مكب النفايات.</a:t>
            </a:r>
            <a:endParaRPr lang="en-US" dirty="0"/>
          </a:p>
        </p:txBody>
      </p:sp>
    </p:spTree>
    <p:extLst>
      <p:ext uri="{BB962C8B-B14F-4D97-AF65-F5344CB8AC3E}">
        <p14:creationId xmlns:p14="http://schemas.microsoft.com/office/powerpoint/2010/main" val="25709531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الاهتمامات البيئية والمستهلك</a:t>
            </a:r>
            <a:endParaRPr lang="en-US" b="1" dirty="0"/>
          </a:p>
        </p:txBody>
      </p:sp>
      <p:sp>
        <p:nvSpPr>
          <p:cNvPr id="3" name="Content Placeholder 2"/>
          <p:cNvSpPr>
            <a:spLocks noGrp="1"/>
          </p:cNvSpPr>
          <p:nvPr>
            <p:ph idx="1"/>
          </p:nvPr>
        </p:nvSpPr>
        <p:spPr/>
        <p:txBody>
          <a:bodyPr>
            <a:normAutofit/>
          </a:bodyPr>
          <a:lstStyle/>
          <a:p>
            <a:pPr marL="0" indent="0" algn="r" rtl="1">
              <a:buNone/>
            </a:pPr>
            <a:r>
              <a:rPr lang="ar-SA" dirty="0"/>
              <a:t>يجب أن يكون التغليف المسؤول بيئيًا:</a:t>
            </a:r>
            <a:endParaRPr lang="en-US" dirty="0"/>
          </a:p>
          <a:p>
            <a:pPr marL="514350" lvl="0" indent="-514350" algn="r" rtl="1">
              <a:buFont typeface="+mj-lt"/>
              <a:buAutoNum type="arabicPeriod"/>
            </a:pPr>
            <a:r>
              <a:rPr lang="ar-SA" dirty="0"/>
              <a:t>فعالاً في استخدام الموارد في جميع مراحل سلسلة التوزيع</a:t>
            </a:r>
            <a:endParaRPr lang="en-US" dirty="0"/>
          </a:p>
          <a:p>
            <a:pPr marL="514350" lvl="0" indent="-514350" algn="r" rtl="1">
              <a:buFont typeface="+mj-lt"/>
              <a:buAutoNum type="arabicPeriod"/>
            </a:pPr>
            <a:r>
              <a:rPr lang="ar-SA" dirty="0" smtClean="0"/>
              <a:t>يمنع </a:t>
            </a:r>
            <a:r>
              <a:rPr lang="ar-SA" dirty="0"/>
              <a:t>إهدار المنتج</a:t>
            </a:r>
            <a:endParaRPr lang="en-US" dirty="0"/>
          </a:p>
          <a:p>
            <a:pPr marL="514350" lvl="0" indent="-514350" algn="r" rtl="1">
              <a:buFont typeface="+mj-lt"/>
              <a:buAutoNum type="arabicPeriod"/>
            </a:pPr>
            <a:r>
              <a:rPr lang="ar-SA" dirty="0"/>
              <a:t>يحسن من مواد التعبئة والتغليف والطاقة</a:t>
            </a:r>
            <a:endParaRPr lang="en-US" dirty="0"/>
          </a:p>
          <a:p>
            <a:pPr marL="0" indent="0" algn="r" rtl="1">
              <a:buNone/>
            </a:pPr>
            <a:r>
              <a:rPr lang="ar-SA" dirty="0"/>
              <a:t>يمكن تحقيق ذلك من خلال:</a:t>
            </a:r>
            <a:endParaRPr lang="en-US" dirty="0"/>
          </a:p>
          <a:p>
            <a:pPr marL="514350" lvl="0" indent="-514350" algn="r" rtl="1">
              <a:buFont typeface="+mj-lt"/>
              <a:buAutoNum type="arabicPeriod"/>
            </a:pPr>
            <a:r>
              <a:rPr lang="ar-SA" dirty="0"/>
              <a:t>تصميم العبوات الأولية والثانوية ووحدات النقل كوحدة متكاملة</a:t>
            </a:r>
            <a:endParaRPr lang="en-US" dirty="0"/>
          </a:p>
          <a:p>
            <a:pPr marL="514350" lvl="0" indent="-514350" algn="r" rtl="1">
              <a:buFont typeface="+mj-lt"/>
              <a:buAutoNum type="arabicPeriod"/>
            </a:pPr>
            <a:r>
              <a:rPr lang="ar-SA" dirty="0"/>
              <a:t> التصميم لتقليل عدد الشاحنات على الطريق</a:t>
            </a:r>
            <a:endParaRPr lang="en-US" dirty="0"/>
          </a:p>
          <a:p>
            <a:pPr marL="514350" lvl="0" indent="-514350" algn="r" rtl="1">
              <a:buFont typeface="+mj-lt"/>
              <a:buAutoNum type="arabicPeriod"/>
            </a:pPr>
            <a:r>
              <a:rPr lang="ar-SA" dirty="0"/>
              <a:t>التصميم لإعادة التدوير عندما ينتج عنه مكاسب صافية في </a:t>
            </a:r>
            <a:r>
              <a:rPr lang="ar-SA" dirty="0" smtClean="0"/>
              <a:t>الموارد</a:t>
            </a:r>
            <a:endParaRPr lang="en-US" dirty="0"/>
          </a:p>
        </p:txBody>
      </p:sp>
    </p:spTree>
    <p:extLst>
      <p:ext uri="{BB962C8B-B14F-4D97-AF65-F5344CB8AC3E}">
        <p14:creationId xmlns:p14="http://schemas.microsoft.com/office/powerpoint/2010/main" val="40908754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114" y="3355068"/>
            <a:ext cx="10515600" cy="1325563"/>
          </a:xfrm>
        </p:spPr>
        <p:txBody>
          <a:bodyPr/>
          <a:lstStyle/>
          <a:p>
            <a:pPr lvl="0" algn="ctr"/>
            <a:r>
              <a:rPr lang="ar-SA" dirty="0" smtClean="0"/>
              <a:t>12. </a:t>
            </a:r>
            <a:r>
              <a:rPr lang="ar-SA" b="1" dirty="0"/>
              <a:t>التغليف المستدام</a:t>
            </a:r>
            <a:r>
              <a:rPr lang="en-US" b="1" dirty="0"/>
              <a:t/>
            </a:r>
            <a:br>
              <a:rPr lang="en-US" b="1" dirty="0"/>
            </a:br>
            <a:endParaRPr lang="en-US" dirty="0"/>
          </a:p>
        </p:txBody>
      </p:sp>
    </p:spTree>
    <p:extLst>
      <p:ext uri="{BB962C8B-B14F-4D97-AF65-F5344CB8AC3E}">
        <p14:creationId xmlns:p14="http://schemas.microsoft.com/office/powerpoint/2010/main" val="5560576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مفهوم تصميم المنتج من المهد إلى المهد</a:t>
            </a:r>
            <a:endParaRPr lang="en-US" b="1" dirty="0"/>
          </a:p>
        </p:txBody>
      </p:sp>
      <p:sp>
        <p:nvSpPr>
          <p:cNvPr id="3" name="Content Placeholder 2"/>
          <p:cNvSpPr>
            <a:spLocks noGrp="1"/>
          </p:cNvSpPr>
          <p:nvPr>
            <p:ph idx="1"/>
          </p:nvPr>
        </p:nvSpPr>
        <p:spPr/>
        <p:txBody>
          <a:bodyPr>
            <a:normAutofit/>
          </a:bodyPr>
          <a:lstStyle/>
          <a:p>
            <a:pPr algn="r" rtl="1"/>
            <a:r>
              <a:rPr lang="ar-SA" dirty="0"/>
              <a:t>التصميم "من المهد إلى المهد" يستمدّ الإلهام من الطبيعة - حيث لا يوجد ما يُسمّى "نفايات"، لأنّ النفايات = الغذاء</a:t>
            </a:r>
            <a:r>
              <a:rPr lang="en-US" dirty="0"/>
              <a:t>.</a:t>
            </a:r>
          </a:p>
          <a:p>
            <a:pPr algn="r" rtl="1"/>
            <a:r>
              <a:rPr lang="ar-SA" dirty="0"/>
              <a:t>تمّت صياغة هذا المصطلح في أواخر السبعينات "تصحيحًا" للنظرة المتبعة في العالم والملخّصة بجملة "من المهد إلى اللحد" بحسبها دورة حياة المنتجات ليست دوريّة حقُا، لأنّه مع نهاية استخدامها، تصل إلى مكبّات النفايات بعيدًا عن العين (والأنف)</a:t>
            </a:r>
            <a:r>
              <a:rPr lang="en-US" dirty="0"/>
              <a:t>.</a:t>
            </a:r>
            <a:br>
              <a:rPr lang="en-US" dirty="0"/>
            </a:br>
            <a:r>
              <a:rPr lang="en-US" dirty="0"/>
              <a:t/>
            </a:r>
            <a:br>
              <a:rPr lang="en-US" dirty="0"/>
            </a:br>
            <a:r>
              <a:rPr lang="en-US" dirty="0"/>
              <a:t>"</a:t>
            </a:r>
            <a:r>
              <a:rPr lang="ar-SA" dirty="0"/>
              <a:t>من المهد إلى اللحد" ليست بالضرورة النتيجة الحتميّة للاستهلاك وللنشاط الاقتصاديّ، ولكن يمكن النظر إليها على أنّها مشكلة أساسية في التصميم </a:t>
            </a:r>
            <a:r>
              <a:rPr lang="ar-SA" dirty="0" smtClean="0"/>
              <a:t>والتخطيط</a:t>
            </a:r>
            <a:endParaRPr lang="en-US" dirty="0"/>
          </a:p>
          <a:p>
            <a:pPr algn="r" rtl="1"/>
            <a:r>
              <a:rPr lang="ar-SA" dirty="0"/>
              <a:t>يهدف تصميم من "المهد إلى المهد" إلى الحفاظ على دورات العمل التقنية والبيولوجية كي تؤثر الأخيرة على صحة الإنسان والبيئة تأثيرًا إيجابيًا طويل </a:t>
            </a:r>
            <a:r>
              <a:rPr lang="ar-SA" dirty="0" smtClean="0"/>
              <a:t>الأمد</a:t>
            </a:r>
            <a:endParaRPr lang="en-US" dirty="0"/>
          </a:p>
        </p:txBody>
      </p:sp>
    </p:spTree>
    <p:extLst>
      <p:ext uri="{BB962C8B-B14F-4D97-AF65-F5344CB8AC3E}">
        <p14:creationId xmlns:p14="http://schemas.microsoft.com/office/powerpoint/2010/main" val="1337057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استراتيجيات التعبئة والتغليف المستدامة (لا يوجد "حل مستدام" واحد)</a:t>
            </a:r>
            <a:endParaRPr lang="en-US" b="1" dirty="0"/>
          </a:p>
        </p:txBody>
      </p:sp>
      <p:sp>
        <p:nvSpPr>
          <p:cNvPr id="3" name="Content Placeholder 2"/>
          <p:cNvSpPr>
            <a:spLocks noGrp="1"/>
          </p:cNvSpPr>
          <p:nvPr>
            <p:ph idx="1"/>
          </p:nvPr>
        </p:nvSpPr>
        <p:spPr/>
        <p:txBody>
          <a:bodyPr>
            <a:normAutofit lnSpcReduction="10000"/>
          </a:bodyPr>
          <a:lstStyle/>
          <a:p>
            <a:pPr marL="514350" lvl="0" indent="-514350" algn="r" rtl="1">
              <a:buFont typeface="+mj-lt"/>
              <a:buAutoNum type="arabicPeriod"/>
            </a:pPr>
            <a:r>
              <a:rPr lang="ar-SA" dirty="0"/>
              <a:t>تبادل أفضل ممارسات التخلص وإعادة التدوير.</a:t>
            </a:r>
            <a:endParaRPr lang="en-US" dirty="0"/>
          </a:p>
          <a:p>
            <a:pPr marL="514350" lvl="0" indent="-514350" algn="r" rtl="1">
              <a:buFont typeface="+mj-lt"/>
              <a:buAutoNum type="arabicPeriod"/>
            </a:pPr>
            <a:r>
              <a:rPr lang="ar-SA" dirty="0"/>
              <a:t>الشحن في مجموعات أصغر.</a:t>
            </a:r>
            <a:endParaRPr lang="en-US" dirty="0"/>
          </a:p>
          <a:p>
            <a:pPr marL="514350" lvl="0" indent="-514350" algn="r" rtl="1">
              <a:buFont typeface="+mj-lt"/>
              <a:buAutoNum type="arabicPeriod"/>
            </a:pPr>
            <a:r>
              <a:rPr lang="ar-SA" dirty="0"/>
              <a:t>مواد التعبئة والتغليف المعاد تدويرها.</a:t>
            </a:r>
            <a:endParaRPr lang="en-US" dirty="0"/>
          </a:p>
          <a:p>
            <a:pPr marL="514350" lvl="0" indent="-514350" algn="r" rtl="1">
              <a:buFont typeface="+mj-lt"/>
              <a:buAutoNum type="arabicPeriod"/>
            </a:pPr>
            <a:r>
              <a:rPr lang="ar-SA" dirty="0"/>
              <a:t>عبوات نباتية.</a:t>
            </a:r>
            <a:endParaRPr lang="en-US" dirty="0"/>
          </a:p>
          <a:p>
            <a:pPr marL="514350" lvl="0" indent="-514350" algn="r" rtl="1">
              <a:buFont typeface="+mj-lt"/>
              <a:buAutoNum type="arabicPeriod"/>
            </a:pPr>
            <a:r>
              <a:rPr lang="ar-SA" dirty="0"/>
              <a:t>تغليف صالح للأكل.</a:t>
            </a:r>
            <a:endParaRPr lang="en-US" dirty="0"/>
          </a:p>
          <a:p>
            <a:pPr marL="514350" lvl="0" indent="-514350" algn="r" rtl="1">
              <a:buFont typeface="+mj-lt"/>
              <a:buAutoNum type="arabicPeriod"/>
            </a:pPr>
            <a:r>
              <a:rPr lang="ar-SA" dirty="0"/>
              <a:t>تغليف نباتي.</a:t>
            </a:r>
            <a:endParaRPr lang="en-US" dirty="0"/>
          </a:p>
          <a:p>
            <a:pPr marL="514350" lvl="0" indent="-514350" algn="r" rtl="1">
              <a:buFont typeface="+mj-lt"/>
              <a:buAutoNum type="arabicPeriod"/>
            </a:pPr>
            <a:r>
              <a:rPr lang="ar-SA" dirty="0"/>
              <a:t>بدائل بلاستيكية قابلة للتحلل.</a:t>
            </a:r>
            <a:endParaRPr lang="en-US" dirty="0"/>
          </a:p>
          <a:p>
            <a:pPr marL="514350" lvl="0" indent="-514350" algn="r" rtl="1">
              <a:buFont typeface="+mj-lt"/>
              <a:buAutoNum type="arabicPeriod"/>
            </a:pPr>
            <a:r>
              <a:rPr lang="ar-SA" dirty="0"/>
              <a:t>تجنب الإفراط في التعبئة والتغليف في جميع أنحاء سلسلة التوريد.</a:t>
            </a:r>
            <a:endParaRPr lang="en-US" dirty="0"/>
          </a:p>
          <a:p>
            <a:pPr marL="514350" lvl="0" indent="-514350" algn="r" rtl="1">
              <a:buFont typeface="+mj-lt"/>
              <a:buAutoNum type="arabicPeriod"/>
            </a:pPr>
            <a:r>
              <a:rPr lang="ar-SA" dirty="0"/>
              <a:t>استخدام شركاء التصنيع مع الممارسات المستدامة.</a:t>
            </a:r>
            <a:endParaRPr lang="en-US" dirty="0"/>
          </a:p>
        </p:txBody>
      </p:sp>
    </p:spTree>
    <p:extLst>
      <p:ext uri="{BB962C8B-B14F-4D97-AF65-F5344CB8AC3E}">
        <p14:creationId xmlns:p14="http://schemas.microsoft.com/office/powerpoint/2010/main" val="27466130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الخطوات للبدء بالتغليف المستدام</a:t>
            </a:r>
            <a:endParaRPr lang="en-US" b="1" dirty="0"/>
          </a:p>
        </p:txBody>
      </p:sp>
      <p:sp>
        <p:nvSpPr>
          <p:cNvPr id="3" name="Content Placeholder 2"/>
          <p:cNvSpPr>
            <a:spLocks noGrp="1"/>
          </p:cNvSpPr>
          <p:nvPr>
            <p:ph idx="1"/>
          </p:nvPr>
        </p:nvSpPr>
        <p:spPr/>
        <p:txBody>
          <a:bodyPr>
            <a:normAutofit/>
          </a:bodyPr>
          <a:lstStyle/>
          <a:p>
            <a:pPr marL="514350" indent="-514350" algn="r" rtl="1">
              <a:buFont typeface="+mj-lt"/>
              <a:buAutoNum type="arabicPeriod"/>
            </a:pPr>
            <a:r>
              <a:rPr lang="ar-SA" dirty="0" smtClean="0"/>
              <a:t> </a:t>
            </a:r>
            <a:r>
              <a:rPr lang="ar-SA" dirty="0"/>
              <a:t>لا تغير كل شيء دفعة واحدة:</a:t>
            </a:r>
            <a:endParaRPr lang="en-US" dirty="0"/>
          </a:p>
          <a:p>
            <a:pPr marL="0" indent="0" algn="r" rtl="1">
              <a:buNone/>
            </a:pPr>
            <a:r>
              <a:rPr lang="ar-SA" dirty="0"/>
              <a:t>إذا كنت قادمًا من ممارسات غير مستدامة ، فقد يكون من المغري تجديد العملية بأكملها لتكون أكثر صداقة للبيئة.، لكن هذا النهج يمكن أن يضر أكثر مما ينفع</a:t>
            </a:r>
            <a:r>
              <a:rPr lang="ar-SA" dirty="0" smtClean="0"/>
              <a:t>.</a:t>
            </a:r>
          </a:p>
          <a:p>
            <a:pPr marL="0" indent="0" algn="r" rtl="1">
              <a:buNone/>
            </a:pPr>
            <a:endParaRPr lang="ar-SA" dirty="0" smtClean="0"/>
          </a:p>
          <a:p>
            <a:pPr marL="0" indent="0" algn="r" rtl="1">
              <a:buNone/>
            </a:pPr>
            <a:r>
              <a:rPr lang="ar-SA" dirty="0" smtClean="0"/>
              <a:t>2.  </a:t>
            </a:r>
            <a:r>
              <a:rPr lang="ar-SA" dirty="0"/>
              <a:t>طلب ​​عينات المنتج:</a:t>
            </a:r>
            <a:endParaRPr lang="en-US" dirty="0"/>
          </a:p>
          <a:p>
            <a:pPr marL="0" indent="0" algn="r" rtl="1">
              <a:buNone/>
            </a:pPr>
            <a:r>
              <a:rPr lang="ar-SA" dirty="0"/>
              <a:t>هناك الكثير من الشركات التي تقدم عبوات صديقة للبيئة، أفضل طريقة لمعرفة الخيار المناسب لك هي الحصول على بعض العينات، وإذا وافق البائع على تقديمها </a:t>
            </a:r>
            <a:r>
              <a:rPr lang="ar-SA" dirty="0" smtClean="0"/>
              <a:t>مجانًا.</a:t>
            </a:r>
          </a:p>
          <a:p>
            <a:pPr marL="0" indent="0" algn="r" rtl="1">
              <a:buNone/>
            </a:pPr>
            <a:endParaRPr lang="en-US" dirty="0"/>
          </a:p>
        </p:txBody>
      </p:sp>
    </p:spTree>
    <p:extLst>
      <p:ext uri="{BB962C8B-B14F-4D97-AF65-F5344CB8AC3E}">
        <p14:creationId xmlns:p14="http://schemas.microsoft.com/office/powerpoint/2010/main" val="5656282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smtClean="0"/>
              <a:t>الخطوات للبدء بالتغليف المستدام</a:t>
            </a:r>
            <a:endParaRPr lang="en-US" dirty="0"/>
          </a:p>
        </p:txBody>
      </p:sp>
      <p:sp>
        <p:nvSpPr>
          <p:cNvPr id="3" name="Content Placeholder 2"/>
          <p:cNvSpPr>
            <a:spLocks noGrp="1"/>
          </p:cNvSpPr>
          <p:nvPr>
            <p:ph idx="1"/>
          </p:nvPr>
        </p:nvSpPr>
        <p:spPr/>
        <p:txBody>
          <a:bodyPr>
            <a:normAutofit lnSpcReduction="10000"/>
          </a:bodyPr>
          <a:lstStyle/>
          <a:p>
            <a:pPr marL="0" indent="0" algn="r" rtl="1">
              <a:buNone/>
            </a:pPr>
            <a:endParaRPr lang="en-US" dirty="0" smtClean="0"/>
          </a:p>
          <a:p>
            <a:pPr marL="0" indent="0" algn="r" rtl="1">
              <a:buNone/>
            </a:pPr>
            <a:r>
              <a:rPr lang="ar-SA" dirty="0" smtClean="0"/>
              <a:t>3. ضبط أسعارك:</a:t>
            </a:r>
            <a:endParaRPr lang="en-US" dirty="0" smtClean="0"/>
          </a:p>
          <a:p>
            <a:pPr marL="0" indent="0" algn="r" rtl="1">
              <a:buNone/>
            </a:pPr>
            <a:r>
              <a:rPr lang="ar-SA" dirty="0" smtClean="0"/>
              <a:t>اعتمادًا على نوع التغليف الذي تختاره، قد ينتهي بك الأمر إلى دفع المزيد مقابل المواد وتكاليف الشحن،تأكد من مراعاة ذلك عند تسعير منتجاتك.، إذا كنت تخطط لتناول التكاليف الإضافية</a:t>
            </a:r>
          </a:p>
          <a:p>
            <a:pPr marL="0" indent="0" algn="r" rtl="1">
              <a:buNone/>
            </a:pPr>
            <a:endParaRPr lang="en-US" dirty="0" smtClean="0"/>
          </a:p>
          <a:p>
            <a:pPr marL="0" indent="0" algn="r" rtl="1">
              <a:buNone/>
            </a:pPr>
            <a:r>
              <a:rPr lang="ar-SA" dirty="0" smtClean="0"/>
              <a:t>4. طلب ​​كميات صغيرة:</a:t>
            </a:r>
            <a:endParaRPr lang="en-US" dirty="0" smtClean="0"/>
          </a:p>
          <a:p>
            <a:pPr marL="0" indent="0" algn="r" rtl="1">
              <a:buNone/>
            </a:pPr>
            <a:r>
              <a:rPr lang="ar-SA" dirty="0" smtClean="0"/>
              <a:t>هذه خطوة مهمة، لا سيما إذا كنت قد بدأت للتو العمل مع بائع تغليف مستدام جديد. اطلب كميات صغيرة من مواد التغليف وقيّم المتانة واستقبال العملاء والأداء العام مقارنةً بالتغليف القديم.</a:t>
            </a:r>
            <a:endParaRPr lang="en-US" dirty="0"/>
          </a:p>
        </p:txBody>
      </p:sp>
    </p:spTree>
    <p:extLst>
      <p:ext uri="{BB962C8B-B14F-4D97-AF65-F5344CB8AC3E}">
        <p14:creationId xmlns:p14="http://schemas.microsoft.com/office/powerpoint/2010/main" val="1183933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التطور التاريخي للتعبئة والتغليف وموادها</a:t>
            </a:r>
            <a:r>
              <a:rPr lang="en-US" b="1" dirty="0"/>
              <a:t/>
            </a:r>
            <a:br>
              <a:rPr lang="en-US" b="1" dirty="0"/>
            </a:br>
            <a:endParaRPr lang="en-US" dirty="0"/>
          </a:p>
        </p:txBody>
      </p:sp>
      <p:sp>
        <p:nvSpPr>
          <p:cNvPr id="3" name="Content Placeholder 2"/>
          <p:cNvSpPr>
            <a:spLocks noGrp="1"/>
          </p:cNvSpPr>
          <p:nvPr>
            <p:ph idx="1"/>
          </p:nvPr>
        </p:nvSpPr>
        <p:spPr/>
        <p:txBody>
          <a:bodyPr/>
          <a:lstStyle/>
          <a:p>
            <a:pPr marL="0" indent="0" algn="r" rtl="1">
              <a:buNone/>
            </a:pPr>
            <a:r>
              <a:rPr lang="ar-SA" dirty="0" smtClean="0"/>
              <a:t>وكانت </a:t>
            </a:r>
            <a:r>
              <a:rPr lang="ar-SA" dirty="0"/>
              <a:t>الطريقة الوحيدة للتمييز هي العبوة نفسها، فأصبحت أبرز العوامل المؤثرة في عمليات التعبئة والتغليف الحديثة:</a:t>
            </a:r>
            <a:endParaRPr lang="en-US" dirty="0"/>
          </a:p>
          <a:p>
            <a:pPr marL="0" indent="0" algn="r" rtl="1">
              <a:buNone/>
            </a:pPr>
            <a:r>
              <a:rPr lang="ar-SA" dirty="0"/>
              <a:t>1- الاتجاه نحو التسويق المكثف</a:t>
            </a:r>
            <a:endParaRPr lang="en-US" dirty="0"/>
          </a:p>
          <a:p>
            <a:pPr marL="0" lvl="0" indent="0" algn="r" rtl="1">
              <a:buNone/>
            </a:pPr>
            <a:r>
              <a:rPr lang="ar-SA" dirty="0"/>
              <a:t>المسوقون الذين يستهدفون أنماط الحياة والقيم العاطفية والصور المموهة والميزات والمزايا التي تتجاوز المنتج الأساسي نفسه.</a:t>
            </a:r>
            <a:endParaRPr lang="en-US" dirty="0"/>
          </a:p>
          <a:p>
            <a:pPr marL="0" lvl="0" indent="0" algn="r" rtl="1">
              <a:buNone/>
            </a:pPr>
            <a:r>
              <a:rPr lang="ar-SA" dirty="0"/>
              <a:t>أصبحت العبوة هي المنتج.</a:t>
            </a:r>
            <a:endParaRPr lang="en-US" dirty="0"/>
          </a:p>
        </p:txBody>
      </p:sp>
    </p:spTree>
    <p:extLst>
      <p:ext uri="{BB962C8B-B14F-4D97-AF65-F5344CB8AC3E}">
        <p14:creationId xmlns:p14="http://schemas.microsoft.com/office/powerpoint/2010/main" val="26349969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629" y="3137353"/>
            <a:ext cx="10515600" cy="1325563"/>
          </a:xfrm>
        </p:spPr>
        <p:txBody>
          <a:bodyPr/>
          <a:lstStyle/>
          <a:p>
            <a:pPr lvl="0" algn="ctr"/>
            <a:r>
              <a:rPr lang="ar-SA" dirty="0" smtClean="0"/>
              <a:t>13. </a:t>
            </a:r>
            <a:r>
              <a:rPr lang="ar-SA" b="1" dirty="0"/>
              <a:t>أنظمة التعبئة</a:t>
            </a:r>
            <a:r>
              <a:rPr lang="en-US" b="1" dirty="0"/>
              <a:t/>
            </a:r>
            <a:br>
              <a:rPr lang="en-US" b="1" dirty="0"/>
            </a:br>
            <a:endParaRPr lang="en-US" dirty="0"/>
          </a:p>
        </p:txBody>
      </p:sp>
    </p:spTree>
    <p:extLst>
      <p:ext uri="{BB962C8B-B14F-4D97-AF65-F5344CB8AC3E}">
        <p14:creationId xmlns:p14="http://schemas.microsoft.com/office/powerpoint/2010/main" val="26245279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فئات المنتجات واختيار طريقة التعبئة</a:t>
            </a:r>
            <a:endParaRPr lang="en-US" b="1" dirty="0"/>
          </a:p>
        </p:txBody>
      </p:sp>
      <p:sp>
        <p:nvSpPr>
          <p:cNvPr id="3" name="Content Placeholder 2"/>
          <p:cNvSpPr>
            <a:spLocks noGrp="1"/>
          </p:cNvSpPr>
          <p:nvPr>
            <p:ph idx="1"/>
          </p:nvPr>
        </p:nvSpPr>
        <p:spPr/>
        <p:txBody>
          <a:bodyPr>
            <a:normAutofit/>
          </a:bodyPr>
          <a:lstStyle/>
          <a:p>
            <a:pPr marL="514350" lvl="0" indent="-514350" algn="r" rtl="1">
              <a:buFont typeface="+mj-lt"/>
              <a:buAutoNum type="arabicPeriod"/>
            </a:pPr>
            <a:r>
              <a:rPr lang="ar-SA" dirty="0"/>
              <a:t>أنواع المنتجات: من السوائل الرقيقة جدًا إلى المنتجات شبه السائلة والمعاجين والمواد الصلبة،  منتجات مستقرة، متفجرة، ساخنة، مجمدة.</a:t>
            </a:r>
            <a:endParaRPr lang="en-US" dirty="0"/>
          </a:p>
          <a:p>
            <a:pPr marL="514350" lvl="0" indent="-514350" algn="r" rtl="1">
              <a:buFont typeface="+mj-lt"/>
              <a:buAutoNum type="arabicPeriod"/>
            </a:pPr>
            <a:r>
              <a:rPr lang="ar-SA" dirty="0"/>
              <a:t>حجم وشكل وبناء </a:t>
            </a:r>
            <a:r>
              <a:rPr lang="ar-SA" dirty="0" smtClean="0"/>
              <a:t>العبوات</a:t>
            </a:r>
            <a:endParaRPr lang="en-US" dirty="0"/>
          </a:p>
          <a:p>
            <a:pPr marL="514350" indent="-514350" algn="r" rtl="1">
              <a:buFont typeface="+mj-lt"/>
              <a:buAutoNum type="arabicPeriod"/>
            </a:pPr>
            <a:r>
              <a:rPr lang="ar-SA" dirty="0" smtClean="0"/>
              <a:t>طريقة </a:t>
            </a:r>
            <a:r>
              <a:rPr lang="ar-SA" dirty="0"/>
              <a:t>قياس المنتج: بالحجم أو الوزن أو العدد.</a:t>
            </a:r>
            <a:endParaRPr lang="en-US" dirty="0"/>
          </a:p>
          <a:p>
            <a:pPr marL="514350" lvl="0" indent="-514350" algn="r" rtl="1">
              <a:buFont typeface="+mj-lt"/>
              <a:buAutoNum type="arabicPeriod"/>
            </a:pPr>
            <a:r>
              <a:rPr lang="ar-SA" dirty="0"/>
              <a:t>السرعة المطلوبة للعملية: عملية يدوية بطيئة نسبيًا، شبه أوتوماتيكية، أوتوماتيكية بالكامل (خطوط عالية السرعة)</a:t>
            </a:r>
            <a:endParaRPr lang="en-US" dirty="0"/>
          </a:p>
          <a:p>
            <a:pPr marL="514350" lvl="0" indent="-514350" algn="r" rtl="1">
              <a:buFont typeface="+mj-lt"/>
              <a:buAutoNum type="arabicPeriod"/>
            </a:pPr>
            <a:r>
              <a:rPr lang="ar-SA" dirty="0"/>
              <a:t>متطلبات المناولة الخاصة للمنتج</a:t>
            </a:r>
            <a:endParaRPr lang="en-US" dirty="0"/>
          </a:p>
          <a:p>
            <a:pPr marL="514350" lvl="0" indent="-514350" algn="r" rtl="1">
              <a:buFont typeface="+mj-lt"/>
              <a:buAutoNum type="arabicPeriod"/>
            </a:pPr>
            <a:r>
              <a:rPr lang="ar-SA" dirty="0"/>
              <a:t>تكلفة العمليات</a:t>
            </a:r>
            <a:endParaRPr lang="en-US" dirty="0"/>
          </a:p>
        </p:txBody>
      </p:sp>
    </p:spTree>
    <p:extLst>
      <p:ext uri="{BB962C8B-B14F-4D97-AF65-F5344CB8AC3E}">
        <p14:creationId xmlns:p14="http://schemas.microsoft.com/office/powerpoint/2010/main" val="32909337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أنظمة تعبئة السوائل بناء على المستوى</a:t>
            </a:r>
            <a:endParaRPr lang="en-US" b="1" dirty="0"/>
          </a:p>
        </p:txBody>
      </p:sp>
      <p:sp>
        <p:nvSpPr>
          <p:cNvPr id="3" name="Content Placeholder 2"/>
          <p:cNvSpPr>
            <a:spLocks noGrp="1"/>
          </p:cNvSpPr>
          <p:nvPr>
            <p:ph idx="1"/>
          </p:nvPr>
        </p:nvSpPr>
        <p:spPr/>
        <p:txBody>
          <a:bodyPr/>
          <a:lstStyle/>
          <a:p>
            <a:pPr marL="0" indent="0" algn="r" rtl="1">
              <a:buNone/>
            </a:pPr>
            <a:r>
              <a:rPr lang="ar-SA" dirty="0"/>
              <a:t>تستخدم أنظمة التعبئة بالمستوى لقياس كمية السائل المملوء، لكن نظرًا لأن العبوات من نفس التصميم سيكون لها أحجام مختلفة بسبب الاختلافات الطفيفة في الأبعاد وسماكة </a:t>
            </a:r>
            <a:r>
              <a:rPr lang="ar-SA" dirty="0" smtClean="0"/>
              <a:t>الجدار</a:t>
            </a:r>
          </a:p>
          <a:p>
            <a:pPr algn="r" rtl="1"/>
            <a:endParaRPr lang="ar-SA" dirty="0"/>
          </a:p>
          <a:p>
            <a:pPr marL="0" indent="0" algn="r" rtl="1">
              <a:buNone/>
            </a:pPr>
            <a:r>
              <a:rPr lang="ar-SA" dirty="0"/>
              <a:t>هناك ثلاثة أنواع رئيسية من التعبئة بناء على المستوى:</a:t>
            </a:r>
            <a:endParaRPr lang="en-US" dirty="0"/>
          </a:p>
          <a:p>
            <a:pPr marL="514350" lvl="0" indent="-514350" algn="r" rtl="1">
              <a:buFont typeface="+mj-lt"/>
              <a:buAutoNum type="arabicPeriod"/>
            </a:pPr>
            <a:r>
              <a:rPr lang="ar-SA" dirty="0"/>
              <a:t>التعبئة باستخدام الجاذبية</a:t>
            </a:r>
            <a:endParaRPr lang="en-US" dirty="0"/>
          </a:p>
          <a:p>
            <a:pPr marL="514350" lvl="0" indent="-514350" algn="r" rtl="1">
              <a:buFont typeface="+mj-lt"/>
              <a:buAutoNum type="arabicPeriod"/>
            </a:pPr>
            <a:r>
              <a:rPr lang="ar-SA" dirty="0"/>
              <a:t>التعبئة باستخدام الفراغ او الشفط</a:t>
            </a:r>
            <a:endParaRPr lang="en-US" dirty="0"/>
          </a:p>
          <a:p>
            <a:pPr marL="514350" lvl="0" indent="-514350" algn="r" rtl="1">
              <a:buFont typeface="+mj-lt"/>
              <a:buAutoNum type="arabicPeriod"/>
            </a:pPr>
            <a:r>
              <a:rPr lang="ar-SA" dirty="0"/>
              <a:t>التعبئة بالضغط الضغط (المعروفة أيضًا باسم حشوات الضغط الزائد أو الضغط المضاد).</a:t>
            </a:r>
            <a:endParaRPr lang="en-US" dirty="0"/>
          </a:p>
          <a:p>
            <a:pPr marL="0" indent="0" algn="r" rtl="1">
              <a:buNone/>
            </a:pPr>
            <a:endParaRPr lang="en-US" dirty="0"/>
          </a:p>
        </p:txBody>
      </p:sp>
    </p:spTree>
    <p:extLst>
      <p:ext uri="{BB962C8B-B14F-4D97-AF65-F5344CB8AC3E}">
        <p14:creationId xmlns:p14="http://schemas.microsoft.com/office/powerpoint/2010/main" val="16402604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أنظمة تعبئة السوائل بناء على الحجم</a:t>
            </a:r>
            <a:endParaRPr lang="en-US" b="1" dirty="0"/>
          </a:p>
        </p:txBody>
      </p:sp>
      <p:sp>
        <p:nvSpPr>
          <p:cNvPr id="3" name="Content Placeholder 2"/>
          <p:cNvSpPr>
            <a:spLocks noGrp="1"/>
          </p:cNvSpPr>
          <p:nvPr>
            <p:ph idx="1"/>
          </p:nvPr>
        </p:nvSpPr>
        <p:spPr/>
        <p:txBody>
          <a:bodyPr/>
          <a:lstStyle/>
          <a:p>
            <a:pPr marL="0" indent="0" algn="r" rtl="1">
              <a:buNone/>
            </a:pPr>
            <a:r>
              <a:rPr lang="ar-SA" dirty="0"/>
              <a:t>في ملء الحجم، يتم وضع حجم محسوب من السائل في العبوة</a:t>
            </a:r>
            <a:r>
              <a:rPr lang="ar-SA" dirty="0" smtClean="0"/>
              <a:t>.</a:t>
            </a:r>
          </a:p>
          <a:p>
            <a:pPr marL="0" indent="0" algn="r" rtl="1">
              <a:buNone/>
            </a:pPr>
            <a:endParaRPr lang="ar-SA" dirty="0"/>
          </a:p>
          <a:p>
            <a:pPr marL="0" indent="0" algn="r" rtl="1">
              <a:buNone/>
            </a:pPr>
            <a:r>
              <a:rPr lang="ar-SA" dirty="0" smtClean="0"/>
              <a:t>الأنواع </a:t>
            </a:r>
            <a:r>
              <a:rPr lang="ar-SA" dirty="0"/>
              <a:t>الثلاثة الرئيسية للتعبئة بناء على الحجم هي:</a:t>
            </a:r>
            <a:endParaRPr lang="en-US" dirty="0"/>
          </a:p>
          <a:p>
            <a:pPr marL="514350" lvl="0" indent="-514350" algn="r" rtl="1">
              <a:buFont typeface="+mj-lt"/>
              <a:buAutoNum type="arabicPeriod"/>
            </a:pPr>
            <a:r>
              <a:rPr lang="ar-SA" dirty="0"/>
              <a:t>عن طريق المكبس</a:t>
            </a:r>
            <a:endParaRPr lang="en-US" dirty="0"/>
          </a:p>
          <a:p>
            <a:pPr marL="514350" lvl="0" indent="-514350" algn="r" rtl="1">
              <a:buFont typeface="+mj-lt"/>
              <a:buAutoNum type="arabicPeriod"/>
            </a:pPr>
            <a:r>
              <a:rPr lang="ar-SA" dirty="0"/>
              <a:t>عن طريق الكوب</a:t>
            </a:r>
            <a:endParaRPr lang="en-US" dirty="0"/>
          </a:p>
          <a:p>
            <a:pPr marL="514350" lvl="0" indent="-514350" algn="r" rtl="1">
              <a:buFont typeface="+mj-lt"/>
              <a:buAutoNum type="arabicPeriod"/>
            </a:pPr>
            <a:r>
              <a:rPr lang="ar-SA" dirty="0"/>
              <a:t>التدفق: ضغط الوقت أو مقياس التدفق.</a:t>
            </a:r>
            <a:endParaRPr lang="en-US" dirty="0"/>
          </a:p>
        </p:txBody>
      </p:sp>
    </p:spTree>
    <p:extLst>
      <p:ext uri="{BB962C8B-B14F-4D97-AF65-F5344CB8AC3E}">
        <p14:creationId xmlns:p14="http://schemas.microsoft.com/office/powerpoint/2010/main" val="32224231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الملء بالقياس الوزني وتظام الحلزون</a:t>
            </a:r>
            <a:endParaRPr lang="en-US" b="1" dirty="0"/>
          </a:p>
        </p:txBody>
      </p:sp>
      <p:sp>
        <p:nvSpPr>
          <p:cNvPr id="3" name="Content Placeholder 2"/>
          <p:cNvSpPr>
            <a:spLocks noGrp="1"/>
          </p:cNvSpPr>
          <p:nvPr>
            <p:ph idx="1"/>
          </p:nvPr>
        </p:nvSpPr>
        <p:spPr>
          <a:xfrm>
            <a:off x="3251200" y="1825625"/>
            <a:ext cx="8102600" cy="4351338"/>
          </a:xfrm>
        </p:spPr>
        <p:txBody>
          <a:bodyPr/>
          <a:lstStyle/>
          <a:p>
            <a:pPr algn="r" rtl="1"/>
            <a:r>
              <a:rPr lang="ar-SA" dirty="0"/>
              <a:t>تتضمن عملية تعبئة الوزن عادةً استخدام دلاء </a:t>
            </a:r>
            <a:r>
              <a:rPr lang="ar-SA" dirty="0" smtClean="0"/>
              <a:t>الوزن</a:t>
            </a:r>
          </a:p>
          <a:p>
            <a:pPr algn="r" rtl="1"/>
            <a:r>
              <a:rPr lang="ar-SA" dirty="0" smtClean="0"/>
              <a:t> </a:t>
            </a:r>
            <a:r>
              <a:rPr lang="ar-SA" dirty="0"/>
              <a:t>يتم تغذية المنتج من وعاء إلى الدلو، بمجرد الوصول إلى وزن </a:t>
            </a:r>
            <a:r>
              <a:rPr lang="ar-SA" dirty="0" smtClean="0"/>
              <a:t>معين</a:t>
            </a:r>
          </a:p>
          <a:p>
            <a:pPr algn="r" rtl="1"/>
            <a:r>
              <a:rPr lang="ar-SA" dirty="0" smtClean="0"/>
              <a:t> </a:t>
            </a:r>
            <a:r>
              <a:rPr lang="ar-SA" dirty="0"/>
              <a:t>يتم إغلاق الوعاء ويوجه الدلو المنتج إلى أنبوب التفريغ أو مباشرة في العبوة. </a:t>
            </a:r>
            <a:endParaRPr lang="ar-SA" dirty="0" smtClean="0"/>
          </a:p>
          <a:p>
            <a:pPr algn="r" rtl="1"/>
            <a:r>
              <a:rPr lang="ar-SA" dirty="0" smtClean="0"/>
              <a:t>في </a:t>
            </a:r>
            <a:r>
              <a:rPr lang="ar-SA" dirty="0"/>
              <a:t>الآلات القديمة، يمكن القيام بذلك باستخدام نظام توازن ميكانيكي من شأنه أن يقطع آلية لإيقاف تغذية المنتج عند توفير الوزن المطلوب</a:t>
            </a:r>
            <a:r>
              <a:rPr lang="ar-SA" dirty="0" smtClean="0"/>
              <a:t>.</a:t>
            </a:r>
          </a:p>
          <a:p>
            <a:pPr algn="r" rtl="1"/>
            <a:r>
              <a:rPr lang="ar-SA" dirty="0" smtClean="0"/>
              <a:t> </a:t>
            </a:r>
            <a:r>
              <a:rPr lang="ar-SA" dirty="0"/>
              <a:t>ستقوم آلية إمداد الحاوية بعد ذلك بتحرير العبوة المملوءة وتضع عبوة فارغة جاهزة للتعبئة.</a:t>
            </a:r>
            <a:endParaRPr lang="en-US" dirty="0"/>
          </a:p>
        </p:txBody>
      </p:sp>
      <p:pic>
        <p:nvPicPr>
          <p:cNvPr id="4" name="Picture 3"/>
          <p:cNvPicPr/>
          <p:nvPr/>
        </p:nvPicPr>
        <p:blipFill>
          <a:blip r:embed="rId2"/>
          <a:stretch>
            <a:fillRect/>
          </a:stretch>
        </p:blipFill>
        <p:spPr>
          <a:xfrm>
            <a:off x="0" y="2220685"/>
            <a:ext cx="3149283" cy="3230925"/>
          </a:xfrm>
          <a:prstGeom prst="rect">
            <a:avLst/>
          </a:prstGeom>
        </p:spPr>
      </p:pic>
    </p:spTree>
    <p:extLst>
      <p:ext uri="{BB962C8B-B14F-4D97-AF65-F5344CB8AC3E}">
        <p14:creationId xmlns:p14="http://schemas.microsoft.com/office/powerpoint/2010/main" val="13358684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a:t>التعبئة بالعد</a:t>
            </a:r>
            <a:endParaRPr lang="en-US" dirty="0"/>
          </a:p>
        </p:txBody>
      </p:sp>
      <p:sp>
        <p:nvSpPr>
          <p:cNvPr id="3" name="Content Placeholder 2"/>
          <p:cNvSpPr>
            <a:spLocks noGrp="1"/>
          </p:cNvSpPr>
          <p:nvPr>
            <p:ph idx="1"/>
          </p:nvPr>
        </p:nvSpPr>
        <p:spPr/>
        <p:txBody>
          <a:bodyPr/>
          <a:lstStyle/>
          <a:p>
            <a:pPr algn="r" rtl="1"/>
            <a:r>
              <a:rPr lang="ar-SA" dirty="0"/>
              <a:t>بالنسبة لبعض المنتجات، مثل الأقراص أو الكبسولات، يتم تحديد كمية المنتج بالعدد.،عادة ما تستخدم الآلات التي تملأ بالعد أنظمة ميكانيكية أو ضوئية إلكترونية</a:t>
            </a:r>
            <a:r>
              <a:rPr lang="ar-SA" dirty="0" smtClean="0"/>
              <a:t>.</a:t>
            </a:r>
          </a:p>
          <a:p>
            <a:pPr algn="r" rtl="1"/>
            <a:r>
              <a:rPr lang="ar-SA" dirty="0" smtClean="0"/>
              <a:t> </a:t>
            </a:r>
            <a:r>
              <a:rPr lang="ar-SA" dirty="0"/>
              <a:t>عادةً ما تضع أنظمة العد الميكانيكي المنتج فوق لوحة بها عدد مناسب من الثقوب ذات الحجم المناسب. </a:t>
            </a:r>
            <a:endParaRPr lang="ar-SA" dirty="0" smtClean="0"/>
          </a:p>
          <a:p>
            <a:pPr algn="r" rtl="1"/>
            <a:r>
              <a:rPr lang="ar-SA" dirty="0" smtClean="0"/>
              <a:t>بمجرد </a:t>
            </a:r>
            <a:r>
              <a:rPr lang="ar-SA" dirty="0"/>
              <a:t>ملء كل ثقب، يتم مسح المنتج الزائد من اللوحة ثم يتم تحرير المنتج الذي تم حسابه بواسطة اللوحة في نظام التغذية وفي العبوة.</a:t>
            </a:r>
            <a:endParaRPr lang="en-US" dirty="0"/>
          </a:p>
        </p:txBody>
      </p:sp>
    </p:spTree>
    <p:extLst>
      <p:ext uri="{BB962C8B-B14F-4D97-AF65-F5344CB8AC3E}">
        <p14:creationId xmlns:p14="http://schemas.microsoft.com/office/powerpoint/2010/main" val="10272680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229" y="2977696"/>
            <a:ext cx="10515600" cy="1325563"/>
          </a:xfrm>
        </p:spPr>
        <p:txBody>
          <a:bodyPr/>
          <a:lstStyle/>
          <a:p>
            <a:pPr lvl="0" algn="ctr"/>
            <a:r>
              <a:rPr lang="ar-SA" dirty="0" smtClean="0"/>
              <a:t>14. </a:t>
            </a:r>
            <a:r>
              <a:rPr lang="ar-SA" b="1" dirty="0"/>
              <a:t>ماكنات التعبئة </a:t>
            </a:r>
            <a:r>
              <a:rPr lang="ar-SA" b="1" dirty="0" smtClean="0"/>
              <a:t>والتغليف</a:t>
            </a:r>
            <a:endParaRPr lang="en-US" dirty="0"/>
          </a:p>
        </p:txBody>
      </p:sp>
    </p:spTree>
    <p:extLst>
      <p:ext uri="{BB962C8B-B14F-4D97-AF65-F5344CB8AC3E}">
        <p14:creationId xmlns:p14="http://schemas.microsoft.com/office/powerpoint/2010/main" val="36232686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تصميم العبوات وقدرة الماكينة</a:t>
            </a:r>
            <a:endParaRPr lang="en-US" b="1" dirty="0"/>
          </a:p>
        </p:txBody>
      </p:sp>
      <p:sp>
        <p:nvSpPr>
          <p:cNvPr id="3" name="Content Placeholder 2"/>
          <p:cNvSpPr>
            <a:spLocks noGrp="1"/>
          </p:cNvSpPr>
          <p:nvPr>
            <p:ph idx="1"/>
          </p:nvPr>
        </p:nvSpPr>
        <p:spPr/>
        <p:txBody>
          <a:bodyPr/>
          <a:lstStyle/>
          <a:p>
            <a:pPr marL="0" indent="0" algn="r" rtl="1">
              <a:buNone/>
            </a:pPr>
            <a:r>
              <a:rPr lang="en-US" dirty="0"/>
              <a:t> </a:t>
            </a:r>
            <a:r>
              <a:rPr lang="ar-SA" dirty="0"/>
              <a:t>الإنتاج الآلي ضروري اليوم وهو أساس الصناعة، ولا يمكن تحقيق الحجم ولا تناسق المنتج بأي طريقة أخرى، فيقوم ب زيادة الإنتاج بطريقة فعالة من حيث التكلفة وهي مهمة صعبة ومعقدة. </a:t>
            </a:r>
            <a:endParaRPr lang="ar-SA" dirty="0" smtClean="0"/>
          </a:p>
          <a:p>
            <a:pPr marL="0" indent="0" algn="r" rtl="1">
              <a:buNone/>
            </a:pPr>
            <a:r>
              <a:rPr lang="ar-SA" dirty="0"/>
              <a:t>أربعة خيارات لزيادة الإنتاج هي:</a:t>
            </a:r>
            <a:endParaRPr lang="en-US" dirty="0"/>
          </a:p>
          <a:p>
            <a:pPr marL="514350" lvl="0" indent="-514350" algn="r" rtl="1">
              <a:buFont typeface="+mj-lt"/>
              <a:buAutoNum type="arabicPeriod"/>
            </a:pPr>
            <a:r>
              <a:rPr lang="ar-SA" dirty="0"/>
              <a:t>شراء معدات جديدة على أحدث طراز.</a:t>
            </a:r>
            <a:endParaRPr lang="en-US" dirty="0"/>
          </a:p>
          <a:p>
            <a:pPr marL="514350" lvl="0" indent="-514350" algn="r" rtl="1">
              <a:buFont typeface="+mj-lt"/>
              <a:buAutoNum type="arabicPeriod"/>
            </a:pPr>
            <a:r>
              <a:rPr lang="ar-SA" dirty="0"/>
              <a:t>تعديل المعدات الموجودة.</a:t>
            </a:r>
            <a:endParaRPr lang="en-US" dirty="0"/>
          </a:p>
          <a:p>
            <a:pPr marL="514350" lvl="0" indent="-514350" algn="r" rtl="1">
              <a:buFont typeface="+mj-lt"/>
              <a:buAutoNum type="arabicPeriod"/>
            </a:pPr>
            <a:r>
              <a:rPr lang="ar-SA" dirty="0"/>
              <a:t>شراء معدات مجددة.</a:t>
            </a:r>
            <a:endParaRPr lang="en-US" dirty="0"/>
          </a:p>
          <a:p>
            <a:pPr marL="514350" lvl="0" indent="-514350" algn="r" rtl="1">
              <a:buFont typeface="+mj-lt"/>
              <a:buAutoNum type="arabicPeriod"/>
            </a:pPr>
            <a:r>
              <a:rPr lang="ar-SA" dirty="0"/>
              <a:t>استئجار الآلات.</a:t>
            </a:r>
            <a:endParaRPr lang="en-US" dirty="0"/>
          </a:p>
          <a:p>
            <a:pPr marL="0" indent="0" algn="r" rtl="1">
              <a:buNone/>
            </a:pPr>
            <a:endParaRPr lang="en-US" dirty="0"/>
          </a:p>
        </p:txBody>
      </p:sp>
    </p:spTree>
    <p:extLst>
      <p:ext uri="{BB962C8B-B14F-4D97-AF65-F5344CB8AC3E}">
        <p14:creationId xmlns:p14="http://schemas.microsoft.com/office/powerpoint/2010/main" val="6162282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71" y="2672896"/>
            <a:ext cx="10515600" cy="1325563"/>
          </a:xfrm>
        </p:spPr>
        <p:txBody>
          <a:bodyPr/>
          <a:lstStyle/>
          <a:p>
            <a:pPr algn="ctr"/>
            <a:r>
              <a:rPr lang="ar-SA" dirty="0" smtClean="0"/>
              <a:t>15. برامج التعبئة والتغليف</a:t>
            </a:r>
            <a:endParaRPr lang="en-US" dirty="0"/>
          </a:p>
        </p:txBody>
      </p:sp>
    </p:spTree>
    <p:extLst>
      <p:ext uri="{BB962C8B-B14F-4D97-AF65-F5344CB8AC3E}">
        <p14:creationId xmlns:p14="http://schemas.microsoft.com/office/powerpoint/2010/main" val="25804726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مقدمة حول استخدام برامج التغليف</a:t>
            </a:r>
            <a:endParaRPr lang="en-US" b="1" dirty="0"/>
          </a:p>
        </p:txBody>
      </p:sp>
      <p:sp>
        <p:nvSpPr>
          <p:cNvPr id="3" name="Content Placeholder 2"/>
          <p:cNvSpPr>
            <a:spLocks noGrp="1"/>
          </p:cNvSpPr>
          <p:nvPr>
            <p:ph idx="1"/>
          </p:nvPr>
        </p:nvSpPr>
        <p:spPr/>
        <p:txBody>
          <a:bodyPr/>
          <a:lstStyle/>
          <a:p>
            <a:pPr algn="r" rtl="1"/>
            <a:r>
              <a:rPr lang="ar-SA" dirty="0"/>
              <a:t>تتمتع الحلول البرمجية المناسبة للعبئة والتغليف والأنظمة ثلاثية الأبعاد بمجموعة من الفوائد: يمكن تصور العبوة بشكل واقعي حتى قبل عملية الإنتاج ويمكن تقديمها للعميل بكل التفاصيل</a:t>
            </a:r>
            <a:r>
              <a:rPr lang="ar-SA" dirty="0" smtClean="0"/>
              <a:t>.</a:t>
            </a:r>
          </a:p>
          <a:p>
            <a:pPr algn="r" rtl="1"/>
            <a:r>
              <a:rPr lang="ar-SA" dirty="0" smtClean="0"/>
              <a:t> </a:t>
            </a:r>
            <a:r>
              <a:rPr lang="ar-SA" dirty="0"/>
              <a:t>كما تسمح الوحدات الديناميكية بالفحص التلقائي، والقضاء على الأخطاء الهيكلية في عملية التصنيع منذ البداية. </a:t>
            </a:r>
            <a:endParaRPr lang="en-US" dirty="0"/>
          </a:p>
          <a:p>
            <a:pPr algn="r" rtl="1"/>
            <a:r>
              <a:rPr lang="ar-SA" dirty="0"/>
              <a:t>تتيح الحلول الشاملة المبتكرة تصور الكرتون والزجاج والتعبئة المرنة في نقاط البيع. </a:t>
            </a:r>
            <a:endParaRPr lang="en-US" dirty="0"/>
          </a:p>
          <a:p>
            <a:pPr algn="r" rtl="1"/>
            <a:r>
              <a:rPr lang="ar-SA" dirty="0"/>
              <a:t>كما تسمح برمجة </a:t>
            </a:r>
            <a:r>
              <a:rPr lang="en-US" dirty="0"/>
              <a:t>FPGA</a:t>
            </a:r>
            <a:r>
              <a:rPr lang="ar-SA" dirty="0"/>
              <a:t> الرسومية والتطبيقات المرئية المضمنة بالتطبيق في الوقت الفعلي والمرونة في معالجة الصور، بفضل عمليات المحاكاة الافتراضية.</a:t>
            </a:r>
            <a:endParaRPr lang="en-US" dirty="0"/>
          </a:p>
        </p:txBody>
      </p:sp>
    </p:spTree>
    <p:extLst>
      <p:ext uri="{BB962C8B-B14F-4D97-AF65-F5344CB8AC3E}">
        <p14:creationId xmlns:p14="http://schemas.microsoft.com/office/powerpoint/2010/main" val="2807466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نطاق العبوة وأهدافها </a:t>
            </a:r>
            <a:endParaRPr lang="en-US" b="1" dirty="0"/>
          </a:p>
        </p:txBody>
      </p:sp>
      <p:sp>
        <p:nvSpPr>
          <p:cNvPr id="3" name="Content Placeholder 2"/>
          <p:cNvSpPr>
            <a:spLocks noGrp="1"/>
          </p:cNvSpPr>
          <p:nvPr>
            <p:ph idx="1"/>
          </p:nvPr>
        </p:nvSpPr>
        <p:spPr>
          <a:xfrm>
            <a:off x="6487886" y="1825625"/>
            <a:ext cx="4865914" cy="4351338"/>
          </a:xfrm>
        </p:spPr>
        <p:txBody>
          <a:bodyPr>
            <a:normAutofit fontScale="85000" lnSpcReduction="20000"/>
          </a:bodyPr>
          <a:lstStyle/>
          <a:p>
            <a:pPr marL="0" indent="0" algn="r" rtl="1">
              <a:buNone/>
            </a:pPr>
            <a:r>
              <a:rPr lang="ar-SA" dirty="0"/>
              <a:t>الشكل المادي للمنتج</a:t>
            </a:r>
            <a:r>
              <a:rPr lang="ar-SA" dirty="0" smtClean="0"/>
              <a:t>:</a:t>
            </a:r>
            <a:endParaRPr lang="en-US" dirty="0"/>
          </a:p>
          <a:p>
            <a:pPr marL="514350" lvl="0" indent="-514350" algn="r" rtl="1">
              <a:buFont typeface="+mj-lt"/>
              <a:buAutoNum type="arabicPeriod"/>
            </a:pPr>
            <a:r>
              <a:rPr lang="ar-SA" dirty="0"/>
              <a:t>سائل</a:t>
            </a:r>
            <a:endParaRPr lang="en-US" dirty="0"/>
          </a:p>
          <a:p>
            <a:pPr marL="514350" lvl="0" indent="-514350" algn="r" rtl="1">
              <a:buFont typeface="+mj-lt"/>
              <a:buAutoNum type="arabicPeriod"/>
            </a:pPr>
            <a:r>
              <a:rPr lang="ar-SA" dirty="0"/>
              <a:t>لزج </a:t>
            </a:r>
            <a:endParaRPr lang="en-US" dirty="0"/>
          </a:p>
          <a:p>
            <a:pPr marL="514350" lvl="0" indent="-514350" algn="r" rtl="1">
              <a:buFont typeface="+mj-lt"/>
              <a:buAutoNum type="arabicPeriod"/>
            </a:pPr>
            <a:r>
              <a:rPr lang="ar-SA" dirty="0"/>
              <a:t>متحرك صلب / خليط </a:t>
            </a:r>
            <a:endParaRPr lang="en-US" dirty="0"/>
          </a:p>
          <a:p>
            <a:pPr marL="514350" lvl="0" indent="-514350" algn="r" rtl="1">
              <a:buFont typeface="+mj-lt"/>
              <a:buAutoNum type="arabicPeriod"/>
            </a:pPr>
            <a:r>
              <a:rPr lang="ar-SA" dirty="0"/>
              <a:t>سائل غاز / خليط</a:t>
            </a:r>
            <a:endParaRPr lang="en-US" dirty="0"/>
          </a:p>
          <a:p>
            <a:pPr marL="514350" lvl="0" indent="-514350" algn="r" rtl="1">
              <a:buFont typeface="+mj-lt"/>
              <a:buAutoNum type="arabicPeriod"/>
            </a:pPr>
            <a:r>
              <a:rPr lang="ar-SA" dirty="0"/>
              <a:t>سائل</a:t>
            </a:r>
            <a:endParaRPr lang="en-US" dirty="0"/>
          </a:p>
          <a:p>
            <a:pPr marL="514350" lvl="0" indent="-514350" algn="r" rtl="1">
              <a:buFont typeface="+mj-lt"/>
              <a:buAutoNum type="arabicPeriod"/>
            </a:pPr>
            <a:r>
              <a:rPr lang="ar-SA" dirty="0"/>
              <a:t>مادة حبيبية</a:t>
            </a:r>
            <a:endParaRPr lang="en-US" dirty="0"/>
          </a:p>
          <a:p>
            <a:pPr marL="514350" lvl="0" indent="-514350" algn="r" rtl="1">
              <a:buFont typeface="+mj-lt"/>
              <a:buAutoNum type="arabicPeriod"/>
            </a:pPr>
            <a:r>
              <a:rPr lang="ar-SA" dirty="0"/>
              <a:t>معجون </a:t>
            </a:r>
            <a:endParaRPr lang="en-US" dirty="0"/>
          </a:p>
          <a:p>
            <a:pPr marL="514350" lvl="0" indent="-514350" algn="r" rtl="1">
              <a:buFont typeface="+mj-lt"/>
              <a:buAutoNum type="arabicPeriod"/>
            </a:pPr>
            <a:r>
              <a:rPr lang="ar-SA" dirty="0"/>
              <a:t>متطاير</a:t>
            </a:r>
            <a:endParaRPr lang="en-US" dirty="0"/>
          </a:p>
          <a:p>
            <a:pPr marL="514350" lvl="0" indent="-514350" algn="r" rtl="1">
              <a:buFont typeface="+mj-lt"/>
              <a:buAutoNum type="arabicPeriod"/>
            </a:pPr>
            <a:r>
              <a:rPr lang="ar-SA" dirty="0"/>
              <a:t>مسحوق</a:t>
            </a:r>
            <a:endParaRPr lang="en-US" dirty="0"/>
          </a:p>
          <a:p>
            <a:pPr marL="514350" lvl="0" indent="-514350" algn="r" rtl="1">
              <a:buFont typeface="+mj-lt"/>
              <a:buAutoNum type="arabicPeriod"/>
            </a:pPr>
            <a:r>
              <a:rPr lang="ar-SA" dirty="0" smtClean="0"/>
              <a:t>صلب</a:t>
            </a:r>
            <a:endParaRPr lang="en-US" dirty="0"/>
          </a:p>
        </p:txBody>
      </p:sp>
      <p:sp>
        <p:nvSpPr>
          <p:cNvPr id="4" name="Content Placeholder 2"/>
          <p:cNvSpPr txBox="1">
            <a:spLocks/>
          </p:cNvSpPr>
          <p:nvPr/>
        </p:nvSpPr>
        <p:spPr>
          <a:xfrm>
            <a:off x="2111828" y="1960562"/>
            <a:ext cx="4865914"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ar-SA" dirty="0"/>
              <a:t>طبيعة المنتج</a:t>
            </a:r>
            <a:r>
              <a:rPr lang="ar-SA" dirty="0" smtClean="0"/>
              <a:t>:</a:t>
            </a:r>
            <a:endParaRPr lang="en-US" dirty="0"/>
          </a:p>
          <a:p>
            <a:pPr marL="514350" lvl="0" indent="-514350" algn="r" rtl="1">
              <a:buFont typeface="+mj-lt"/>
              <a:buAutoNum type="arabicPeriod"/>
            </a:pPr>
            <a:r>
              <a:rPr lang="ar-SA" dirty="0"/>
              <a:t>قابل للتآكل</a:t>
            </a:r>
            <a:endParaRPr lang="en-US" dirty="0"/>
          </a:p>
          <a:p>
            <a:pPr marL="514350" lvl="0" indent="-514350" algn="r" rtl="1">
              <a:buFont typeface="+mj-lt"/>
              <a:buAutoNum type="arabicPeriod"/>
            </a:pPr>
            <a:r>
              <a:rPr lang="ar-SA" dirty="0"/>
              <a:t>قابل للاشتعال</a:t>
            </a:r>
            <a:endParaRPr lang="en-US" dirty="0"/>
          </a:p>
          <a:p>
            <a:pPr marL="514350" lvl="0" indent="-514350" algn="r" rtl="1">
              <a:buFont typeface="+mj-lt"/>
              <a:buAutoNum type="arabicPeriod"/>
            </a:pPr>
            <a:r>
              <a:rPr lang="ar-SA" dirty="0"/>
              <a:t>متطاير</a:t>
            </a:r>
            <a:endParaRPr lang="en-US" dirty="0"/>
          </a:p>
          <a:p>
            <a:pPr marL="514350" lvl="0" indent="-514350" algn="r" rtl="1">
              <a:buFont typeface="+mj-lt"/>
              <a:buAutoNum type="arabicPeriod"/>
            </a:pPr>
            <a:r>
              <a:rPr lang="ar-SA" dirty="0"/>
              <a:t>قابل للكسر</a:t>
            </a:r>
            <a:endParaRPr lang="en-US" dirty="0"/>
          </a:p>
          <a:p>
            <a:pPr marL="514350" lvl="0" indent="-514350" algn="r" rtl="1">
              <a:buFont typeface="+mj-lt"/>
              <a:buAutoNum type="arabicPeriod"/>
            </a:pPr>
            <a:r>
              <a:rPr lang="ar-SA" dirty="0"/>
              <a:t>سام</a:t>
            </a:r>
            <a:endParaRPr lang="en-US" dirty="0"/>
          </a:p>
          <a:p>
            <a:pPr marL="514350" lvl="0" indent="-514350" algn="r" rtl="1">
              <a:buFont typeface="+mj-lt"/>
              <a:buAutoNum type="arabicPeriod"/>
            </a:pPr>
            <a:r>
              <a:rPr lang="ar-SA" dirty="0"/>
              <a:t>ذات روائح عطرية</a:t>
            </a:r>
            <a:endParaRPr lang="en-US" dirty="0"/>
          </a:p>
          <a:p>
            <a:pPr marL="514350" lvl="0" indent="-514350" algn="r" rtl="1">
              <a:buFont typeface="+mj-lt"/>
              <a:buAutoNum type="arabicPeriod"/>
            </a:pPr>
            <a:r>
              <a:rPr lang="ar-SA" dirty="0"/>
              <a:t>يسهل تمييزها</a:t>
            </a:r>
            <a:endParaRPr lang="en-US" dirty="0"/>
          </a:p>
          <a:p>
            <a:pPr marL="514350" lvl="0" indent="-514350" algn="r" rtl="1">
              <a:buFont typeface="+mj-lt"/>
              <a:buAutoNum type="arabicPeriod"/>
            </a:pPr>
            <a:r>
              <a:rPr lang="ar-SA" dirty="0"/>
              <a:t>لزج</a:t>
            </a:r>
            <a:endParaRPr lang="en-US" dirty="0"/>
          </a:p>
          <a:p>
            <a:pPr marL="514350" lvl="0" indent="-514350" algn="r" rtl="1">
              <a:buFont typeface="+mj-lt"/>
              <a:buAutoNum type="arabicPeriod"/>
            </a:pPr>
            <a:r>
              <a:rPr lang="ar-SA" dirty="0"/>
              <a:t>تحت الضغط</a:t>
            </a:r>
            <a:endParaRPr lang="en-US" dirty="0"/>
          </a:p>
          <a:p>
            <a:pPr marL="514350" lvl="0" indent="-514350" algn="r" rtl="1">
              <a:buFont typeface="+mj-lt"/>
              <a:buAutoNum type="arabicPeriod"/>
            </a:pPr>
            <a:r>
              <a:rPr lang="ar-SA" dirty="0"/>
              <a:t>غير منتظم الشكل</a:t>
            </a:r>
            <a:endParaRPr lang="en-US" dirty="0"/>
          </a:p>
        </p:txBody>
      </p:sp>
    </p:spTree>
    <p:extLst>
      <p:ext uri="{BB962C8B-B14F-4D97-AF65-F5344CB8AC3E}">
        <p14:creationId xmlns:p14="http://schemas.microsoft.com/office/powerpoint/2010/main" val="39660848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تطبيقات التغليف الخاصة</a:t>
            </a:r>
            <a:endParaRPr lang="en-US" b="1" dirty="0"/>
          </a:p>
        </p:txBody>
      </p:sp>
      <p:sp>
        <p:nvSpPr>
          <p:cNvPr id="3" name="Content Placeholder 2"/>
          <p:cNvSpPr>
            <a:spLocks noGrp="1"/>
          </p:cNvSpPr>
          <p:nvPr>
            <p:ph idx="1"/>
          </p:nvPr>
        </p:nvSpPr>
        <p:spPr/>
        <p:txBody>
          <a:bodyPr>
            <a:normAutofit lnSpcReduction="10000"/>
          </a:bodyPr>
          <a:lstStyle/>
          <a:p>
            <a:pPr marL="0" indent="0" algn="r" rtl="1">
              <a:buNone/>
            </a:pPr>
            <a:r>
              <a:rPr lang="ar-SA" dirty="0"/>
              <a:t>هنالك العشرات من برامج التصميم أبرزها:</a:t>
            </a:r>
            <a:endParaRPr lang="en-US" dirty="0"/>
          </a:p>
          <a:p>
            <a:pPr marL="514350" lvl="0" indent="-514350" algn="r" rtl="1">
              <a:buFont typeface="+mj-lt"/>
              <a:buAutoNum type="arabicPeriod"/>
            </a:pPr>
            <a:r>
              <a:rPr lang="en-US" dirty="0" err="1"/>
              <a:t>Easeprint</a:t>
            </a:r>
            <a:r>
              <a:rPr lang="en-US" dirty="0"/>
              <a:t>,</a:t>
            </a:r>
          </a:p>
          <a:p>
            <a:pPr marL="514350" lvl="0" indent="-514350" algn="r" rtl="1">
              <a:buFont typeface="+mj-lt"/>
              <a:buAutoNum type="arabicPeriod"/>
            </a:pPr>
            <a:r>
              <a:rPr lang="en-US" dirty="0"/>
              <a:t>iC3D.</a:t>
            </a:r>
          </a:p>
          <a:p>
            <a:pPr marL="514350" lvl="0" indent="-514350" algn="r" rtl="1">
              <a:buFont typeface="+mj-lt"/>
              <a:buAutoNum type="arabicPeriod"/>
            </a:pPr>
            <a:r>
              <a:rPr lang="en-US" dirty="0"/>
              <a:t>Artwork Flow.</a:t>
            </a:r>
          </a:p>
          <a:p>
            <a:pPr marL="514350" lvl="0" indent="-514350" algn="r" rtl="1">
              <a:buFont typeface="+mj-lt"/>
              <a:buAutoNum type="arabicPeriod"/>
            </a:pPr>
            <a:r>
              <a:rPr lang="en-US" dirty="0"/>
              <a:t>CHILI publisher.</a:t>
            </a:r>
          </a:p>
          <a:p>
            <a:pPr marL="514350" lvl="0" indent="-514350" algn="r" rtl="1">
              <a:buFont typeface="+mj-lt"/>
              <a:buAutoNum type="arabicPeriod"/>
            </a:pPr>
            <a:r>
              <a:rPr lang="en-US" dirty="0" err="1"/>
              <a:t>Packsoft</a:t>
            </a:r>
            <a:r>
              <a:rPr lang="en-US" dirty="0"/>
              <a:t>.</a:t>
            </a:r>
          </a:p>
          <a:p>
            <a:pPr marL="514350" lvl="0" indent="-514350" algn="r" rtl="1">
              <a:buFont typeface="+mj-lt"/>
              <a:buAutoNum type="arabicPeriod"/>
            </a:pPr>
            <a:r>
              <a:rPr lang="en-US" dirty="0"/>
              <a:t>Strata Design 3D CX,</a:t>
            </a:r>
          </a:p>
          <a:p>
            <a:pPr marL="514350" lvl="0" indent="-514350" algn="r" rtl="1">
              <a:buFont typeface="+mj-lt"/>
              <a:buAutoNum type="arabicPeriod"/>
            </a:pPr>
            <a:r>
              <a:rPr lang="en-US" dirty="0"/>
              <a:t>Epicor for Distribution,</a:t>
            </a:r>
          </a:p>
          <a:p>
            <a:pPr marL="514350" lvl="0" indent="-514350" algn="r" rtl="1">
              <a:buFont typeface="+mj-lt"/>
              <a:buAutoNum type="arabicPeriod"/>
            </a:pPr>
            <a:r>
              <a:rPr lang="en-US" dirty="0"/>
              <a:t>EFI Radius,</a:t>
            </a:r>
          </a:p>
        </p:txBody>
      </p:sp>
      <p:pic>
        <p:nvPicPr>
          <p:cNvPr id="4" name="Picture 3" descr="C:\Users\DELL\Downloads\Esko-3D-Design-620x330.jpg"/>
          <p:cNvPicPr/>
          <p:nvPr/>
        </p:nvPicPr>
        <p:blipFill>
          <a:blip r:embed="rId2">
            <a:extLst>
              <a:ext uri="{28A0092B-C50C-407E-A947-70E740481C1C}">
                <a14:useLocalDpi xmlns:a14="http://schemas.microsoft.com/office/drawing/2010/main" val="0"/>
              </a:ext>
            </a:extLst>
          </a:blip>
          <a:srcRect/>
          <a:stretch>
            <a:fillRect/>
          </a:stretch>
        </p:blipFill>
        <p:spPr bwMode="auto">
          <a:xfrm>
            <a:off x="1562463" y="2597921"/>
            <a:ext cx="5902960" cy="3142615"/>
          </a:xfrm>
          <a:prstGeom prst="rect">
            <a:avLst/>
          </a:prstGeom>
          <a:noFill/>
          <a:ln>
            <a:noFill/>
          </a:ln>
        </p:spPr>
      </p:pic>
    </p:spTree>
    <p:extLst>
      <p:ext uri="{BB962C8B-B14F-4D97-AF65-F5344CB8AC3E}">
        <p14:creationId xmlns:p14="http://schemas.microsoft.com/office/powerpoint/2010/main" val="16010242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تصميم الرسومات</a:t>
            </a:r>
            <a:endParaRPr lang="en-US" b="1" dirty="0"/>
          </a:p>
        </p:txBody>
      </p:sp>
      <p:sp>
        <p:nvSpPr>
          <p:cNvPr id="3" name="Content Placeholder 2"/>
          <p:cNvSpPr>
            <a:spLocks noGrp="1"/>
          </p:cNvSpPr>
          <p:nvPr>
            <p:ph idx="1"/>
          </p:nvPr>
        </p:nvSpPr>
        <p:spPr>
          <a:xfrm>
            <a:off x="4673600" y="1825625"/>
            <a:ext cx="6680200" cy="4351338"/>
          </a:xfrm>
        </p:spPr>
        <p:txBody>
          <a:bodyPr/>
          <a:lstStyle/>
          <a:p>
            <a:pPr algn="r" rtl="1"/>
            <a:r>
              <a:rPr lang="ar-SA" dirty="0"/>
              <a:t>يعد </a:t>
            </a:r>
            <a:r>
              <a:rPr lang="en-US" dirty="0"/>
              <a:t>Adobe Dimension</a:t>
            </a:r>
            <a:r>
              <a:rPr lang="ar-SA" dirty="0"/>
              <a:t> أداة إبداعية من </a:t>
            </a:r>
            <a:r>
              <a:rPr lang="en-US" dirty="0"/>
              <a:t>Adobe </a:t>
            </a:r>
            <a:r>
              <a:rPr lang="ar-SA" dirty="0"/>
              <a:t>تساعدك على إنشاء تصميمات ثلاثية الأبعاد مخصصة للصناديق والكرتون. </a:t>
            </a:r>
            <a:endParaRPr lang="ar-SA" dirty="0" smtClean="0"/>
          </a:p>
          <a:p>
            <a:pPr algn="r" rtl="1"/>
            <a:r>
              <a:rPr lang="ar-SA" dirty="0" smtClean="0"/>
              <a:t>من </a:t>
            </a:r>
            <a:r>
              <a:rPr lang="ar-SA" dirty="0"/>
              <a:t>خلال إمكانية الوصول إلى جميع الأدوات اللازمة لإنشاء صور ثلاثية الأبعاد واقعية وتعديلها وعرضها بسهولة. بالإضافة إلى ذلك </a:t>
            </a:r>
            <a:endParaRPr lang="ar-SA" dirty="0" smtClean="0"/>
          </a:p>
          <a:p>
            <a:pPr algn="r" rtl="1"/>
            <a:r>
              <a:rPr lang="ar-SA" dirty="0" smtClean="0"/>
              <a:t> </a:t>
            </a:r>
            <a:r>
              <a:rPr lang="ar-SA" dirty="0"/>
              <a:t>تقدم </a:t>
            </a:r>
            <a:r>
              <a:rPr lang="en-US" dirty="0"/>
              <a:t>Adobe Dimensions</a:t>
            </a:r>
            <a:r>
              <a:rPr lang="ar-SA" dirty="0"/>
              <a:t> الكثير من قوالب ونماذج تغليف الكرتون والأغذية ، مما يوفر الوقت للمصممين عند إنشاء تصميمات وحلول تغليف واقعية.</a:t>
            </a:r>
            <a:endParaRPr lang="en-US" dirty="0"/>
          </a:p>
          <a:p>
            <a:pPr algn="r" rtl="1"/>
            <a:endParaRPr lang="en-US" dirty="0"/>
          </a:p>
        </p:txBody>
      </p:sp>
      <p:pic>
        <p:nvPicPr>
          <p:cNvPr id="4" name="Picture 3"/>
          <p:cNvPicPr/>
          <p:nvPr/>
        </p:nvPicPr>
        <p:blipFill>
          <a:blip r:embed="rId2"/>
          <a:stretch>
            <a:fillRect/>
          </a:stretch>
        </p:blipFill>
        <p:spPr>
          <a:xfrm>
            <a:off x="273050" y="1825625"/>
            <a:ext cx="4400550" cy="3617232"/>
          </a:xfrm>
          <a:prstGeom prst="rect">
            <a:avLst/>
          </a:prstGeom>
        </p:spPr>
      </p:pic>
    </p:spTree>
    <p:extLst>
      <p:ext uri="{BB962C8B-B14F-4D97-AF65-F5344CB8AC3E}">
        <p14:creationId xmlns:p14="http://schemas.microsoft.com/office/powerpoint/2010/main" val="10990302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التصميم الإنشائي وخصائص زيادة كفاءة التصميم</a:t>
            </a:r>
            <a:endParaRPr lang="en-US" b="1" dirty="0"/>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tretch>
            <a:fillRect/>
          </a:stretch>
        </p:blipFill>
        <p:spPr>
          <a:xfrm>
            <a:off x="718457" y="1839663"/>
            <a:ext cx="9412514" cy="4337300"/>
          </a:xfrm>
          <a:prstGeom prst="rect">
            <a:avLst/>
          </a:prstGeom>
        </p:spPr>
      </p:pic>
    </p:spTree>
    <p:extLst>
      <p:ext uri="{BB962C8B-B14F-4D97-AF65-F5344CB8AC3E}">
        <p14:creationId xmlns:p14="http://schemas.microsoft.com/office/powerpoint/2010/main" val="394955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a:t>برنامج التعبئة والتغليف</a:t>
            </a:r>
            <a:r>
              <a:rPr lang="en-US" dirty="0"/>
              <a:t> TOPS</a:t>
            </a:r>
          </a:p>
        </p:txBody>
      </p:sp>
      <p:sp>
        <p:nvSpPr>
          <p:cNvPr id="3" name="Content Placeholder 2"/>
          <p:cNvSpPr>
            <a:spLocks noGrp="1"/>
          </p:cNvSpPr>
          <p:nvPr>
            <p:ph idx="1"/>
          </p:nvPr>
        </p:nvSpPr>
        <p:spPr/>
        <p:txBody>
          <a:bodyPr>
            <a:normAutofit fontScale="92500" lnSpcReduction="10000"/>
          </a:bodyPr>
          <a:lstStyle/>
          <a:p>
            <a:pPr marL="0" indent="0" algn="r" rtl="1">
              <a:buNone/>
            </a:pPr>
            <a:r>
              <a:rPr lang="ar-SA" dirty="0"/>
              <a:t>يمكن أن يساعدك </a:t>
            </a:r>
            <a:r>
              <a:rPr lang="en-US" dirty="0"/>
              <a:t>TOPS Pro</a:t>
            </a:r>
            <a:r>
              <a:rPr lang="ar-SA" dirty="0"/>
              <a:t>:</a:t>
            </a:r>
            <a:endParaRPr lang="en-US" dirty="0"/>
          </a:p>
          <a:p>
            <a:pPr marL="514350" lvl="0" indent="-514350" algn="r" rtl="1">
              <a:buFont typeface="+mj-lt"/>
              <a:buAutoNum type="arabicPeriod"/>
            </a:pPr>
            <a:r>
              <a:rPr lang="ar-SA" dirty="0"/>
              <a:t>تقليل تكاليف التعبئة والتغليف والنقل بنسبة 5-20٪.</a:t>
            </a:r>
            <a:endParaRPr lang="en-US" dirty="0"/>
          </a:p>
          <a:p>
            <a:pPr marL="514350" lvl="0" indent="-514350" algn="r" rtl="1">
              <a:buFont typeface="+mj-lt"/>
              <a:buAutoNum type="arabicPeriod"/>
            </a:pPr>
            <a:r>
              <a:rPr lang="ar-SA" dirty="0"/>
              <a:t>شحن المزيد من المنتجات لكل شاحنة أو حاوية.</a:t>
            </a:r>
            <a:endParaRPr lang="en-US" dirty="0"/>
          </a:p>
          <a:p>
            <a:pPr marL="514350" lvl="0" indent="-514350" algn="r" rtl="1">
              <a:buFont typeface="+mj-lt"/>
              <a:buAutoNum type="arabicPeriod"/>
            </a:pPr>
            <a:r>
              <a:rPr lang="ar-SA" dirty="0"/>
              <a:t>تحسين الإنتاجية من خلال تقليل الوقت اللازم لتحجيم المنتجات.</a:t>
            </a:r>
            <a:endParaRPr lang="en-US" dirty="0"/>
          </a:p>
          <a:p>
            <a:pPr marL="514350" lvl="0" indent="-514350" algn="r" rtl="1">
              <a:buFont typeface="+mj-lt"/>
              <a:buAutoNum type="arabicPeriod"/>
            </a:pPr>
            <a:r>
              <a:rPr lang="ar-SA" dirty="0"/>
              <a:t>حساب قوة الضغط / التراص لتحديد أفضل درجة للمجموعة، وخفض التكلفة، مع تقليل الضرر أثناء النقل.</a:t>
            </a:r>
            <a:endParaRPr lang="en-US" dirty="0"/>
          </a:p>
          <a:p>
            <a:pPr marL="514350" lvl="0" indent="-514350" algn="r" rtl="1">
              <a:buFont typeface="+mj-lt"/>
              <a:buAutoNum type="arabicPeriod"/>
            </a:pPr>
            <a:r>
              <a:rPr lang="ar-SA" dirty="0"/>
              <a:t>الحصول على تقارير رسومية توضح كيفية تعبئة المنتجات وتحميلها.</a:t>
            </a:r>
            <a:endParaRPr lang="en-US" dirty="0"/>
          </a:p>
          <a:p>
            <a:pPr marL="514350" lvl="0" indent="-514350" algn="r" rtl="1">
              <a:buFont typeface="+mj-lt"/>
              <a:buAutoNum type="arabicPeriod"/>
            </a:pPr>
            <a:r>
              <a:rPr lang="ar-SA" dirty="0"/>
              <a:t>إنشاء منصات مختلطة للعرض باستخدام </a:t>
            </a:r>
            <a:r>
              <a:rPr lang="en-US" dirty="0"/>
              <a:t>TOPS </a:t>
            </a:r>
            <a:r>
              <a:rPr lang="en-US" dirty="0" err="1"/>
              <a:t>MixPro</a:t>
            </a:r>
            <a:r>
              <a:rPr lang="ar-SA" dirty="0"/>
              <a:t> ووحدات </a:t>
            </a:r>
            <a:r>
              <a:rPr lang="en-US" dirty="0" err="1"/>
              <a:t>MixTray</a:t>
            </a:r>
            <a:r>
              <a:rPr lang="en-US" dirty="0"/>
              <a:t>.</a:t>
            </a:r>
          </a:p>
          <a:p>
            <a:pPr marL="514350" lvl="0" indent="-514350" algn="r" rtl="1">
              <a:buFont typeface="+mj-lt"/>
              <a:buAutoNum type="arabicPeriod"/>
            </a:pPr>
            <a:r>
              <a:rPr lang="ar-SA" dirty="0"/>
              <a:t>زيادة أرباح المحصلة النهائية عن طريق تقليل العناصر غير القابلة للبيع بسبب فشل الحالة أو تلف النقل.</a:t>
            </a:r>
            <a:endParaRPr lang="en-US" dirty="0"/>
          </a:p>
        </p:txBody>
      </p:sp>
    </p:spTree>
    <p:extLst>
      <p:ext uri="{BB962C8B-B14F-4D97-AF65-F5344CB8AC3E}">
        <p14:creationId xmlns:p14="http://schemas.microsoft.com/office/powerpoint/2010/main" val="13338046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359025" y="387828"/>
            <a:ext cx="3693795" cy="2760980"/>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6591618" y="449264"/>
            <a:ext cx="3557270" cy="2632075"/>
          </a:xfrm>
          <a:prstGeom prst="rect">
            <a:avLst/>
          </a:prstGeom>
        </p:spPr>
      </p:pic>
      <p:pic>
        <p:nvPicPr>
          <p:cNvPr id="7" name="Picture 6"/>
          <p:cNvPicPr/>
          <p:nvPr/>
        </p:nvPicPr>
        <p:blipFill>
          <a:blip r:embed="rId4"/>
          <a:stretch>
            <a:fillRect/>
          </a:stretch>
        </p:blipFill>
        <p:spPr>
          <a:xfrm>
            <a:off x="4205923" y="3081339"/>
            <a:ext cx="4771390" cy="3584575"/>
          </a:xfrm>
          <a:prstGeom prst="rect">
            <a:avLst/>
          </a:prstGeom>
        </p:spPr>
      </p:pic>
    </p:spTree>
    <p:extLst>
      <p:ext uri="{BB962C8B-B14F-4D97-AF65-F5344CB8AC3E}">
        <p14:creationId xmlns:p14="http://schemas.microsoft.com/office/powerpoint/2010/main" val="5357153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114" y="2919640"/>
            <a:ext cx="10515600" cy="1325563"/>
          </a:xfrm>
        </p:spPr>
        <p:txBody>
          <a:bodyPr/>
          <a:lstStyle/>
          <a:p>
            <a:pPr lvl="0" algn="ctr"/>
            <a:r>
              <a:rPr lang="ar-SA" dirty="0" smtClean="0"/>
              <a:t>16. </a:t>
            </a:r>
            <a:r>
              <a:rPr lang="ar-SA" b="1" dirty="0"/>
              <a:t>ترميز المنتجات </a:t>
            </a:r>
            <a:r>
              <a:rPr lang="ar-SA" b="1" dirty="0" smtClean="0"/>
              <a:t>الإلكترونية</a:t>
            </a:r>
            <a:endParaRPr lang="en-US" dirty="0"/>
          </a:p>
        </p:txBody>
      </p:sp>
    </p:spTree>
    <p:extLst>
      <p:ext uri="{BB962C8B-B14F-4D97-AF65-F5344CB8AC3E}">
        <p14:creationId xmlns:p14="http://schemas.microsoft.com/office/powerpoint/2010/main" val="39479694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رموز</a:t>
            </a:r>
            <a:r>
              <a:rPr lang="en-US" b="1" dirty="0"/>
              <a:t> EAN / UPC </a:t>
            </a:r>
          </a:p>
        </p:txBody>
      </p:sp>
      <p:sp>
        <p:nvSpPr>
          <p:cNvPr id="3" name="Content Placeholder 2"/>
          <p:cNvSpPr>
            <a:spLocks noGrp="1"/>
          </p:cNvSpPr>
          <p:nvPr>
            <p:ph idx="1"/>
          </p:nvPr>
        </p:nvSpPr>
        <p:spPr/>
        <p:txBody>
          <a:bodyPr/>
          <a:lstStyle/>
          <a:p>
            <a:pPr algn="r" rtl="1"/>
            <a:r>
              <a:rPr lang="ar-SA" dirty="0"/>
              <a:t>في عالم مبيعات التجزئة ، هناك نوعان أساسيان من تنسيقات الباركود المستخدمة ، </a:t>
            </a:r>
            <a:r>
              <a:rPr lang="en-US" dirty="0"/>
              <a:t>UPC</a:t>
            </a:r>
            <a:r>
              <a:rPr lang="ar-SA" dirty="0"/>
              <a:t> و </a:t>
            </a:r>
            <a:r>
              <a:rPr lang="en-US" dirty="0"/>
              <a:t>EAN</a:t>
            </a:r>
          </a:p>
          <a:p>
            <a:pPr algn="r" rtl="1"/>
            <a:r>
              <a:rPr lang="en-US" dirty="0"/>
              <a:t> UPC </a:t>
            </a:r>
            <a:r>
              <a:rPr lang="ar-SA" dirty="0"/>
              <a:t>كما هو موضح أدناه هو 12 رقمًا بينما رقم </a:t>
            </a:r>
            <a:r>
              <a:rPr lang="en-US" dirty="0"/>
              <a:t>EAN</a:t>
            </a:r>
            <a:r>
              <a:rPr lang="ar-SA" dirty="0"/>
              <a:t> هو 13. يتم استخدام هذين التنسيقين في الغالب في مناطقهم الخاصة </a:t>
            </a:r>
          </a:p>
          <a:p>
            <a:pPr algn="r" rtl="1"/>
            <a:r>
              <a:rPr lang="ar-SA" dirty="0" smtClean="0"/>
              <a:t>كان </a:t>
            </a:r>
            <a:r>
              <a:rPr lang="en-US" dirty="0"/>
              <a:t>UPC</a:t>
            </a:r>
            <a:r>
              <a:rPr lang="ar-SA" dirty="0"/>
              <a:t> هو التنسيق الأصلي للرموز الشريطية للمنتج في السبعينيات. في وقت لاحق ، مع نمو الطلب في أوروبا وآسيا وأستراليا ، تمت إضافة رموز البلدان إلى مقدمة رقم الباركود وزادته إلى 13 رقمًا. </a:t>
            </a:r>
            <a:endParaRPr lang="en-US" dirty="0"/>
          </a:p>
        </p:txBody>
      </p:sp>
      <p:pic>
        <p:nvPicPr>
          <p:cNvPr id="4" name="Picture 3" descr="C:\Users\DELL\Downloads\upc-vs-ean.jpg"/>
          <p:cNvPicPr/>
          <p:nvPr/>
        </p:nvPicPr>
        <p:blipFill>
          <a:blip r:embed="rId2">
            <a:extLst>
              <a:ext uri="{28A0092B-C50C-407E-A947-70E740481C1C}">
                <a14:useLocalDpi xmlns:a14="http://schemas.microsoft.com/office/drawing/2010/main" val="0"/>
              </a:ext>
            </a:extLst>
          </a:blip>
          <a:srcRect/>
          <a:stretch>
            <a:fillRect/>
          </a:stretch>
        </p:blipFill>
        <p:spPr bwMode="auto">
          <a:xfrm>
            <a:off x="152400" y="4645569"/>
            <a:ext cx="5943600" cy="2066290"/>
          </a:xfrm>
          <a:prstGeom prst="rect">
            <a:avLst/>
          </a:prstGeom>
          <a:noFill/>
          <a:ln>
            <a:noFill/>
          </a:ln>
        </p:spPr>
      </p:pic>
    </p:spTree>
    <p:extLst>
      <p:ext uri="{BB962C8B-B14F-4D97-AF65-F5344CB8AC3E}">
        <p14:creationId xmlns:p14="http://schemas.microsoft.com/office/powerpoint/2010/main" val="39611144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علامات</a:t>
            </a:r>
            <a:r>
              <a:rPr lang="en-US" b="1" dirty="0"/>
              <a:t> RFID</a:t>
            </a:r>
          </a:p>
        </p:txBody>
      </p:sp>
      <p:sp>
        <p:nvSpPr>
          <p:cNvPr id="3" name="Content Placeholder 2"/>
          <p:cNvSpPr>
            <a:spLocks noGrp="1"/>
          </p:cNvSpPr>
          <p:nvPr>
            <p:ph idx="1"/>
          </p:nvPr>
        </p:nvSpPr>
        <p:spPr/>
        <p:txBody>
          <a:bodyPr/>
          <a:lstStyle/>
          <a:p>
            <a:pPr algn="r" rtl="1"/>
            <a:r>
              <a:rPr lang="ar-SA" dirty="0"/>
              <a:t>علامات </a:t>
            </a:r>
            <a:r>
              <a:rPr lang="en-US" dirty="0"/>
              <a:t>RFID</a:t>
            </a:r>
            <a:r>
              <a:rPr lang="ar-SA" dirty="0"/>
              <a:t> هي نوع من نظام التتبع الذي يستخدم الرموز الشريطية الذكية من أجل تحديد العناصر. </a:t>
            </a:r>
            <a:r>
              <a:rPr lang="en-US" dirty="0"/>
              <a:t>RFID</a:t>
            </a:r>
            <a:r>
              <a:rPr lang="ar-SA" dirty="0"/>
              <a:t> هي اختصار لـ "</a:t>
            </a:r>
            <a:r>
              <a:rPr lang="en-US" dirty="0"/>
              <a:t>radio frequency identification,</a:t>
            </a:r>
            <a:r>
              <a:rPr lang="ar-SA" dirty="0" smtClean="0"/>
              <a:t>"</a:t>
            </a:r>
          </a:p>
          <a:p>
            <a:pPr algn="r" rtl="1"/>
            <a:r>
              <a:rPr lang="ar-SA" dirty="0" smtClean="0"/>
              <a:t> </a:t>
            </a:r>
            <a:r>
              <a:rPr lang="ar-SA" dirty="0"/>
              <a:t>تستخدم علامات </a:t>
            </a:r>
            <a:r>
              <a:rPr lang="en-US" dirty="0"/>
              <a:t>RFID</a:t>
            </a:r>
            <a:r>
              <a:rPr lang="ar-SA" dirty="0"/>
              <a:t> تقنية تردد الراديو. تنقل موجات الراديو هذه البيانات من العلامة إلى قارئ</a:t>
            </a:r>
            <a:r>
              <a:rPr lang="ar-SA" dirty="0" smtClean="0"/>
              <a:t>،</a:t>
            </a:r>
          </a:p>
          <a:p>
            <a:pPr algn="r" rtl="1"/>
            <a:r>
              <a:rPr lang="ar-SA" dirty="0" smtClean="0"/>
              <a:t> </a:t>
            </a:r>
            <a:r>
              <a:rPr lang="ar-SA" dirty="0"/>
              <a:t>ثم ينقل المعلومات إلى برنامج كمبيوتر  تُستخدم علامات </a:t>
            </a:r>
            <a:r>
              <a:rPr lang="en-US" dirty="0"/>
              <a:t>RFID</a:t>
            </a:r>
            <a:r>
              <a:rPr lang="ar-SA" dirty="0"/>
              <a:t> بشكل متكرر للبضائع.</a:t>
            </a:r>
            <a:endParaRPr lang="en-US" dirty="0"/>
          </a:p>
        </p:txBody>
      </p:sp>
    </p:spTree>
    <p:extLst>
      <p:ext uri="{BB962C8B-B14F-4D97-AF65-F5344CB8AC3E}">
        <p14:creationId xmlns:p14="http://schemas.microsoft.com/office/powerpoint/2010/main" val="39809760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قارئات</a:t>
            </a:r>
            <a:r>
              <a:rPr lang="en-US" b="1" dirty="0"/>
              <a:t> RFID</a:t>
            </a:r>
          </a:p>
        </p:txBody>
      </p:sp>
      <p:sp>
        <p:nvSpPr>
          <p:cNvPr id="3" name="Content Placeholder 2"/>
          <p:cNvSpPr>
            <a:spLocks noGrp="1"/>
          </p:cNvSpPr>
          <p:nvPr>
            <p:ph idx="1"/>
          </p:nvPr>
        </p:nvSpPr>
        <p:spPr/>
        <p:txBody>
          <a:bodyPr/>
          <a:lstStyle/>
          <a:p>
            <a:pPr algn="r" rtl="1"/>
            <a:r>
              <a:rPr lang="ar-SA" dirty="0"/>
              <a:t> تستخدم ملصقات </a:t>
            </a:r>
            <a:r>
              <a:rPr lang="en-US" dirty="0"/>
              <a:t>RFID</a:t>
            </a:r>
            <a:r>
              <a:rPr lang="ar-SA" dirty="0"/>
              <a:t> موجات الراديو لتحقيق ذلك. تحتوي علامات </a:t>
            </a:r>
            <a:r>
              <a:rPr lang="en-US" dirty="0"/>
              <a:t>RFID</a:t>
            </a:r>
            <a:r>
              <a:rPr lang="ar-SA" dirty="0"/>
              <a:t> على دائرة متكاملة وهوائي، والتي تستخدم لنقل البيانات إلى قارئ </a:t>
            </a:r>
            <a:r>
              <a:rPr lang="en-US" dirty="0"/>
              <a:t>RFID </a:t>
            </a:r>
            <a:r>
              <a:rPr lang="ar-SA" dirty="0" smtClean="0"/>
              <a:t>.</a:t>
            </a:r>
          </a:p>
          <a:p>
            <a:pPr algn="r" rtl="1"/>
            <a:r>
              <a:rPr lang="ar-SA" dirty="0" smtClean="0"/>
              <a:t> </a:t>
            </a:r>
            <a:r>
              <a:rPr lang="ar-SA" dirty="0"/>
              <a:t>ثم يحول القارئ موجات الراديو إلى شكل بيانات أكثر قابلية للاستخدام</a:t>
            </a:r>
            <a:r>
              <a:rPr lang="ar-SA" dirty="0" smtClean="0"/>
              <a:t>.</a:t>
            </a:r>
          </a:p>
          <a:p>
            <a:pPr algn="r" rtl="1"/>
            <a:r>
              <a:rPr lang="ar-SA" dirty="0" smtClean="0"/>
              <a:t> </a:t>
            </a:r>
            <a:r>
              <a:rPr lang="ar-SA" dirty="0"/>
              <a:t>يتم بعد ذلك نقل المعلومات التي يتم جمعها من العلامات من خلال واجهة اتصالات إلى نظام كمبيوتر </a:t>
            </a:r>
            <a:r>
              <a:rPr lang="ar-SA" dirty="0" smtClean="0"/>
              <a:t>مضيف</a:t>
            </a:r>
          </a:p>
          <a:p>
            <a:pPr algn="r" rtl="1"/>
            <a:r>
              <a:rPr lang="ar-SA" dirty="0" smtClean="0"/>
              <a:t> </a:t>
            </a:r>
            <a:r>
              <a:rPr lang="ar-SA" dirty="0"/>
              <a:t>يمكن تخزين البيانات في قاعدة بيانات وتحليلها في وقت لاحق.</a:t>
            </a:r>
            <a:endParaRPr lang="en-US" dirty="0"/>
          </a:p>
        </p:txBody>
      </p:sp>
    </p:spTree>
    <p:extLst>
      <p:ext uri="{BB962C8B-B14F-4D97-AF65-F5344CB8AC3E}">
        <p14:creationId xmlns:p14="http://schemas.microsoft.com/office/powerpoint/2010/main" val="38330371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مزايا</a:t>
            </a:r>
            <a:r>
              <a:rPr lang="en-US" b="1" dirty="0"/>
              <a:t> RFID</a:t>
            </a:r>
          </a:p>
        </p:txBody>
      </p:sp>
      <p:sp>
        <p:nvSpPr>
          <p:cNvPr id="3" name="Content Placeholder 2"/>
          <p:cNvSpPr>
            <a:spLocks noGrp="1"/>
          </p:cNvSpPr>
          <p:nvPr>
            <p:ph idx="1"/>
          </p:nvPr>
        </p:nvSpPr>
        <p:spPr>
          <a:xfrm>
            <a:off x="838200" y="1825625"/>
            <a:ext cx="10515600" cy="4734832"/>
          </a:xfrm>
        </p:spPr>
        <p:txBody>
          <a:bodyPr/>
          <a:lstStyle/>
          <a:p>
            <a:pPr algn="r" rtl="1"/>
            <a:r>
              <a:rPr lang="ar-SA" dirty="0"/>
              <a:t>لا حاجة ل</a:t>
            </a:r>
            <a:r>
              <a:rPr lang="en-US" dirty="0"/>
              <a:t>sight line</a:t>
            </a:r>
            <a:r>
              <a:rPr lang="ar-SA" dirty="0"/>
              <a:t> - على عكس باركود، لا تتطلب علامات </a:t>
            </a:r>
            <a:r>
              <a:rPr lang="en-US" dirty="0"/>
              <a:t>RFID</a:t>
            </a:r>
            <a:r>
              <a:rPr lang="ar-SA" dirty="0"/>
              <a:t> مسحًا ل</a:t>
            </a:r>
            <a:r>
              <a:rPr lang="en-US" dirty="0"/>
              <a:t>sight line </a:t>
            </a:r>
            <a:endParaRPr lang="ar-SA" dirty="0" smtClean="0"/>
          </a:p>
          <a:p>
            <a:pPr algn="r" rtl="1"/>
            <a:r>
              <a:rPr lang="ar-SA" dirty="0"/>
              <a:t>متانة أعلى - يمكن أن تسقط ملصقات الرموز الشريطية أو تمزق أو تلطخ أو تتجعد أو تتآكل ولا يمكن أن تتعرض للطقس أو الظروف القاسية الأخرى</a:t>
            </a:r>
            <a:r>
              <a:rPr lang="ar-SA" dirty="0" smtClean="0"/>
              <a:t>.</a:t>
            </a:r>
          </a:p>
          <a:p>
            <a:pPr algn="r" rtl="1"/>
            <a:r>
              <a:rPr lang="ar-SA" dirty="0"/>
              <a:t>زيادة التقاط البيانات وأمانها - تقتصر الرموز الشريطية عادةً على 20 حرفًا من المعلومات. يمكن أن تحتوي علامة </a:t>
            </a:r>
            <a:r>
              <a:rPr lang="en-US" dirty="0"/>
              <a:t>RFID</a:t>
            </a:r>
            <a:r>
              <a:rPr lang="ar-SA" dirty="0"/>
              <a:t> على العديد من البيانات، بما في ذلك أصول المنتج، والمجموعة، والرقم التسلسلي، والشركة المصنعة </a:t>
            </a:r>
            <a:endParaRPr lang="ar-SA" dirty="0" smtClean="0"/>
          </a:p>
          <a:p>
            <a:pPr algn="r" rtl="1"/>
            <a:r>
              <a:rPr lang="ar-SA" dirty="0"/>
              <a:t>إنتاجية محسنة - يمكن قراءة علامات </a:t>
            </a:r>
            <a:r>
              <a:rPr lang="en-US" dirty="0"/>
              <a:t>RFID</a:t>
            </a:r>
            <a:r>
              <a:rPr lang="ar-SA" dirty="0"/>
              <a:t> بسرعات هائلة دون أي جهد. يمكن لقارئات </a:t>
            </a:r>
            <a:r>
              <a:rPr lang="en-US" dirty="0"/>
              <a:t>RFID</a:t>
            </a:r>
            <a:r>
              <a:rPr lang="ar-SA" dirty="0"/>
              <a:t> مسح ما يصل إلى 200 علامة في وقت واحد، لذلك بمجرد تنفيذ التكنولوجيا،</a:t>
            </a:r>
            <a:endParaRPr lang="en-US" dirty="0"/>
          </a:p>
        </p:txBody>
      </p:sp>
    </p:spTree>
    <p:extLst>
      <p:ext uri="{BB962C8B-B14F-4D97-AF65-F5344CB8AC3E}">
        <p14:creationId xmlns:p14="http://schemas.microsoft.com/office/powerpoint/2010/main" val="3343488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smtClean="0"/>
              <a:t>أهداف العبوة</a:t>
            </a:r>
            <a:endParaRPr lang="en-US" dirty="0"/>
          </a:p>
        </p:txBody>
      </p:sp>
      <p:sp>
        <p:nvSpPr>
          <p:cNvPr id="3" name="Content Placeholder 2"/>
          <p:cNvSpPr>
            <a:spLocks noGrp="1"/>
          </p:cNvSpPr>
          <p:nvPr>
            <p:ph idx="1"/>
          </p:nvPr>
        </p:nvSpPr>
        <p:spPr/>
        <p:txBody>
          <a:bodyPr/>
          <a:lstStyle/>
          <a:p>
            <a:pPr lvl="0" algn="r" rtl="1"/>
            <a:r>
              <a:rPr lang="ar-SA" dirty="0" smtClean="0"/>
              <a:t>طرح </a:t>
            </a:r>
            <a:r>
              <a:rPr lang="ar-SA" dirty="0"/>
              <a:t>منتج جديد في السوق</a:t>
            </a:r>
            <a:endParaRPr lang="en-US" dirty="0"/>
          </a:p>
          <a:p>
            <a:pPr lvl="0" algn="r" rtl="1"/>
            <a:r>
              <a:rPr lang="ar-SA" dirty="0"/>
              <a:t>تحسين التغليف لتقليل التلف والخسارة</a:t>
            </a:r>
            <a:endParaRPr lang="en-US" dirty="0"/>
          </a:p>
          <a:p>
            <a:pPr lvl="0" algn="r" rtl="1"/>
            <a:r>
              <a:rPr lang="ar-SA" dirty="0"/>
              <a:t>الحفاظ على الحصة  السوقية من خلال الاستجابة لحملات المنافسين</a:t>
            </a:r>
            <a:endParaRPr lang="en-US" dirty="0"/>
          </a:p>
          <a:p>
            <a:pPr lvl="0" algn="r" rtl="1"/>
            <a:r>
              <a:rPr lang="ar-SA" dirty="0"/>
              <a:t>زيادة المبيعات من خلال توفير ميزة الراحة للمستهلك</a:t>
            </a:r>
            <a:endParaRPr lang="en-US" dirty="0"/>
          </a:p>
          <a:p>
            <a:pPr lvl="0" algn="r" rtl="1"/>
            <a:r>
              <a:rPr lang="ar-SA" dirty="0"/>
              <a:t>تقليل التكاليف عن طريق تغيير االعبوة أو عملية الإنتاج</a:t>
            </a:r>
            <a:endParaRPr lang="en-US" dirty="0"/>
          </a:p>
          <a:p>
            <a:pPr lvl="0" algn="r" rtl="1"/>
            <a:r>
              <a:rPr lang="ar-SA" dirty="0"/>
              <a:t>الاستجابة للشواغل البيئية</a:t>
            </a:r>
            <a:endParaRPr lang="en-US" dirty="0"/>
          </a:p>
        </p:txBody>
      </p:sp>
    </p:spTree>
    <p:extLst>
      <p:ext uri="{BB962C8B-B14F-4D97-AF65-F5344CB8AC3E}">
        <p14:creationId xmlns:p14="http://schemas.microsoft.com/office/powerpoint/2010/main" val="12722356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تحديات </a:t>
            </a:r>
            <a:r>
              <a:rPr lang="en-US" b="1" dirty="0"/>
              <a:t> RFID</a:t>
            </a:r>
          </a:p>
        </p:txBody>
      </p:sp>
      <p:sp>
        <p:nvSpPr>
          <p:cNvPr id="3" name="Content Placeholder 2"/>
          <p:cNvSpPr>
            <a:spLocks noGrp="1"/>
          </p:cNvSpPr>
          <p:nvPr>
            <p:ph idx="1"/>
          </p:nvPr>
        </p:nvSpPr>
        <p:spPr/>
        <p:txBody>
          <a:bodyPr/>
          <a:lstStyle/>
          <a:p>
            <a:pPr algn="r" rtl="1"/>
            <a:r>
              <a:rPr lang="ar-SA" dirty="0"/>
              <a:t>أكبر عائق في تطبيق تقنية </a:t>
            </a:r>
            <a:r>
              <a:rPr lang="en-US" dirty="0"/>
              <a:t>RFID</a:t>
            </a:r>
            <a:r>
              <a:rPr lang="ar-SA" dirty="0"/>
              <a:t> هو التكلفة - لكل من العلامات ومعدات القراءة. ملصقات الباركود أرخص بكثي - خاصة على مستوى العنصر</a:t>
            </a:r>
            <a:r>
              <a:rPr lang="ar-SA" dirty="0" smtClean="0"/>
              <a:t>.</a:t>
            </a:r>
          </a:p>
          <a:p>
            <a:pPr algn="r" rtl="1"/>
            <a:r>
              <a:rPr lang="ar-SA" dirty="0" smtClean="0"/>
              <a:t> </a:t>
            </a:r>
            <a:r>
              <a:rPr lang="ar-SA" dirty="0"/>
              <a:t>وعلى عكس التشفير الشريطي العالمي، قد تتطلب تباينات علامة </a:t>
            </a:r>
            <a:r>
              <a:rPr lang="en-US" dirty="0"/>
              <a:t>RFID</a:t>
            </a:r>
            <a:r>
              <a:rPr lang="ar-SA" dirty="0"/>
              <a:t> عبر البلدان أنظمة متعددة لتتبع المنتج في سلسلة التوريد الدولية.</a:t>
            </a:r>
            <a:endParaRPr lang="en-US" dirty="0"/>
          </a:p>
        </p:txBody>
      </p:sp>
    </p:spTree>
    <p:extLst>
      <p:ext uri="{BB962C8B-B14F-4D97-AF65-F5344CB8AC3E}">
        <p14:creationId xmlns:p14="http://schemas.microsoft.com/office/powerpoint/2010/main" val="5578678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172" y="2905125"/>
            <a:ext cx="10515600" cy="1325563"/>
          </a:xfrm>
        </p:spPr>
        <p:txBody>
          <a:bodyPr/>
          <a:lstStyle/>
          <a:p>
            <a:pPr algn="ctr"/>
            <a:r>
              <a:rPr lang="ar-SA" dirty="0" smtClean="0"/>
              <a:t>17. الملصقات والتوسيم</a:t>
            </a:r>
            <a:endParaRPr lang="en-US" dirty="0"/>
          </a:p>
        </p:txBody>
      </p:sp>
    </p:spTree>
    <p:extLst>
      <p:ext uri="{BB962C8B-B14F-4D97-AF65-F5344CB8AC3E}">
        <p14:creationId xmlns:p14="http://schemas.microsoft.com/office/powerpoint/2010/main" val="16547217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وظائف الملصق</a:t>
            </a:r>
            <a:endParaRPr lang="en-US" b="1" dirty="0"/>
          </a:p>
        </p:txBody>
      </p:sp>
      <p:sp>
        <p:nvSpPr>
          <p:cNvPr id="3" name="Content Placeholder 2"/>
          <p:cNvSpPr>
            <a:spLocks noGrp="1"/>
          </p:cNvSpPr>
          <p:nvPr>
            <p:ph idx="1"/>
          </p:nvPr>
        </p:nvSpPr>
        <p:spPr/>
        <p:txBody>
          <a:bodyPr/>
          <a:lstStyle/>
          <a:p>
            <a:pPr algn="r" rtl="1"/>
            <a:r>
              <a:rPr lang="ar-SA" dirty="0"/>
              <a:t>تعتبر الملصقات جزءًا لا يتجزأ من صناعة التعبئة </a:t>
            </a:r>
            <a:r>
              <a:rPr lang="ar-SA" dirty="0" smtClean="0"/>
              <a:t>والتغليف</a:t>
            </a:r>
          </a:p>
          <a:p>
            <a:pPr algn="r" rtl="1"/>
            <a:r>
              <a:rPr lang="ar-SA" dirty="0" smtClean="0"/>
              <a:t>انتشر </a:t>
            </a:r>
            <a:r>
              <a:rPr lang="ar-SA" dirty="0"/>
              <a:t>استخدامها بسرعة وفي الوقت الحاضر يتم استخدامها في مجموعة متنوعة من الطرق والتطبيقات.</a:t>
            </a:r>
            <a:endParaRPr lang="en-US" dirty="0"/>
          </a:p>
          <a:p>
            <a:pPr algn="r" rtl="1"/>
            <a:r>
              <a:rPr lang="ar-SA" dirty="0"/>
              <a:t> الملصق هو أداة متعددة الاستخدامات مع الوظيفة الأساسية لتوفير المعلومات، سواء كان ذلك التعرف على العلامة التجارية أو المعلومات التشريعية أو كأداة بيع أو للعديد من تطبيقات الأمان، </a:t>
            </a:r>
            <a:r>
              <a:rPr lang="ar-SA" dirty="0" smtClean="0"/>
              <a:t>ت</a:t>
            </a:r>
          </a:p>
          <a:p>
            <a:pPr algn="r" rtl="1"/>
            <a:r>
              <a:rPr lang="ar-SA" dirty="0" smtClean="0"/>
              <a:t>تضمن </a:t>
            </a:r>
            <a:r>
              <a:rPr lang="ar-SA" dirty="0"/>
              <a:t>أهم المعلومات التي يمكن أن يحتويها الملصق الوزن وتعليمات الاستخدام والتحذيرات الخطرة وما إلى ذلك، ويتم إنتاج الملصقات بأشكال وأحجام عديدة غالبًا بخصائص مركزة </a:t>
            </a:r>
            <a:r>
              <a:rPr lang="ar-SA" dirty="0" smtClean="0"/>
              <a:t>ومحددة. </a:t>
            </a:r>
            <a:endParaRPr lang="en-US" dirty="0"/>
          </a:p>
        </p:txBody>
      </p:sp>
    </p:spTree>
    <p:extLst>
      <p:ext uri="{BB962C8B-B14F-4D97-AF65-F5344CB8AC3E}">
        <p14:creationId xmlns:p14="http://schemas.microsoft.com/office/powerpoint/2010/main" val="38676326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أنواع الملصقات وأشكال مواد التسمية</a:t>
            </a:r>
            <a:endParaRPr lang="en-US" b="1" dirty="0"/>
          </a:p>
        </p:txBody>
      </p:sp>
      <p:sp>
        <p:nvSpPr>
          <p:cNvPr id="3" name="Content Placeholder 2"/>
          <p:cNvSpPr>
            <a:spLocks noGrp="1"/>
          </p:cNvSpPr>
          <p:nvPr>
            <p:ph idx="1"/>
          </p:nvPr>
        </p:nvSpPr>
        <p:spPr/>
        <p:txBody>
          <a:bodyPr/>
          <a:lstStyle/>
          <a:p>
            <a:pPr marL="514350" indent="-514350" algn="r" rtl="1">
              <a:buFont typeface="+mj-lt"/>
              <a:buAutoNum type="arabicPeriod"/>
            </a:pPr>
            <a:r>
              <a:rPr lang="ar-SA" dirty="0" smtClean="0"/>
              <a:t> </a:t>
            </a:r>
            <a:r>
              <a:rPr lang="ar-SA" dirty="0"/>
              <a:t>بكرات </a:t>
            </a:r>
            <a:r>
              <a:rPr lang="ar-SA" dirty="0" smtClean="0"/>
              <a:t>بوليستر </a:t>
            </a:r>
            <a:r>
              <a:rPr lang="ar-SA" dirty="0"/>
              <a:t>معدنية، شفافة أو بيضاء </a:t>
            </a:r>
            <a:endParaRPr lang="ar-SA" dirty="0" smtClean="0"/>
          </a:p>
          <a:p>
            <a:pPr marL="514350" indent="-514350" algn="r" rtl="1">
              <a:buFont typeface="+mj-lt"/>
              <a:buAutoNum type="arabicPeriod"/>
            </a:pPr>
            <a:r>
              <a:rPr lang="ar-SA" dirty="0" smtClean="0"/>
              <a:t>الفينيل الصناعي</a:t>
            </a:r>
          </a:p>
          <a:p>
            <a:pPr marL="514350" indent="-514350" algn="r" rtl="1">
              <a:buFont typeface="+mj-lt"/>
              <a:buAutoNum type="arabicPeriod"/>
            </a:pPr>
            <a:r>
              <a:rPr lang="ar-SA" dirty="0" smtClean="0"/>
              <a:t>فينيل </a:t>
            </a:r>
            <a:r>
              <a:rPr lang="ar-SA" dirty="0"/>
              <a:t>قابل للتلف</a:t>
            </a:r>
            <a:endParaRPr lang="en-US" dirty="0"/>
          </a:p>
          <a:p>
            <a:pPr marL="514350" indent="-514350" algn="r" rtl="1">
              <a:buFont typeface="+mj-lt"/>
              <a:buAutoNum type="arabicPeriod"/>
            </a:pPr>
            <a:r>
              <a:rPr lang="ar-SA" dirty="0" smtClean="0"/>
              <a:t>مادة </a:t>
            </a:r>
            <a:r>
              <a:rPr lang="ar-SA" dirty="0"/>
              <a:t>البولي بروبيلين واضحة أو </a:t>
            </a:r>
            <a:r>
              <a:rPr lang="ar-SA" dirty="0" smtClean="0"/>
              <a:t>بيضاء</a:t>
            </a:r>
          </a:p>
          <a:p>
            <a:pPr marL="514350" indent="-514350" algn="r" rtl="1">
              <a:buFont typeface="+mj-lt"/>
              <a:buAutoNum type="arabicPeriod"/>
            </a:pPr>
            <a:r>
              <a:rPr lang="ar-SA" dirty="0" smtClean="0"/>
              <a:t> </a:t>
            </a:r>
            <a:r>
              <a:rPr lang="ar-SA" dirty="0"/>
              <a:t>ثابت تتشبث </a:t>
            </a:r>
            <a:r>
              <a:rPr lang="ar-SA" dirty="0" smtClean="0"/>
              <a:t>الفينيل</a:t>
            </a:r>
          </a:p>
          <a:p>
            <a:pPr marL="514350" indent="-514350" algn="r" rtl="1">
              <a:buFont typeface="+mj-lt"/>
              <a:buAutoNum type="arabicPeriod"/>
            </a:pPr>
            <a:r>
              <a:rPr lang="ar-SA" dirty="0" smtClean="0"/>
              <a:t>ورق </a:t>
            </a:r>
            <a:r>
              <a:rPr lang="ar-SA" dirty="0"/>
              <a:t>الفلورسنت </a:t>
            </a:r>
            <a:r>
              <a:rPr lang="ar-SA" dirty="0" smtClean="0"/>
              <a:t>والرقائق</a:t>
            </a:r>
          </a:p>
          <a:p>
            <a:pPr marL="514350" indent="-514350" algn="r" rtl="1">
              <a:buFont typeface="+mj-lt"/>
              <a:buAutoNum type="arabicPeriod"/>
            </a:pPr>
            <a:r>
              <a:rPr lang="ar-SA" dirty="0" smtClean="0"/>
              <a:t>ورق </a:t>
            </a:r>
            <a:r>
              <a:rPr lang="en-US" dirty="0" err="1"/>
              <a:t>Litho</a:t>
            </a:r>
            <a:r>
              <a:rPr lang="ar-SA" dirty="0"/>
              <a:t>، شبه لامع وعالي اللمعان</a:t>
            </a:r>
            <a:endParaRPr lang="en-US" dirty="0"/>
          </a:p>
          <a:p>
            <a:pPr marL="514350" indent="-514350" algn="r" rtl="1">
              <a:buFont typeface="+mj-lt"/>
              <a:buAutoNum type="arabicPeriod"/>
            </a:pPr>
            <a:endParaRPr lang="en-US" dirty="0"/>
          </a:p>
        </p:txBody>
      </p:sp>
    </p:spTree>
    <p:extLst>
      <p:ext uri="{BB962C8B-B14F-4D97-AF65-F5344CB8AC3E}">
        <p14:creationId xmlns:p14="http://schemas.microsoft.com/office/powerpoint/2010/main" val="34189271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لصق الملصقات</a:t>
            </a:r>
            <a:endParaRPr lang="en-US" b="1" dirty="0"/>
          </a:p>
        </p:txBody>
      </p:sp>
      <p:sp>
        <p:nvSpPr>
          <p:cNvPr id="3" name="Content Placeholder 2"/>
          <p:cNvSpPr>
            <a:spLocks noGrp="1"/>
          </p:cNvSpPr>
          <p:nvPr>
            <p:ph idx="1"/>
          </p:nvPr>
        </p:nvSpPr>
        <p:spPr/>
        <p:txBody>
          <a:bodyPr/>
          <a:lstStyle/>
          <a:p>
            <a:pPr algn="r" rtl="1"/>
            <a:r>
              <a:rPr lang="ar-SA" dirty="0"/>
              <a:t>عادةً ما يتم طباعة الملصقات مسبقًا وتسليمها إلى ماكينات التعبئة في مجموعات، مقطوعة مسبقًا بالشكل والأبعاد المناسبين </a:t>
            </a:r>
            <a:endParaRPr lang="ar-SA" dirty="0" smtClean="0"/>
          </a:p>
          <a:p>
            <a:pPr algn="r" rtl="1"/>
            <a:r>
              <a:rPr lang="ar-SA" dirty="0" smtClean="0"/>
              <a:t>يتم </a:t>
            </a:r>
            <a:r>
              <a:rPr lang="ar-SA" dirty="0"/>
              <a:t>وضع كومة من الملصقات في مجموعة على آلة التعبئة ويتم اختيار الملصق من المكدس باستخدام أدوات الالتقاط اللاصقة أو النقل الفراغي فوق بكرة ملصوقة</a:t>
            </a:r>
            <a:r>
              <a:rPr lang="ar-SA" dirty="0" smtClean="0"/>
              <a:t>، </a:t>
            </a:r>
            <a:r>
              <a:rPr lang="ar-SA" dirty="0"/>
              <a:t>ثم يتم وضعها على العبوة. </a:t>
            </a:r>
            <a:endParaRPr lang="ar-SA" dirty="0" smtClean="0"/>
          </a:p>
          <a:p>
            <a:pPr algn="r" rtl="1"/>
            <a:r>
              <a:rPr lang="ar-SA" dirty="0" smtClean="0"/>
              <a:t>يجب </a:t>
            </a:r>
            <a:r>
              <a:rPr lang="ar-SA" dirty="0"/>
              <a:t>إمساك العبوة بإحكام لمنع الحركة المفرطة التي قد تؤدي إلى سوء تطبيق الملصقات.</a:t>
            </a:r>
            <a:endParaRPr lang="en-US" dirty="0"/>
          </a:p>
        </p:txBody>
      </p:sp>
    </p:spTree>
    <p:extLst>
      <p:ext uri="{BB962C8B-B14F-4D97-AF65-F5344CB8AC3E}">
        <p14:creationId xmlns:p14="http://schemas.microsoft.com/office/powerpoint/2010/main" val="21910232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smtClean="0"/>
              <a:t>المراجع</a:t>
            </a:r>
            <a:endParaRPr lang="en-US" dirty="0"/>
          </a:p>
        </p:txBody>
      </p:sp>
      <p:sp>
        <p:nvSpPr>
          <p:cNvPr id="3" name="Content Placeholder 2"/>
          <p:cNvSpPr>
            <a:spLocks noGrp="1"/>
          </p:cNvSpPr>
          <p:nvPr>
            <p:ph idx="1"/>
          </p:nvPr>
        </p:nvSpPr>
        <p:spPr/>
        <p:txBody>
          <a:bodyPr>
            <a:normAutofit fontScale="92500" lnSpcReduction="20000"/>
          </a:bodyPr>
          <a:lstStyle/>
          <a:p>
            <a:r>
              <a:rPr lang="en-US" dirty="0"/>
              <a:t>Beauregard, M. R., McDermott, R. E. and </a:t>
            </a:r>
            <a:r>
              <a:rPr lang="en-US" dirty="0" err="1"/>
              <a:t>Mikulak</a:t>
            </a:r>
            <a:r>
              <a:rPr lang="en-US" dirty="0"/>
              <a:t>, R. J. (2008). </a:t>
            </a:r>
            <a:r>
              <a:rPr lang="en-US" i="1" dirty="0"/>
              <a:t>The Basics of FMEA</a:t>
            </a:r>
            <a:r>
              <a:rPr lang="en-US" dirty="0"/>
              <a:t>, 2nd </a:t>
            </a:r>
            <a:r>
              <a:rPr lang="en-US" dirty="0" err="1" smtClean="0"/>
              <a:t>edn.New</a:t>
            </a:r>
            <a:r>
              <a:rPr lang="en-US" dirty="0" smtClean="0"/>
              <a:t> </a:t>
            </a:r>
            <a:r>
              <a:rPr lang="en-US" dirty="0"/>
              <a:t>York, Productivity Press.</a:t>
            </a:r>
          </a:p>
          <a:p>
            <a:r>
              <a:rPr lang="en-US" dirty="0"/>
              <a:t>British Retail Consortium (2010). </a:t>
            </a:r>
            <a:r>
              <a:rPr lang="en-US" i="1" dirty="0"/>
              <a:t>Global Standard for Storage and Distribution</a:t>
            </a:r>
            <a:r>
              <a:rPr lang="en-US" dirty="0"/>
              <a:t>, Issue 2. </a:t>
            </a:r>
            <a:r>
              <a:rPr lang="en-US" dirty="0" smtClean="0"/>
              <a:t>London,</a:t>
            </a:r>
            <a:r>
              <a:rPr lang="ar-SA" dirty="0" smtClean="0"/>
              <a:t> </a:t>
            </a:r>
            <a:r>
              <a:rPr lang="en-US" dirty="0" smtClean="0"/>
              <a:t>TSO</a:t>
            </a:r>
            <a:r>
              <a:rPr lang="en-US" dirty="0"/>
              <a:t>.</a:t>
            </a:r>
          </a:p>
          <a:p>
            <a:r>
              <a:rPr lang="en-US" dirty="0"/>
              <a:t>British Retail Consortium/</a:t>
            </a:r>
            <a:r>
              <a:rPr lang="en-US" dirty="0" err="1"/>
              <a:t>IoP</a:t>
            </a:r>
            <a:r>
              <a:rPr lang="en-US" dirty="0"/>
              <a:t> the Packaging Society (2011). </a:t>
            </a:r>
            <a:r>
              <a:rPr lang="en-US" i="1" dirty="0"/>
              <a:t>Global Standard for Packaging </a:t>
            </a:r>
            <a:r>
              <a:rPr lang="en-US" i="1" dirty="0" smtClean="0"/>
              <a:t>and</a:t>
            </a:r>
            <a:r>
              <a:rPr lang="ar-SA" dirty="0" smtClean="0"/>
              <a:t> </a:t>
            </a:r>
            <a:r>
              <a:rPr lang="en-US" i="1" dirty="0" smtClean="0"/>
              <a:t>Packaging </a:t>
            </a:r>
            <a:r>
              <a:rPr lang="en-US" i="1" dirty="0"/>
              <a:t>Materials</a:t>
            </a:r>
            <a:r>
              <a:rPr lang="en-US" dirty="0"/>
              <a:t>, Issue 4. London, TSO.</a:t>
            </a:r>
          </a:p>
          <a:p>
            <a:r>
              <a:rPr lang="en-US" dirty="0" smtClean="0"/>
              <a:t>Absolut</a:t>
            </a:r>
            <a:r>
              <a:rPr lang="ar-SA" dirty="0" smtClean="0"/>
              <a:t> </a:t>
            </a:r>
            <a:r>
              <a:rPr lang="en-US" u="sng" dirty="0" smtClean="0">
                <a:hlinkClick r:id="rId2"/>
              </a:rPr>
              <a:t>www.absolut.com</a:t>
            </a:r>
            <a:endParaRPr lang="en-US" dirty="0"/>
          </a:p>
          <a:p>
            <a:r>
              <a:rPr lang="en-US" dirty="0"/>
              <a:t>Addis </a:t>
            </a:r>
            <a:r>
              <a:rPr lang="en-US" dirty="0" err="1" smtClean="0"/>
              <a:t>Creson</a:t>
            </a:r>
            <a:r>
              <a:rPr lang="ar-SA" dirty="0" smtClean="0"/>
              <a:t> </a:t>
            </a:r>
            <a:r>
              <a:rPr lang="en-US" u="sng" dirty="0" smtClean="0">
                <a:hlinkClick r:id="rId3"/>
              </a:rPr>
              <a:t>www.addis.com</a:t>
            </a:r>
            <a:endParaRPr lang="en-US" dirty="0"/>
          </a:p>
          <a:p>
            <a:r>
              <a:rPr lang="en-US" dirty="0" err="1"/>
              <a:t>Ahlman</a:t>
            </a:r>
            <a:r>
              <a:rPr lang="en-US" dirty="0"/>
              <a:t>, </a:t>
            </a:r>
            <a:r>
              <a:rPr lang="en-US" dirty="0" smtClean="0"/>
              <a:t>Carson</a:t>
            </a:r>
            <a:r>
              <a:rPr lang="ar-SA" dirty="0" smtClean="0"/>
              <a:t> </a:t>
            </a:r>
            <a:r>
              <a:rPr lang="en-US" u="sng" dirty="0" smtClean="0">
                <a:hlinkClick r:id="rId4"/>
              </a:rPr>
              <a:t>www.carsonahlmandesign.com</a:t>
            </a:r>
            <a:endParaRPr lang="en-US" dirty="0"/>
          </a:p>
          <a:p>
            <a:r>
              <a:rPr lang="en-US" dirty="0"/>
              <a:t> </a:t>
            </a:r>
            <a:r>
              <a:rPr lang="en-US" dirty="0" smtClean="0"/>
              <a:t>American </a:t>
            </a:r>
            <a:r>
              <a:rPr lang="en-US" dirty="0"/>
              <a:t>Package </a:t>
            </a:r>
            <a:r>
              <a:rPr lang="en-US" dirty="0" smtClean="0"/>
              <a:t>Museum</a:t>
            </a:r>
            <a:r>
              <a:rPr lang="ar-SA" dirty="0" smtClean="0"/>
              <a:t> </a:t>
            </a:r>
            <a:r>
              <a:rPr lang="en-US" u="sng" dirty="0" smtClean="0">
                <a:hlinkClick r:id="rId5"/>
              </a:rPr>
              <a:t>www.packagemuseum.com</a:t>
            </a:r>
            <a:endParaRPr lang="en-US" dirty="0"/>
          </a:p>
          <a:p>
            <a:r>
              <a:rPr lang="en-US" dirty="0" smtClean="0"/>
              <a:t>Amore</a:t>
            </a:r>
            <a:r>
              <a:rPr lang="ar-SA" dirty="0" smtClean="0"/>
              <a:t> </a:t>
            </a:r>
            <a:r>
              <a:rPr lang="en-US" u="sng" dirty="0" smtClean="0">
                <a:hlinkClick r:id="rId6"/>
              </a:rPr>
              <a:t>www.amore.se</a:t>
            </a:r>
            <a:endParaRPr lang="en-US" dirty="0"/>
          </a:p>
          <a:p>
            <a:endParaRPr lang="en-US" dirty="0"/>
          </a:p>
        </p:txBody>
      </p:sp>
    </p:spTree>
    <p:extLst>
      <p:ext uri="{BB962C8B-B14F-4D97-AF65-F5344CB8AC3E}">
        <p14:creationId xmlns:p14="http://schemas.microsoft.com/office/powerpoint/2010/main" val="95218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5393</Words>
  <Application>Microsoft Office PowerPoint</Application>
  <PresentationFormat>Widescreen</PresentationFormat>
  <Paragraphs>494</Paragraphs>
  <Slides>95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95</vt:i4>
      </vt:variant>
    </vt:vector>
  </HeadingPairs>
  <TitlesOfParts>
    <vt:vector size="100" baseType="lpstr">
      <vt:lpstr>Arial</vt:lpstr>
      <vt:lpstr>Calibri</vt:lpstr>
      <vt:lpstr>Calibri Light</vt:lpstr>
      <vt:lpstr>Times New Roman</vt:lpstr>
      <vt:lpstr>Office Theme</vt:lpstr>
      <vt:lpstr>أساسايات التعبئة والتغليف</vt:lpstr>
      <vt:lpstr>مواضيع الدورة</vt:lpstr>
      <vt:lpstr>1. منظور عام حول التعبئة  التغليف</vt:lpstr>
      <vt:lpstr>تعريف بالتعبئة والتغليف </vt:lpstr>
      <vt:lpstr>أهداف التعبئة والتغليف </vt:lpstr>
      <vt:lpstr>مستويات التعبئة والتغليف</vt:lpstr>
      <vt:lpstr>التطور التاريخي للتعبئة والتغليف وموادها </vt:lpstr>
      <vt:lpstr>نطاق العبوة وأهدافها </vt:lpstr>
      <vt:lpstr>أهداف العبوة</vt:lpstr>
      <vt:lpstr>موجز تصميم التعبئة والتغليف</vt:lpstr>
      <vt:lpstr>خصائص تصاميم التعبئة والتغليف</vt:lpstr>
      <vt:lpstr>خصائص تصاميم التعبئة والتغليف</vt:lpstr>
      <vt:lpstr> 2. معايير تصميم العبوة</vt:lpstr>
      <vt:lpstr>عناصر التصميم العامة وخيارات التزيين </vt:lpstr>
      <vt:lpstr>تصاميم عبوات خاصة</vt:lpstr>
      <vt:lpstr>تصاميم عبوات خاصة</vt:lpstr>
      <vt:lpstr>تصاميم عبوات خاصة</vt:lpstr>
      <vt:lpstr>تصاميم عبوات خاصة</vt:lpstr>
      <vt:lpstr>تصاميم عبوات خاصة</vt:lpstr>
      <vt:lpstr>تحليل مخاطر الإجهاد البيئي على العبوة</vt:lpstr>
      <vt:lpstr>3. أبحاث السوق</vt:lpstr>
      <vt:lpstr>لماذا إجراء دراسات السوق</vt:lpstr>
      <vt:lpstr>دراسة السوق</vt:lpstr>
      <vt:lpstr>كيفية تحديد الشركات المنافسة لك مع تحليلها:</vt:lpstr>
      <vt:lpstr>كيفية تحديد طبيعة الجمهور المستهدف </vt:lpstr>
      <vt:lpstr>تحديث هوية المنتج من خلال أبحاث السوق </vt:lpstr>
      <vt:lpstr>وضع أهداف ومهمة البراند Brand mission and statement </vt:lpstr>
      <vt:lpstr>4. التصميم الجرافيكي</vt:lpstr>
      <vt:lpstr>أهمية المعلومات الديموغرافية والنفسية</vt:lpstr>
      <vt:lpstr>بيئة البيع</vt:lpstr>
      <vt:lpstr>الرسائل الأساسية: فئة المنتج  واختلافه</vt:lpstr>
      <vt:lpstr>حقوق الملكية وأسماء العلامات التجارية </vt:lpstr>
      <vt:lpstr>الجوانب العاطفية للألوان </vt:lpstr>
      <vt:lpstr>أساسيات التصميم الجرافيكي: التوازن والتفرد والاتجاه والطباعة والرسوم التوضيحية</vt:lpstr>
      <vt:lpstr>5. تأثير الألوان </vt:lpstr>
      <vt:lpstr>فيزياء الألوان</vt:lpstr>
      <vt:lpstr>إدراك الإنسان اللون</vt:lpstr>
      <vt:lpstr>مصطلحات اللون</vt:lpstr>
      <vt:lpstr>ألوان الطباعة العملية الأربعة</vt:lpstr>
      <vt:lpstr>حدود الطباعة CMYK</vt:lpstr>
      <vt:lpstr>6. مقدمة في الطباعة وطرق الطباعة</vt:lpstr>
      <vt:lpstr>طرق طباعة العبوات والمطابع</vt:lpstr>
      <vt:lpstr>طرق طباعة العبوات والمطابع</vt:lpstr>
      <vt:lpstr>طرق طباعة العبوات والمطابع</vt:lpstr>
      <vt:lpstr>واختيار الألوان ونظام مطابقة بانتون</vt:lpstr>
      <vt:lpstr>فن الألوان النصفية وطباعة الشاشات الحريرية </vt:lpstr>
      <vt:lpstr>7. البوليمرات</vt:lpstr>
      <vt:lpstr>الخصائص العامة لبوليمرات التغليف</vt:lpstr>
      <vt:lpstr>أصناف البوليمر المضافة</vt:lpstr>
      <vt:lpstr>8. العبوات المعدنية</vt:lpstr>
      <vt:lpstr>العلب الملحومة ، اللاصقة ، الملتصقة والميكانيكية من ثلاث قطع</vt:lpstr>
      <vt:lpstr>العلب الملحومة ، اللاصقة ، الملتصقة والميكانيكية من ثلاث قطع</vt:lpstr>
      <vt:lpstr>الطلاءات الواقية والديكورات</vt:lpstr>
      <vt:lpstr>9. عبوات الهباء الجوي</vt:lpstr>
      <vt:lpstr>دوافع الهباء الجوي وتركيباته</vt:lpstr>
      <vt:lpstr>مبدأ عمل عبوات الهباء الجوي</vt:lpstr>
      <vt:lpstr>10. العبوات زجاجية</vt:lpstr>
      <vt:lpstr>المواد الخام لزجاج الصودا والزجاج الخاص</vt:lpstr>
      <vt:lpstr>إنتاج الزجاجات بالنفخ والنفخ والضغط والنفخ</vt:lpstr>
      <vt:lpstr>خيارات التزيين للزجاج</vt:lpstr>
      <vt:lpstr>طلاء السطح والتلدين</vt:lpstr>
      <vt:lpstr>11. إدارة النفايات والقضايا البيئية</vt:lpstr>
      <vt:lpstr>التسلسل الهرمي الأربعة "تقليل وإعادة الاستخدام وإعادة التدوير والاسترداد"</vt:lpstr>
      <vt:lpstr>الاهتمامات البيئية والمستهلك</vt:lpstr>
      <vt:lpstr>12. التغليف المستدام </vt:lpstr>
      <vt:lpstr>مفهوم تصميم المنتج من المهد إلى المهد</vt:lpstr>
      <vt:lpstr>استراتيجيات التعبئة والتغليف المستدامة (لا يوجد "حل مستدام" واحد)</vt:lpstr>
      <vt:lpstr>الخطوات للبدء بالتغليف المستدام</vt:lpstr>
      <vt:lpstr>الخطوات للبدء بالتغليف المستدام</vt:lpstr>
      <vt:lpstr>13. أنظمة التعبئة </vt:lpstr>
      <vt:lpstr>فئات المنتجات واختيار طريقة التعبئة</vt:lpstr>
      <vt:lpstr>أنظمة تعبئة السوائل بناء على المستوى</vt:lpstr>
      <vt:lpstr>أنظمة تعبئة السوائل بناء على الحجم</vt:lpstr>
      <vt:lpstr>الملء بالقياس الوزني وتظام الحلزون</vt:lpstr>
      <vt:lpstr>التعبئة بالعد</vt:lpstr>
      <vt:lpstr>14. ماكنات التعبئة والتغليف</vt:lpstr>
      <vt:lpstr>تصميم العبوات وقدرة الماكينة</vt:lpstr>
      <vt:lpstr>15. برامج التعبئة والتغليف</vt:lpstr>
      <vt:lpstr>مقدمة حول استخدام برامج التغليف</vt:lpstr>
      <vt:lpstr>تطبيقات التغليف الخاصة</vt:lpstr>
      <vt:lpstr>تصميم الرسومات</vt:lpstr>
      <vt:lpstr>التصميم الإنشائي وخصائص زيادة كفاءة التصميم</vt:lpstr>
      <vt:lpstr>برنامج التعبئة والتغليف TOPS</vt:lpstr>
      <vt:lpstr>PowerPoint Presentation</vt:lpstr>
      <vt:lpstr>16. ترميز المنتجات الإلكترونية</vt:lpstr>
      <vt:lpstr>رموز EAN / UPC </vt:lpstr>
      <vt:lpstr>علامات RFID</vt:lpstr>
      <vt:lpstr>قارئات RFID</vt:lpstr>
      <vt:lpstr>مزايا RFID</vt:lpstr>
      <vt:lpstr>تحديات  RFID</vt:lpstr>
      <vt:lpstr>17. الملصقات والتوسيم</vt:lpstr>
      <vt:lpstr>وظائف الملصق</vt:lpstr>
      <vt:lpstr>أنواع الملصقات وأشكال مواد التسمية</vt:lpstr>
      <vt:lpstr>لصق الملصقات</vt:lpstr>
      <vt:lpstr>المراجع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أساسايات التعبئة والتغليف</dc:title>
  <dc:creator>Mahmoud Barham</dc:creator>
  <cp:lastModifiedBy>Mahmoud Barham</cp:lastModifiedBy>
  <cp:revision>16</cp:revision>
  <dcterms:created xsi:type="dcterms:W3CDTF">2022-03-26T16:39:27Z</dcterms:created>
  <dcterms:modified xsi:type="dcterms:W3CDTF">2022-03-26T19:58:37Z</dcterms:modified>
</cp:coreProperties>
</file>