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57" r:id="rId4"/>
    <p:sldId id="262" r:id="rId5"/>
    <p:sldId id="322" r:id="rId6"/>
    <p:sldId id="323" r:id="rId7"/>
    <p:sldId id="263" r:id="rId8"/>
    <p:sldId id="264" r:id="rId9"/>
    <p:sldId id="324" r:id="rId10"/>
    <p:sldId id="277" r:id="rId11"/>
    <p:sldId id="266" r:id="rId12"/>
    <p:sldId id="278" r:id="rId13"/>
    <p:sldId id="269" r:id="rId14"/>
    <p:sldId id="327" r:id="rId15"/>
    <p:sldId id="326" r:id="rId16"/>
    <p:sldId id="325" r:id="rId17"/>
    <p:sldId id="328" r:id="rId18"/>
    <p:sldId id="329" r:id="rId19"/>
    <p:sldId id="330" r:id="rId20"/>
    <p:sldId id="331" r:id="rId21"/>
    <p:sldId id="332" r:id="rId22"/>
    <p:sldId id="333" r:id="rId23"/>
    <p:sldId id="335" r:id="rId24"/>
    <p:sldId id="279" r:id="rId25"/>
    <p:sldId id="334" r:id="rId26"/>
    <p:sldId id="286" r:id="rId27"/>
    <p:sldId id="321"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wDxFaaUu95mfUNsIMP4P3tkfZ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68"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6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6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21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96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51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77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30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78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0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2655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45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68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75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46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40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594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23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48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63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96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43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85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55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40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24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29"/>
          <p:cNvSpPr>
            <a:spLocks noGrp="1"/>
          </p:cNvSpPr>
          <p:nvPr>
            <p:ph type="pic" idx="2"/>
          </p:nvPr>
        </p:nvSpPr>
        <p:spPr>
          <a:xfrm>
            <a:off x="5183188" y="987425"/>
            <a:ext cx="6172200" cy="4873625"/>
          </a:xfrm>
          <a:prstGeom prst="rect">
            <a:avLst/>
          </a:prstGeom>
          <a:noFill/>
          <a:ln>
            <a:noFill/>
          </a:ln>
        </p:spPr>
      </p:sp>
      <p:sp>
        <p:nvSpPr>
          <p:cNvPr id="143" name="Google Shape;14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hyperlink" Target="mailto:aymi80@yahoo.com"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2" name="TextBox 1">
            <a:extLst>
              <a:ext uri="{FF2B5EF4-FFF2-40B4-BE49-F238E27FC236}">
                <a16:creationId xmlns:a16="http://schemas.microsoft.com/office/drawing/2014/main" id="{5D210FFB-E046-4D5A-BCED-6382DAAC222F}"/>
              </a:ext>
            </a:extLst>
          </p:cNvPr>
          <p:cNvSpPr txBox="1"/>
          <p:nvPr/>
        </p:nvSpPr>
        <p:spPr>
          <a:xfrm>
            <a:off x="3563420" y="3616502"/>
            <a:ext cx="5065160" cy="1785104"/>
          </a:xfrm>
          <a:prstGeom prst="rect">
            <a:avLst/>
          </a:prstGeom>
          <a:noFill/>
        </p:spPr>
        <p:txBody>
          <a:bodyPr wrap="square" rtlCol="0">
            <a:spAutoFit/>
          </a:bodyPr>
          <a:lstStyle/>
          <a:p>
            <a:pPr algn="ctr"/>
            <a:r>
              <a:rPr lang="ar-SA" sz="3000" b="1" dirty="0"/>
              <a:t>البرنامج التدريبي</a:t>
            </a:r>
          </a:p>
          <a:p>
            <a:pPr algn="ctr"/>
            <a:r>
              <a:rPr lang="ar-SA" sz="3000" b="1" dirty="0"/>
              <a:t>خطة العمل</a:t>
            </a:r>
          </a:p>
          <a:p>
            <a:pPr algn="ctr"/>
            <a:endParaRPr lang="ar-SA" sz="3000" b="1" dirty="0"/>
          </a:p>
          <a:p>
            <a:pPr algn="ctr"/>
            <a:r>
              <a:rPr lang="ar-SA" sz="2000" b="1" dirty="0"/>
              <a:t>اعداد: أ. ايمن الميمي</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itle 1">
            <a:extLst>
              <a:ext uri="{FF2B5EF4-FFF2-40B4-BE49-F238E27FC236}">
                <a16:creationId xmlns:a16="http://schemas.microsoft.com/office/drawing/2014/main" id="{EB963C3D-4AD4-40A9-8540-7BC173D361B9}"/>
              </a:ext>
            </a:extLst>
          </p:cNvPr>
          <p:cNvSpPr txBox="1">
            <a:spLocks/>
          </p:cNvSpPr>
          <p:nvPr/>
        </p:nvSpPr>
        <p:spPr>
          <a:xfrm>
            <a:off x="3359649" y="228600"/>
            <a:ext cx="8351175" cy="715962"/>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solidFill>
                  <a:schemeClr val="tx1"/>
                </a:solidFill>
                <a:cs typeface="+mj-cs"/>
              </a:rPr>
              <a:t>خطوات اعداد خطة العمل</a:t>
            </a:r>
            <a:endParaRPr lang="en-US" sz="4000" b="1" dirty="0">
              <a:solidFill>
                <a:schemeClr val="tx1"/>
              </a:solidFill>
              <a:cs typeface="+mj-cs"/>
            </a:endParaRPr>
          </a:p>
        </p:txBody>
      </p:sp>
      <p:sp>
        <p:nvSpPr>
          <p:cNvPr id="6" name="TextBox 5">
            <a:extLst>
              <a:ext uri="{FF2B5EF4-FFF2-40B4-BE49-F238E27FC236}">
                <a16:creationId xmlns:a16="http://schemas.microsoft.com/office/drawing/2014/main" id="{DC26482A-BF1D-49CC-973C-6CA29E628EB9}"/>
              </a:ext>
            </a:extLst>
          </p:cNvPr>
          <p:cNvSpPr txBox="1"/>
          <p:nvPr/>
        </p:nvSpPr>
        <p:spPr>
          <a:xfrm>
            <a:off x="3032591" y="1715784"/>
            <a:ext cx="8351175" cy="4708981"/>
          </a:xfrm>
          <a:prstGeom prst="rect">
            <a:avLst/>
          </a:prstGeom>
          <a:noFill/>
        </p:spPr>
        <p:txBody>
          <a:bodyPr wrap="square" rtlCol="0">
            <a:spAutoFit/>
          </a:bodyPr>
          <a:lstStyle/>
          <a:p>
            <a:pPr marL="457200" indent="-457200" algn="r" rtl="1">
              <a:buFont typeface="Wingdings" panose="05000000000000000000" pitchFamily="2" charset="2"/>
              <a:buChar char="ü"/>
            </a:pPr>
            <a:r>
              <a:rPr lang="ar-SA" sz="3000" dirty="0">
                <a:solidFill>
                  <a:schemeClr val="tx1"/>
                </a:solidFill>
                <a:latin typeface="+mj-lt"/>
              </a:rPr>
              <a:t>التعرف على الفئات المستهدفة</a:t>
            </a:r>
          </a:p>
          <a:p>
            <a:pPr marL="457200" indent="-457200" algn="r" rtl="1">
              <a:buFont typeface="Wingdings" panose="05000000000000000000" pitchFamily="2" charset="2"/>
              <a:buChar char="ü"/>
            </a:pPr>
            <a:r>
              <a:rPr lang="ar-SA" sz="3000" dirty="0">
                <a:solidFill>
                  <a:schemeClr val="tx1"/>
                </a:solidFill>
                <a:latin typeface="+mj-lt"/>
              </a:rPr>
              <a:t>تحديد الموارد اللازمة لتشغيل المنشأة</a:t>
            </a:r>
          </a:p>
          <a:p>
            <a:pPr marL="457200" indent="-457200" algn="r" rtl="1">
              <a:buFont typeface="Wingdings" panose="05000000000000000000" pitchFamily="2" charset="2"/>
              <a:buChar char="ü"/>
            </a:pPr>
            <a:r>
              <a:rPr lang="ar-SA" sz="3000" dirty="0">
                <a:solidFill>
                  <a:schemeClr val="tx1"/>
                </a:solidFill>
                <a:latin typeface="+mj-lt"/>
              </a:rPr>
              <a:t>تحديد السلع والخدمات</a:t>
            </a:r>
          </a:p>
          <a:p>
            <a:pPr marL="457200" indent="-457200" algn="r" rtl="1">
              <a:buFont typeface="Wingdings" panose="05000000000000000000" pitchFamily="2" charset="2"/>
              <a:buChar char="ü"/>
            </a:pPr>
            <a:r>
              <a:rPr lang="ar-SA" sz="3000" dirty="0">
                <a:solidFill>
                  <a:schemeClr val="tx1"/>
                </a:solidFill>
                <a:effectLst/>
                <a:latin typeface="+mj-lt"/>
                <a:ea typeface="Calibri" panose="020F0502020204030204" pitchFamily="34" charset="0"/>
                <a:cs typeface="Arial" panose="020B0604020202020204" pitchFamily="34" charset="0"/>
              </a:rPr>
              <a:t>اجراء تحليل لبيئة المنشأة الخارجية والداخلية</a:t>
            </a:r>
          </a:p>
          <a:p>
            <a:pPr marL="457200" indent="-457200" algn="r" rtl="1">
              <a:buFont typeface="Wingdings" panose="05000000000000000000" pitchFamily="2" charset="2"/>
              <a:buChar char="ü"/>
            </a:pPr>
            <a:r>
              <a:rPr lang="ar-SA" sz="3000" dirty="0">
                <a:solidFill>
                  <a:schemeClr val="tx1"/>
                </a:solidFill>
                <a:effectLst/>
                <a:latin typeface="+mj-lt"/>
                <a:ea typeface="Calibri" panose="020F0502020204030204" pitchFamily="34" charset="0"/>
                <a:cs typeface="Arial" panose="020B0604020202020204" pitchFamily="34" charset="0"/>
              </a:rPr>
              <a:t>الخطة المالية والتمويلية للمنشأة</a:t>
            </a:r>
          </a:p>
          <a:p>
            <a:pPr marL="457200" indent="-457200" algn="r" rtl="1">
              <a:buFont typeface="Wingdings" panose="05000000000000000000" pitchFamily="2" charset="2"/>
              <a:buChar char="ü"/>
            </a:pPr>
            <a:r>
              <a:rPr lang="ar-SA" sz="3000" dirty="0">
                <a:solidFill>
                  <a:schemeClr val="tx1"/>
                </a:solidFill>
                <a:effectLst/>
                <a:latin typeface="+mj-lt"/>
                <a:ea typeface="Times New Roman" panose="02020603050405020304" pitchFamily="18" charset="0"/>
                <a:cs typeface="Times New Roman" panose="02020603050405020304" pitchFamily="18" charset="0"/>
              </a:rPr>
              <a:t>وصف اتجاهات السوق ونموه</a:t>
            </a:r>
          </a:p>
          <a:p>
            <a:pPr marL="457200" indent="-457200" algn="r" rtl="1">
              <a:buFont typeface="Wingdings" panose="05000000000000000000" pitchFamily="2" charset="2"/>
              <a:buChar char="ü"/>
            </a:pPr>
            <a:r>
              <a:rPr lang="ar-SA" sz="3000" dirty="0">
                <a:solidFill>
                  <a:schemeClr val="tx1"/>
                </a:solidFill>
                <a:effectLst/>
                <a:latin typeface="+mj-lt"/>
                <a:ea typeface="Calibri" panose="020F0502020204030204" pitchFamily="34" charset="0"/>
                <a:cs typeface="Arial" panose="020B0604020202020204" pitchFamily="34" charset="0"/>
              </a:rPr>
              <a:t>وصف الاستراتيجيات التسويقية التي ستتبعها المنشأة</a:t>
            </a:r>
          </a:p>
          <a:p>
            <a:pPr marL="457200" indent="-457200" algn="r" rtl="1">
              <a:buFont typeface="Wingdings" panose="05000000000000000000" pitchFamily="2" charset="2"/>
              <a:buChar char="ü"/>
            </a:pPr>
            <a:r>
              <a:rPr lang="ar-SA" sz="3000" dirty="0">
                <a:solidFill>
                  <a:schemeClr val="tx1"/>
                </a:solidFill>
                <a:effectLst/>
                <a:latin typeface="+mj-lt"/>
                <a:ea typeface="Calibri" panose="020F0502020204030204" pitchFamily="34" charset="0"/>
                <a:cs typeface="Arial" panose="020B0604020202020204" pitchFamily="34" charset="0"/>
              </a:rPr>
              <a:t>اعداد قائمة الموردين</a:t>
            </a:r>
          </a:p>
          <a:p>
            <a:pPr marL="457200" indent="-457200" algn="r" rtl="1">
              <a:buFont typeface="Wingdings" panose="05000000000000000000" pitchFamily="2" charset="2"/>
              <a:buChar char="ü"/>
            </a:pPr>
            <a:r>
              <a:rPr lang="ar-SA" sz="3000" dirty="0">
                <a:solidFill>
                  <a:schemeClr val="tx1"/>
                </a:solidFill>
                <a:latin typeface="+mj-lt"/>
                <a:ea typeface="Calibri" panose="020F0502020204030204" pitchFamily="34" charset="0"/>
                <a:cs typeface="Arial" panose="020B0604020202020204" pitchFamily="34" charset="0"/>
              </a:rPr>
              <a:t>جوانب اخرى</a:t>
            </a:r>
            <a:endParaRPr lang="ar-SA" sz="3000" dirty="0">
              <a:solidFill>
                <a:schemeClr val="tx1"/>
              </a:solidFill>
              <a:effectLst/>
              <a:latin typeface="+mj-lt"/>
              <a:ea typeface="Calibri" panose="020F0502020204030204" pitchFamily="34" charset="0"/>
              <a:cs typeface="Arial" panose="020B0604020202020204" pitchFamily="34" charset="0"/>
            </a:endParaRPr>
          </a:p>
          <a:p>
            <a:pPr marL="457200" indent="-457200" algn="r" rtl="1">
              <a:buFont typeface="Wingdings" panose="05000000000000000000" pitchFamily="2" charset="2"/>
              <a:buChar char="ü"/>
            </a:pPr>
            <a:endParaRPr lang="en-US" sz="3000" dirty="0">
              <a:solidFill>
                <a:schemeClr val="tx1"/>
              </a:solidFill>
              <a:latin typeface="+mj-lt"/>
            </a:endParaRPr>
          </a:p>
        </p:txBody>
      </p:sp>
    </p:spTree>
    <p:extLst>
      <p:ext uri="{BB962C8B-B14F-4D97-AF65-F5344CB8AC3E}">
        <p14:creationId xmlns:p14="http://schemas.microsoft.com/office/powerpoint/2010/main" val="182226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1790234"/>
          </a:xfrm>
          <a:prstGeom prst="rect">
            <a:avLst/>
          </a:prstGeom>
          <a:noFill/>
        </p:spPr>
        <p:txBody>
          <a:bodyPr wrap="square">
            <a:spAutoFit/>
          </a:bodyPr>
          <a:lstStyle/>
          <a:p>
            <a:pPr marR="0" lvl="0" algn="r" rtl="1">
              <a:lnSpc>
                <a:spcPct val="115000"/>
              </a:lnSpc>
              <a:spcBef>
                <a:spcPts val="2400"/>
              </a:spcBef>
              <a:spcAft>
                <a:spcPts val="0"/>
              </a:spcAft>
            </a:pPr>
            <a:r>
              <a:rPr lang="en-US" sz="5000" b="1" kern="0" dirty="0">
                <a:solidFill>
                  <a:srgbClr val="365F91"/>
                </a:solidFill>
                <a:effectLst/>
                <a:latin typeface="Cambria" panose="02040503050406030204" pitchFamily="18" charset="0"/>
                <a:ea typeface="Times New Roman" panose="02020603050405020304" pitchFamily="18" charset="0"/>
                <a:cs typeface="+mj-cs"/>
              </a:rPr>
              <a:t>4</a:t>
            </a:r>
            <a:r>
              <a:rPr lang="ar-SA" sz="5000" b="1" dirty="0">
                <a:solidFill>
                  <a:srgbClr val="365F91"/>
                </a:solidFill>
                <a:latin typeface="Cambria" panose="02040503050406030204" pitchFamily="18" charset="0"/>
                <a:ea typeface="Times New Roman" panose="02020603050405020304" pitchFamily="18" charset="0"/>
                <a:cs typeface="+mj-cs"/>
              </a:rPr>
              <a:t>. </a:t>
            </a:r>
            <a:r>
              <a:rPr lang="ar-SA" sz="5000" b="1" kern="0" dirty="0">
                <a:solidFill>
                  <a:srgbClr val="365F91"/>
                </a:solidFill>
                <a:effectLst/>
                <a:latin typeface="Cambria" panose="02040503050406030204" pitchFamily="18" charset="0"/>
                <a:ea typeface="Times New Roman" panose="02020603050405020304" pitchFamily="18" charset="0"/>
                <a:cs typeface="+mj-cs"/>
              </a:rPr>
              <a:t>4.	مكونات (عناصر) خطة العمل</a:t>
            </a:r>
            <a:endParaRPr lang="en-US" sz="5000" b="1" kern="0" dirty="0">
              <a:solidFill>
                <a:srgbClr val="365F91"/>
              </a:solidFill>
              <a:effectLst/>
              <a:latin typeface="Cambria" panose="02040503050406030204" pitchFamily="18" charset="0"/>
              <a:ea typeface="Times New Roman" panose="02020603050405020304" pitchFamily="18" charset="0"/>
              <a:cs typeface="+mj-cs"/>
            </a:endParaRPr>
          </a:p>
        </p:txBody>
      </p:sp>
    </p:spTree>
    <p:extLst>
      <p:ext uri="{BB962C8B-B14F-4D97-AF65-F5344CB8AC3E}">
        <p14:creationId xmlns:p14="http://schemas.microsoft.com/office/powerpoint/2010/main" val="388437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946552" y="1578750"/>
            <a:ext cx="5634172" cy="48974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algn="r"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حيث يشمل اسم المنشأة وشعارها والسنة الخاصة بالخطة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1481301"/>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9" name="Picture 8">
            <a:extLst>
              <a:ext uri="{FF2B5EF4-FFF2-40B4-BE49-F238E27FC236}">
                <a16:creationId xmlns:a16="http://schemas.microsoft.com/office/drawing/2014/main" id="{A0614E3E-C98E-4F8D-A740-D397C34607C9}"/>
              </a:ext>
            </a:extLst>
          </p:cNvPr>
          <p:cNvPicPr>
            <a:picLocks noChangeAspect="1"/>
          </p:cNvPicPr>
          <p:nvPr/>
        </p:nvPicPr>
        <p:blipFill>
          <a:blip r:embed="rId4"/>
          <a:stretch>
            <a:fillRect/>
          </a:stretch>
        </p:blipFill>
        <p:spPr>
          <a:xfrm>
            <a:off x="7471345" y="2809049"/>
            <a:ext cx="2678325" cy="3469240"/>
          </a:xfrm>
          <a:prstGeom prst="rect">
            <a:avLst/>
          </a:prstGeom>
        </p:spPr>
      </p:pic>
    </p:spTree>
    <p:extLst>
      <p:ext uri="{BB962C8B-B14F-4D97-AF65-F5344CB8AC3E}">
        <p14:creationId xmlns:p14="http://schemas.microsoft.com/office/powerpoint/2010/main" val="59878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760282" y="2457288"/>
            <a:ext cx="6036635" cy="91448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algn="ctr"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يتضمن جدول بالعناوين والعناصر التي تتضمنها الوثيقة والاشارة الى رقم الصفحة لها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1871717"/>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55A7D236-AA92-4228-86B6-2B6B11749400}"/>
              </a:ext>
            </a:extLst>
          </p:cNvPr>
          <p:cNvPicPr>
            <a:picLocks noChangeAspect="1"/>
          </p:cNvPicPr>
          <p:nvPr/>
        </p:nvPicPr>
        <p:blipFill>
          <a:blip r:embed="rId4"/>
          <a:stretch>
            <a:fillRect/>
          </a:stretch>
        </p:blipFill>
        <p:spPr>
          <a:xfrm>
            <a:off x="7769404" y="973859"/>
            <a:ext cx="1795836" cy="1401410"/>
          </a:xfrm>
          <a:prstGeom prst="rect">
            <a:avLst/>
          </a:prstGeom>
        </p:spPr>
      </p:pic>
    </p:spTree>
    <p:extLst>
      <p:ext uri="{BB962C8B-B14F-4D97-AF65-F5344CB8AC3E}">
        <p14:creationId xmlns:p14="http://schemas.microsoft.com/office/powerpoint/2010/main" val="17763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658332" y="2241589"/>
            <a:ext cx="6229660" cy="329320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lvl="0" algn="just" rtl="1"/>
            <a:r>
              <a:rPr lang="ar-SA" sz="2600" b="1" dirty="0"/>
              <a:t>الملخص التنفيذي، ورغم وضعه في بداية الوثيقة الا انه يكتب عند الانتهاء من كتابة كافة عناصر الخطة. وهو ملخص شامل تصاغ عباراته بصورة مركزة ومشوقة وواضحة. حيث يتضمن ملخص تعريفي بالمشروع وعناصر قوته، والغرض من خطة العمل، المنتج/ الخدمة، الزبائن، السوق المستهدف، خبرة فريق العمل، نوع الدعم وقيمة المبالغ التمويلية المطلوبة والغرض منها، وكيفية سدادها، وملخص تنبؤات الموازنة.</a:t>
            </a: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2241589"/>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spTree>
    <p:extLst>
      <p:ext uri="{BB962C8B-B14F-4D97-AF65-F5344CB8AC3E}">
        <p14:creationId xmlns:p14="http://schemas.microsoft.com/office/powerpoint/2010/main" val="663776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760283" y="2596310"/>
            <a:ext cx="6129103" cy="2188676"/>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algn="r"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حيث يتضمن هذا العنوان نبذة عامة عن القطاع، ووصف بسيط لفكرة ووجهة المنشأة وأهدافها، والمشكلة التي تساهم المنشأة في حلها، ومراحل تطورها، والمزايا المتوقع تحقيقها من انشائها، والسوق، والمنتجات/الخدمات المقدمة، وتحديد موقع المشروع ومكان إنشاؤه</a:t>
            </a:r>
            <a:r>
              <a:rPr lang="en-US" sz="24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2642279"/>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786D2F3E-BD1F-49F9-8CAD-EEFCE2516DAC}"/>
              </a:ext>
            </a:extLst>
          </p:cNvPr>
          <p:cNvPicPr>
            <a:picLocks noChangeAspect="1"/>
          </p:cNvPicPr>
          <p:nvPr/>
        </p:nvPicPr>
        <p:blipFill>
          <a:blip r:embed="rId4"/>
          <a:stretch>
            <a:fillRect/>
          </a:stretch>
        </p:blipFill>
        <p:spPr>
          <a:xfrm>
            <a:off x="7562936" y="1206230"/>
            <a:ext cx="2523796" cy="1201808"/>
          </a:xfrm>
          <a:prstGeom prst="rect">
            <a:avLst/>
          </a:prstGeom>
        </p:spPr>
      </p:pic>
    </p:spTree>
    <p:extLst>
      <p:ext uri="{BB962C8B-B14F-4D97-AF65-F5344CB8AC3E}">
        <p14:creationId xmlns:p14="http://schemas.microsoft.com/office/powerpoint/2010/main" val="277906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730250" y="2403067"/>
            <a:ext cx="6261876" cy="2188676"/>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algn="r"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يصف هذا العنوان: المنتجات والخدمات التي تقدمها المنشأة، وكيف ستساهم في تلبية حاجة الزبائن وحل مشكلتهم، والفجوات الموجودة في السوق، وكيف تتميز المنتجات والخدمات عن منتجات وخدمات المنافسين، إضافة الى خارطة الطريق المستقبلية لتطوير المنتجات والخدمات</a:t>
            </a:r>
            <a:r>
              <a:rPr lang="en-US" sz="24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3032692"/>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C4C95D6E-EC19-4F33-B87C-E4252D882F20}"/>
              </a:ext>
            </a:extLst>
          </p:cNvPr>
          <p:cNvPicPr>
            <a:picLocks noChangeAspect="1"/>
          </p:cNvPicPr>
          <p:nvPr/>
        </p:nvPicPr>
        <p:blipFill>
          <a:blip r:embed="rId4"/>
          <a:stretch>
            <a:fillRect/>
          </a:stretch>
        </p:blipFill>
        <p:spPr>
          <a:xfrm>
            <a:off x="7726702" y="924815"/>
            <a:ext cx="2268972" cy="1391636"/>
          </a:xfrm>
          <a:prstGeom prst="rect">
            <a:avLst/>
          </a:prstGeom>
        </p:spPr>
      </p:pic>
    </p:spTree>
    <p:extLst>
      <p:ext uri="{BB962C8B-B14F-4D97-AF65-F5344CB8AC3E}">
        <p14:creationId xmlns:p14="http://schemas.microsoft.com/office/powerpoint/2010/main" val="119322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760282" y="2528050"/>
            <a:ext cx="6057183" cy="2613408"/>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algn="r"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يتضمن هذا العنوان القدرات والخبرات العملية للملاك، والشكل القانوني للمنشأة، والتسجيل في المؤسسات الرسمية، والتراخيص اللازمة، وتاريخ بدء العمل، والهيكل الوظيفي ودور كل فرد، وحصص الملاك المالية، ونظرة عامة عن إدارة المنشأة، بالإضافة الى فريق العمل، وكيف ستتكامل جهودهم ويعلمون بروح الفريق</a:t>
            </a:r>
            <a:r>
              <a:rPr lang="en-US" sz="24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3392292"/>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050" name="Picture 2" descr="كيف يمكن لثقافة الشركة أن تقود إلى النجاح؟ | الرجل">
            <a:extLst>
              <a:ext uri="{FF2B5EF4-FFF2-40B4-BE49-F238E27FC236}">
                <a16:creationId xmlns:a16="http://schemas.microsoft.com/office/drawing/2014/main" id="{8DAB0915-5516-4044-9D37-1B4D4E91D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964" y="965771"/>
            <a:ext cx="2575813" cy="14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8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760283" y="2510690"/>
            <a:ext cx="6056746" cy="303813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L="0" marR="0" algn="just"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ويحتوي هذا العنوان على تحليل السوق: حجم القطاع ونموه، الفئات المستهدفة الاساسية والثانوية واحتياجاتهم، البيئة التنافسية والمنافسين، بيان الفجوة وعوامل التميز عن مشاريع المنافسين، التنبؤ بالطلب والمبيعات، وصف للمنتجات واستراتيجيات المزيج التسويقي، والاجابة بشكل تفصيلي: لماذا يشتري الزبائن منتجاتنا؟ وكيف نصل اليهم؟ وما هو المزيج الترويجي الذي سيخاطبهم وكيف يتم ذلك؟</a:t>
            </a:r>
            <a:r>
              <a:rPr lang="en-US" sz="24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3751885"/>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48837169-9BD5-4291-B358-770A4E04954E}"/>
              </a:ext>
            </a:extLst>
          </p:cNvPr>
          <p:cNvPicPr>
            <a:picLocks noChangeAspect="1"/>
          </p:cNvPicPr>
          <p:nvPr/>
        </p:nvPicPr>
        <p:blipFill>
          <a:blip r:embed="rId4"/>
          <a:stretch>
            <a:fillRect/>
          </a:stretch>
        </p:blipFill>
        <p:spPr>
          <a:xfrm>
            <a:off x="7697193" y="945893"/>
            <a:ext cx="2182926" cy="1457103"/>
          </a:xfrm>
          <a:prstGeom prst="rect">
            <a:avLst/>
          </a:prstGeom>
        </p:spPr>
      </p:pic>
    </p:spTree>
    <p:extLst>
      <p:ext uri="{BB962C8B-B14F-4D97-AF65-F5344CB8AC3E}">
        <p14:creationId xmlns:p14="http://schemas.microsoft.com/office/powerpoint/2010/main" val="224701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863024" y="3429000"/>
            <a:ext cx="6044724" cy="209288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lvl="0" algn="just" rtl="1"/>
            <a:r>
              <a:rPr lang="ar-SA" sz="2600" dirty="0"/>
              <a:t>يفصل هذا العنوان خطوات الانتاج، ونقل المنتج، وزمن الانتاج، والتكلفة، والطاقة الانتاجية، ويصف العمليات الحساسة في العمل التجاري خلال السنوات الثلاث القادمة من حيث: هيكل التكلفة، كيف سيتطور المنتج، والزبائن، والموظفين في مراحل دورة حياته.</a:t>
            </a: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4162848"/>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72958FE6-56C3-441E-9954-6B47B0551EE4}"/>
              </a:ext>
            </a:extLst>
          </p:cNvPr>
          <p:cNvPicPr>
            <a:picLocks noChangeAspect="1"/>
          </p:cNvPicPr>
          <p:nvPr/>
        </p:nvPicPr>
        <p:blipFill>
          <a:blip r:embed="rId4"/>
          <a:stretch>
            <a:fillRect/>
          </a:stretch>
        </p:blipFill>
        <p:spPr>
          <a:xfrm>
            <a:off x="6820542" y="1528518"/>
            <a:ext cx="3807762" cy="1795088"/>
          </a:xfrm>
          <a:prstGeom prst="rect">
            <a:avLst/>
          </a:prstGeom>
        </p:spPr>
      </p:pic>
    </p:spTree>
    <p:extLst>
      <p:ext uri="{BB962C8B-B14F-4D97-AF65-F5344CB8AC3E}">
        <p14:creationId xmlns:p14="http://schemas.microsoft.com/office/powerpoint/2010/main" val="427104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4" name="عنوان 1">
            <a:extLst>
              <a:ext uri="{FF2B5EF4-FFF2-40B4-BE49-F238E27FC236}">
                <a16:creationId xmlns:a16="http://schemas.microsoft.com/office/drawing/2014/main" id="{C3BB80A4-D9B6-49DD-A23B-5A888BE3E10A}"/>
              </a:ext>
            </a:extLst>
          </p:cNvPr>
          <p:cNvSpPr txBox="1">
            <a:spLocks/>
          </p:cNvSpPr>
          <p:nvPr/>
        </p:nvSpPr>
        <p:spPr>
          <a:xfrm>
            <a:off x="8226825" y="3644756"/>
            <a:ext cx="3656300" cy="2035859"/>
          </a:xfrm>
          <a:prstGeom prst="rect">
            <a:avLst/>
          </a:prstGeom>
        </p:spPr>
        <p:style>
          <a:lnRef idx="1">
            <a:schemeClr val="accent5"/>
          </a:lnRef>
          <a:fillRef idx="2">
            <a:schemeClr val="accent5"/>
          </a:fillRef>
          <a:effectRef idx="1">
            <a:schemeClr val="accent5"/>
          </a:effectRef>
          <a:fontRef idx="minor">
            <a:schemeClr val="dk1"/>
          </a:fontRef>
        </p:style>
        <p:txBody>
          <a:bodyPr anchor="ctr">
            <a:noAutofit/>
          </a:bodyPr>
          <a:lstStyle/>
          <a:p>
            <a:pPr marL="0" marR="0" algn="r" rtl="1">
              <a:lnSpc>
                <a:spcPct val="115000"/>
              </a:lnSpc>
              <a:spcBef>
                <a:spcPts val="0"/>
              </a:spcBef>
              <a:spcAft>
                <a:spcPts val="1000"/>
              </a:spcAft>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يهدف البرنامج التدريبي "خطة العمل" الى </a:t>
            </a:r>
            <a:r>
              <a:rPr lang="ar-SA" sz="1800" dirty="0">
                <a:effectLst/>
                <a:ea typeface="Times New Roman" panose="02020603050405020304" pitchFamily="18" charset="0"/>
                <a:cs typeface="Simplified Arabic" panose="02020603050405020304" pitchFamily="18" charset="-78"/>
              </a:rPr>
              <a:t>بناء وتطوير قدرات المشاركين/ات و</a:t>
            </a:r>
            <a:r>
              <a:rPr lang="ar-SA" sz="1800" dirty="0">
                <a:effectLst/>
                <a:latin typeface="Calibri" panose="020F0502020204030204" pitchFamily="34" charset="0"/>
                <a:ea typeface="Times New Roman" panose="02020603050405020304" pitchFamily="18" charset="0"/>
                <a:cs typeface="Arial" panose="020B0604020202020204" pitchFamily="34" charset="0"/>
              </a:rPr>
              <a:t>اكسابهم المهارات والادوات الادارية التي يحتاجونها في اعداد خطة عمل لمشروعاتهم الخاصة بما يساعدهم على فهم مشروعاتهم وتقديمها بصورة إيجابية للممولين والمستثمرين.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عنوان 1">
            <a:extLst>
              <a:ext uri="{FF2B5EF4-FFF2-40B4-BE49-F238E27FC236}">
                <a16:creationId xmlns:a16="http://schemas.microsoft.com/office/drawing/2014/main" id="{64648075-80C6-4B32-B0AA-759A64E4FEE3}"/>
              </a:ext>
            </a:extLst>
          </p:cNvPr>
          <p:cNvSpPr txBox="1">
            <a:spLocks/>
          </p:cNvSpPr>
          <p:nvPr/>
        </p:nvSpPr>
        <p:spPr>
          <a:xfrm>
            <a:off x="2802166" y="24424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ar-JO" sz="4000" b="1" dirty="0"/>
              <a:t>أهداف الدورة</a:t>
            </a:r>
            <a:endParaRPr lang="ar-SA" sz="4000" b="1" dirty="0"/>
          </a:p>
        </p:txBody>
      </p:sp>
      <p:graphicFrame>
        <p:nvGraphicFramePr>
          <p:cNvPr id="6" name="Object 5">
            <a:extLst>
              <a:ext uri="{FF2B5EF4-FFF2-40B4-BE49-F238E27FC236}">
                <a16:creationId xmlns:a16="http://schemas.microsoft.com/office/drawing/2014/main" id="{FCF47351-0AF0-473C-B256-11290F31AF3D}"/>
              </a:ext>
            </a:extLst>
          </p:cNvPr>
          <p:cNvGraphicFramePr>
            <a:graphicFrameLocks/>
          </p:cNvGraphicFramePr>
          <p:nvPr>
            <p:extLst>
              <p:ext uri="{D42A27DB-BD31-4B8C-83A1-F6EECF244321}">
                <p14:modId xmlns:p14="http://schemas.microsoft.com/office/powerpoint/2010/main" val="2077509600"/>
              </p:ext>
            </p:extLst>
          </p:nvPr>
        </p:nvGraphicFramePr>
        <p:xfrm>
          <a:off x="5138143" y="1426727"/>
          <a:ext cx="3933937" cy="1422111"/>
        </p:xfrm>
        <a:graphic>
          <a:graphicData uri="http://schemas.openxmlformats.org/presentationml/2006/ole">
            <mc:AlternateContent xmlns:mc="http://schemas.openxmlformats.org/markup-compatibility/2006">
              <mc:Choice xmlns:v="urn:schemas-microsoft-com:vml" Requires="v">
                <p:oleObj spid="_x0000_s1046" name="Clip" r:id="rId5" imgW="5278320" imgH="2390760" progId="">
                  <p:embed/>
                </p:oleObj>
              </mc:Choice>
              <mc:Fallback>
                <p:oleObj name="Clip" r:id="rId5" imgW="5278320" imgH="2390760" progId="">
                  <p:embed/>
                  <p:pic>
                    <p:nvPicPr>
                      <p:cNvPr id="7" name="Object 5">
                        <a:extLst>
                          <a:ext uri="{FF2B5EF4-FFF2-40B4-BE49-F238E27FC236}">
                            <a16:creationId xmlns:a16="http://schemas.microsoft.com/office/drawing/2014/main" id="{87F6DB65-DD40-4E82-BBFC-FAE7F29632E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143" y="1426727"/>
                        <a:ext cx="3933937" cy="1422111"/>
                      </a:xfrm>
                      <a:prstGeom prst="rect">
                        <a:avLst/>
                      </a:prstGeom>
                      <a:noFill/>
                      <a:ln>
                        <a:noFill/>
                      </a:ln>
                      <a:effectLst/>
                    </p:spPr>
                  </p:pic>
                </p:oleObj>
              </mc:Fallback>
            </mc:AlternateContent>
          </a:graphicData>
        </a:graphic>
      </p:graphicFrame>
      <p:sp>
        <p:nvSpPr>
          <p:cNvPr id="7" name="عنصر نائب للمحتوى 2">
            <a:extLst>
              <a:ext uri="{FF2B5EF4-FFF2-40B4-BE49-F238E27FC236}">
                <a16:creationId xmlns:a16="http://schemas.microsoft.com/office/drawing/2014/main" id="{552D9D7A-8CB7-4310-B858-7C427CD16EDF}"/>
              </a:ext>
            </a:extLst>
          </p:cNvPr>
          <p:cNvSpPr txBox="1">
            <a:spLocks/>
          </p:cNvSpPr>
          <p:nvPr/>
        </p:nvSpPr>
        <p:spPr>
          <a:xfrm>
            <a:off x="2137025" y="3451496"/>
            <a:ext cx="5681609" cy="237295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يشرح مفهوم وأهمية خطة العمل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يعدد استخدامات خطة العمل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يوضح خطوات ومتطلبات اعداد خطة العمل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يستخدم الأدوات التحليلية المناسبة في اعداد خطة العمل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يتعرف على عناصر خطة العمل الجيدة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يناقش نصائح كتابة خطة عمل جيدة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يعد خطة عمل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0"/>
              </a:spcAft>
              <a:buFont typeface="Wingdings" panose="05000000000000000000" pitchFamily="2" charset="2"/>
              <a:buChar char=""/>
            </a:pPr>
            <a:endParaRPr lang="ar-SA" sz="1800" dirty="0">
              <a:latin typeface="Calibri" panose="020F0502020204030204" pitchFamily="34" charset="0"/>
              <a:ea typeface="Calibri" panose="020F0502020204030204" pitchFamily="34" charset="0"/>
              <a:cs typeface="Simplified Arabic" panose="02020603050405020304" pitchFamily="18" charset="-78"/>
            </a:endParaRPr>
          </a:p>
          <a:p>
            <a:pPr marL="342900" marR="0" lvl="0" indent="-342900" algn="r" rtl="1">
              <a:lnSpc>
                <a:spcPct val="115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760283" y="3588013"/>
            <a:ext cx="6160977" cy="2998128"/>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marR="0" algn="r" rtl="1">
              <a:lnSpc>
                <a:spcPct val="115000"/>
              </a:lnSpc>
              <a:spcBef>
                <a:spcPts val="0"/>
              </a:spcBef>
              <a:spcAft>
                <a:spcPts val="1000"/>
              </a:spcAft>
            </a:pPr>
            <a:r>
              <a:rPr lang="ar-SA" sz="2400" dirty="0">
                <a:effectLst/>
                <a:latin typeface="Calibri" panose="020F0502020204030204" pitchFamily="34" charset="0"/>
                <a:ea typeface="Calibri" panose="020F0502020204030204" pitchFamily="34" charset="0"/>
                <a:cs typeface="Arial" panose="020B0604020202020204" pitchFamily="34" charset="0"/>
              </a:rPr>
              <a:t>تتضمن</a:t>
            </a:r>
          </a:p>
          <a:p>
            <a:pPr marL="342900" marR="0" indent="-342900" algn="r" rtl="1">
              <a:lnSpc>
                <a:spcPct val="115000"/>
              </a:lnSpc>
              <a:spcBef>
                <a:spcPts val="0"/>
              </a:spcBef>
              <a:spcAft>
                <a:spcPts val="1000"/>
              </a:spcAft>
              <a:buFont typeface="Wingdings" panose="05000000000000000000" pitchFamily="2" charset="2"/>
              <a:buChar char="ü"/>
            </a:pPr>
            <a:r>
              <a:rPr lang="ar-SA" sz="2400" dirty="0">
                <a:effectLst/>
                <a:latin typeface="Calibri" panose="020F0502020204030204" pitchFamily="34" charset="0"/>
                <a:ea typeface="Calibri" panose="020F0502020204030204" pitchFamily="34" charset="0"/>
                <a:cs typeface="Arial" panose="020B0604020202020204" pitchFamily="34" charset="0"/>
              </a:rPr>
              <a:t> القوائم المالية: نفقات المشروع وتكاليفه، الايرادات (التدفقات المالية للمشروع المتوقعة خلال 3 سنوات)</a:t>
            </a:r>
          </a:p>
          <a:p>
            <a:pPr marL="342900" marR="0" indent="-342900" algn="r" rtl="1">
              <a:lnSpc>
                <a:spcPct val="115000"/>
              </a:lnSpc>
              <a:spcBef>
                <a:spcPts val="0"/>
              </a:spcBef>
              <a:spcAft>
                <a:spcPts val="1000"/>
              </a:spcAft>
              <a:buFont typeface="Wingdings" panose="05000000000000000000" pitchFamily="2" charset="2"/>
              <a:buChar char="ü"/>
            </a:pPr>
            <a:r>
              <a:rPr lang="ar-SA" sz="2400" dirty="0">
                <a:effectLst/>
                <a:latin typeface="Calibri" panose="020F0502020204030204" pitchFamily="34" charset="0"/>
                <a:ea typeface="Calibri" panose="020F0502020204030204" pitchFamily="34" charset="0"/>
                <a:cs typeface="Arial" panose="020B0604020202020204" pitchFamily="34" charset="0"/>
              </a:rPr>
              <a:t>تقييم المخاطر</a:t>
            </a:r>
          </a:p>
          <a:p>
            <a:pPr marL="342900" marR="0" indent="-342900" algn="r" rtl="1">
              <a:lnSpc>
                <a:spcPct val="115000"/>
              </a:lnSpc>
              <a:spcBef>
                <a:spcPts val="0"/>
              </a:spcBef>
              <a:spcAft>
                <a:spcPts val="1000"/>
              </a:spcAft>
              <a:buFont typeface="Wingdings" panose="05000000000000000000" pitchFamily="2" charset="2"/>
              <a:buChar char="ü"/>
            </a:pPr>
            <a:r>
              <a:rPr lang="ar-SA" sz="2400" dirty="0">
                <a:effectLst/>
                <a:latin typeface="Calibri" panose="020F0502020204030204" pitchFamily="34" charset="0"/>
                <a:ea typeface="Calibri" panose="020F0502020204030204" pitchFamily="34" charset="0"/>
                <a:cs typeface="Arial" panose="020B0604020202020204" pitchFamily="34" charset="0"/>
              </a:rPr>
              <a:t>مبالغ التمويل المطلوبة ومصادرها سواء كان (تمويل شخصي، مستثمر، شراكة، قروض... وغيرها).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Notched Right Arrow 27">
            <a:extLst>
              <a:ext uri="{FF2B5EF4-FFF2-40B4-BE49-F238E27FC236}">
                <a16:creationId xmlns:a16="http://schemas.microsoft.com/office/drawing/2014/main" id="{93D95C45-067D-4B95-A92C-B3CDE0571A42}"/>
              </a:ext>
            </a:extLst>
          </p:cNvPr>
          <p:cNvSpPr/>
          <p:nvPr/>
        </p:nvSpPr>
        <p:spPr>
          <a:xfrm>
            <a:off x="5009824" y="4532717"/>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EC01B42E-55F7-4902-B25B-6A19CB14E411}"/>
              </a:ext>
            </a:extLst>
          </p:cNvPr>
          <p:cNvPicPr>
            <a:picLocks noChangeAspect="1"/>
          </p:cNvPicPr>
          <p:nvPr/>
        </p:nvPicPr>
        <p:blipFill>
          <a:blip r:embed="rId4"/>
          <a:stretch>
            <a:fillRect/>
          </a:stretch>
        </p:blipFill>
        <p:spPr>
          <a:xfrm>
            <a:off x="7164513" y="1381256"/>
            <a:ext cx="3147533" cy="1648444"/>
          </a:xfrm>
          <a:prstGeom prst="rect">
            <a:avLst/>
          </a:prstGeom>
        </p:spPr>
      </p:pic>
    </p:spTree>
    <p:extLst>
      <p:ext uri="{BB962C8B-B14F-4D97-AF65-F5344CB8AC3E}">
        <p14:creationId xmlns:p14="http://schemas.microsoft.com/office/powerpoint/2010/main" val="60329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8" name="Notched Right Arrow 27">
            <a:extLst>
              <a:ext uri="{FF2B5EF4-FFF2-40B4-BE49-F238E27FC236}">
                <a16:creationId xmlns:a16="http://schemas.microsoft.com/office/drawing/2014/main" id="{93D95C45-067D-4B95-A92C-B3CDE0571A42}"/>
              </a:ext>
            </a:extLst>
          </p:cNvPr>
          <p:cNvSpPr/>
          <p:nvPr/>
        </p:nvSpPr>
        <p:spPr>
          <a:xfrm>
            <a:off x="5009824" y="4984778"/>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sp>
        <p:nvSpPr>
          <p:cNvPr id="9" name="TextBox 8">
            <a:extLst>
              <a:ext uri="{FF2B5EF4-FFF2-40B4-BE49-F238E27FC236}">
                <a16:creationId xmlns:a16="http://schemas.microsoft.com/office/drawing/2014/main" id="{56356587-1AA5-46A6-9D38-0E091D558407}"/>
              </a:ext>
            </a:extLst>
          </p:cNvPr>
          <p:cNvSpPr txBox="1"/>
          <p:nvPr/>
        </p:nvSpPr>
        <p:spPr>
          <a:xfrm>
            <a:off x="5842476" y="4801592"/>
            <a:ext cx="5990437" cy="861774"/>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algn="just" rtl="1"/>
            <a:r>
              <a:rPr lang="ar-SA" sz="2500" dirty="0">
                <a:effectLst/>
                <a:latin typeface="Calibri" panose="020F0502020204030204" pitchFamily="34" charset="0"/>
                <a:ea typeface="Calibri" panose="020F0502020204030204" pitchFamily="34" charset="0"/>
                <a:cs typeface="Arial" panose="020B0604020202020204" pitchFamily="34" charset="0"/>
              </a:rPr>
              <a:t>حيث يتم وضع مصفوفة الأنشطة الرئيسة لتنفيذ خطة العمل ضمن الإطار الزمني المحدد لها</a:t>
            </a:r>
            <a:r>
              <a:rPr lang="en-US" sz="2500" dirty="0">
                <a:effectLst/>
                <a:latin typeface="Calibri" panose="020F0502020204030204" pitchFamily="34" charset="0"/>
                <a:ea typeface="Calibri" panose="020F0502020204030204" pitchFamily="34" charset="0"/>
                <a:cs typeface="Arial" panose="020B0604020202020204" pitchFamily="34" charset="0"/>
              </a:rPr>
              <a:t>. </a:t>
            </a:r>
            <a:endParaRPr lang="en-US" sz="2500" b="1" dirty="0"/>
          </a:p>
        </p:txBody>
      </p:sp>
      <p:pic>
        <p:nvPicPr>
          <p:cNvPr id="2" name="Picture 1">
            <a:extLst>
              <a:ext uri="{FF2B5EF4-FFF2-40B4-BE49-F238E27FC236}">
                <a16:creationId xmlns:a16="http://schemas.microsoft.com/office/drawing/2014/main" id="{CBBE6A1A-37CA-4DAA-B0A6-65D8000E251A}"/>
              </a:ext>
            </a:extLst>
          </p:cNvPr>
          <p:cNvPicPr>
            <a:picLocks noChangeAspect="1"/>
          </p:cNvPicPr>
          <p:nvPr/>
        </p:nvPicPr>
        <p:blipFill>
          <a:blip r:embed="rId4"/>
          <a:stretch>
            <a:fillRect/>
          </a:stretch>
        </p:blipFill>
        <p:spPr>
          <a:xfrm>
            <a:off x="7401959" y="2681496"/>
            <a:ext cx="2871470" cy="1829126"/>
          </a:xfrm>
          <a:prstGeom prst="rect">
            <a:avLst/>
          </a:prstGeom>
        </p:spPr>
      </p:pic>
    </p:spTree>
    <p:extLst>
      <p:ext uri="{BB962C8B-B14F-4D97-AF65-F5344CB8AC3E}">
        <p14:creationId xmlns:p14="http://schemas.microsoft.com/office/powerpoint/2010/main" val="409314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مكونات خطة العمل</a:t>
            </a:r>
          </a:p>
        </p:txBody>
      </p:sp>
      <p:sp>
        <p:nvSpPr>
          <p:cNvPr id="5" name="Rectangle 1">
            <a:extLst>
              <a:ext uri="{FF2B5EF4-FFF2-40B4-BE49-F238E27FC236}">
                <a16:creationId xmlns:a16="http://schemas.microsoft.com/office/drawing/2014/main" id="{0995AD42-F404-4E25-949D-43224C764EA9}"/>
              </a:ext>
            </a:extLst>
          </p:cNvPr>
          <p:cNvSpPr txBox="1">
            <a:spLocks noChangeArrowheads="1"/>
          </p:cNvSpPr>
          <p:nvPr/>
        </p:nvSpPr>
        <p:spPr bwMode="auto">
          <a:xfrm>
            <a:off x="-1608555" y="1528518"/>
            <a:ext cx="63424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406400" algn="ctr" rtl="0" eaLnBrk="0" fontAlgn="base" hangingPunct="0">
              <a:lnSpc>
                <a:spcPct val="90000"/>
              </a:lnSpc>
              <a:spcBef>
                <a:spcPct val="0"/>
              </a:spcBef>
              <a:spcAft>
                <a:spcPct val="0"/>
              </a:spcAft>
              <a:buClr>
                <a:schemeClr val="dk1"/>
              </a:buClr>
              <a:buSzPts val="2400"/>
              <a:buFont typeface="Arial"/>
              <a:buNone/>
              <a:tabLst>
                <a:tab pos="457200" algn="l"/>
                <a:tab pos="5480050" algn="r"/>
              </a:tabLst>
              <a:defRPr sz="2400" b="0" i="0" u="none" strike="noStrike" cap="none">
                <a:solidFill>
                  <a:schemeClr val="tx1"/>
                </a:solidFill>
                <a:latin typeface="Arial" panose="020B0604020202020204" pitchFamily="34" charset="0"/>
                <a:ea typeface="Calibri"/>
                <a:cs typeface="Calibri"/>
                <a:sym typeface="Calibri"/>
              </a:defRPr>
            </a:lvl1pPr>
            <a:lvl2pPr marL="914400" marR="0" lvl="1" indent="-381000" algn="ctr" rtl="0" eaLnBrk="0" fontAlgn="base" hangingPunct="0">
              <a:lnSpc>
                <a:spcPct val="90000"/>
              </a:lnSpc>
              <a:spcBef>
                <a:spcPct val="0"/>
              </a:spcBef>
              <a:spcAft>
                <a:spcPct val="0"/>
              </a:spcAft>
              <a:buClr>
                <a:schemeClr val="dk1"/>
              </a:buClr>
              <a:buSzPts val="2000"/>
              <a:buFont typeface="Arial"/>
              <a:buNone/>
              <a:tabLst>
                <a:tab pos="457200" algn="l"/>
                <a:tab pos="5480050" algn="r"/>
              </a:tabLst>
              <a:defRPr sz="2000" b="0" i="0" u="none" strike="noStrike" cap="none">
                <a:solidFill>
                  <a:schemeClr val="tx1"/>
                </a:solidFill>
                <a:latin typeface="Arial" panose="020B0604020202020204" pitchFamily="34" charset="0"/>
                <a:ea typeface="Calibri"/>
                <a:cs typeface="Calibri"/>
                <a:sym typeface="Calibri"/>
              </a:defRPr>
            </a:lvl2pPr>
            <a:lvl3pPr marL="1371600" marR="0" lvl="2" indent="-355600" algn="ctr" rtl="0" eaLnBrk="0" fontAlgn="base" hangingPunct="0">
              <a:lnSpc>
                <a:spcPct val="90000"/>
              </a:lnSpc>
              <a:spcBef>
                <a:spcPct val="0"/>
              </a:spcBef>
              <a:spcAft>
                <a:spcPct val="0"/>
              </a:spcAft>
              <a:buClr>
                <a:schemeClr val="dk1"/>
              </a:buClr>
              <a:buSzPts val="1800"/>
              <a:buFont typeface="Arial"/>
              <a:buNone/>
              <a:tabLst>
                <a:tab pos="457200" algn="l"/>
                <a:tab pos="5480050" algn="r"/>
              </a:tabLst>
              <a:defRPr sz="1800" b="0" i="0" u="none" strike="noStrike" cap="none">
                <a:solidFill>
                  <a:schemeClr val="tx1"/>
                </a:solidFill>
                <a:latin typeface="Arial" panose="020B0604020202020204" pitchFamily="34" charset="0"/>
                <a:ea typeface="Calibri"/>
                <a:cs typeface="Calibri"/>
                <a:sym typeface="Calibri"/>
              </a:defRPr>
            </a:lvl3pPr>
            <a:lvl4pPr marL="1828800" marR="0" lvl="3"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4pPr>
            <a:lvl5pPr marL="2286000" marR="0" lvl="4"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5pPr>
            <a:lvl6pPr marL="2743200" marR="0" lvl="5"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6pPr>
            <a:lvl7pPr marL="3200400" marR="0" lvl="6"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7pPr>
            <a:lvl8pPr marL="3657600" marR="0" lvl="7"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8pPr>
            <a:lvl9pPr marL="4114800" marR="0" lvl="8" indent="-342900" algn="ctr" rtl="0" eaLnBrk="0" fontAlgn="base" hangingPunct="0">
              <a:lnSpc>
                <a:spcPct val="90000"/>
              </a:lnSpc>
              <a:spcBef>
                <a:spcPct val="0"/>
              </a:spcBef>
              <a:spcAft>
                <a:spcPct val="0"/>
              </a:spcAft>
              <a:buClr>
                <a:schemeClr val="dk1"/>
              </a:buClr>
              <a:buSzPts val="1600"/>
              <a:buFont typeface="Arial"/>
              <a:buNone/>
              <a:tabLst>
                <a:tab pos="457200" algn="l"/>
                <a:tab pos="5480050" algn="r"/>
              </a:tabLst>
              <a:defRPr sz="1600" b="0" i="0" u="none" strike="noStrike" cap="none">
                <a:solidFill>
                  <a:schemeClr val="tx1"/>
                </a:solidFill>
                <a:latin typeface="Arial" panose="020B0604020202020204" pitchFamily="34" charset="0"/>
                <a:ea typeface="Calibri"/>
                <a:cs typeface="Calibri"/>
                <a:sym typeface="Calibri"/>
              </a:defRPr>
            </a:lvl9pPr>
          </a:lstStyle>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صفحة الغلاف</a:t>
            </a:r>
            <a:endParaRPr lang="en-US" altLang="ja-JP" sz="2500" b="1" dirty="0">
              <a:latin typeface="Simplified Arabic" pitchFamily="18" charset="-78"/>
              <a:ea typeface="MS Mincho" panose="02020609040205080304" pitchFamily="49" charset="-128"/>
              <a:cs typeface="Simplified Arabic" pitchFamily="18" charset="-78"/>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جدول المحتويات</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ملخص الخطة	</a:t>
            </a: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نبذة عن المنشأة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المنتجات والخدمات</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الإدارية</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التسويقية </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العمليات وخطة التطوير</a:t>
            </a:r>
          </a:p>
          <a:p>
            <a:pPr marL="514350" indent="-51435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الخطة المالية</a:t>
            </a:r>
          </a:p>
          <a:p>
            <a:pPr marL="514350" indent="-514350" algn="r" rtl="1">
              <a:lnSpc>
                <a:spcPct val="100000"/>
              </a:lnSpc>
            </a:pPr>
            <a:r>
              <a:rPr lang="ar-SA" sz="2500" b="1" dirty="0">
                <a:effectLst/>
                <a:latin typeface="Cambria" panose="02040503050406030204" pitchFamily="18" charset="0"/>
                <a:ea typeface="Times New Roman" panose="02020603050405020304" pitchFamily="18" charset="0"/>
                <a:cs typeface="Times New Roman" panose="02020603050405020304" pitchFamily="18" charset="0"/>
              </a:rPr>
              <a:t>الجدول الزمني لأنشطة خطة العمل</a:t>
            </a:r>
            <a:endParaRPr lang="en-US" sz="25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r" rtl="1">
              <a:lnSpc>
                <a:spcPct val="100000"/>
              </a:lnSpc>
            </a:pPr>
            <a:r>
              <a:rPr lang="ar-SA" altLang="ja-JP" sz="2500" b="1" dirty="0">
                <a:latin typeface="Simplified Arabic" pitchFamily="18" charset="-78"/>
                <a:ea typeface="MS Mincho" panose="02020609040205080304" pitchFamily="49" charset="-128"/>
                <a:cs typeface="Simplified Arabic" pitchFamily="18" charset="-78"/>
              </a:rPr>
              <a:t>الملاحق</a:t>
            </a:r>
          </a:p>
        </p:txBody>
      </p:sp>
      <p:cxnSp>
        <p:nvCxnSpPr>
          <p:cNvPr id="6" name="Straight Connector 5">
            <a:extLst>
              <a:ext uri="{FF2B5EF4-FFF2-40B4-BE49-F238E27FC236}">
                <a16:creationId xmlns:a16="http://schemas.microsoft.com/office/drawing/2014/main" id="{67C5B20B-CB18-46B5-919A-A639E53B768A}"/>
              </a:ext>
            </a:extLst>
          </p:cNvPr>
          <p:cNvCxnSpPr/>
          <p:nvPr/>
        </p:nvCxnSpPr>
        <p:spPr>
          <a:xfrm>
            <a:off x="4868962" y="1206230"/>
            <a:ext cx="38911" cy="4980561"/>
          </a:xfrm>
          <a:prstGeom prst="line">
            <a:avLst/>
          </a:prstGeom>
          <a:ln w="63500" cmpd="dbl">
            <a:gradFill>
              <a:gsLst>
                <a:gs pos="0">
                  <a:srgbClr val="03D4A8"/>
                </a:gs>
                <a:gs pos="25000">
                  <a:srgbClr val="21D6E0"/>
                </a:gs>
                <a:gs pos="75000">
                  <a:srgbClr val="0087E6"/>
                </a:gs>
                <a:gs pos="100000">
                  <a:srgbClr val="005CBF"/>
                </a:gs>
              </a:gsLst>
              <a:lin ang="5400000" scaled="0"/>
            </a:gradFill>
          </a:ln>
          <a:effectLst>
            <a:innerShdw blurRad="114300">
              <a:schemeClr val="tx2"/>
            </a:inn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A31672-0541-4BC4-9187-FAB763550E4B}"/>
              </a:ext>
            </a:extLst>
          </p:cNvPr>
          <p:cNvSpPr txBox="1"/>
          <p:nvPr/>
        </p:nvSpPr>
        <p:spPr>
          <a:xfrm>
            <a:off x="5842474" y="4762210"/>
            <a:ext cx="5990437" cy="1631216"/>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1">
            <a:spAutoFit/>
          </a:bodyPr>
          <a:lstStyle/>
          <a:p>
            <a:pPr algn="just" rtl="1"/>
            <a:r>
              <a:rPr lang="ar-SA" sz="2500" dirty="0">
                <a:effectLst/>
                <a:latin typeface="Calibri" panose="020F0502020204030204" pitchFamily="34" charset="0"/>
                <a:ea typeface="Calibri" panose="020F0502020204030204" pitchFamily="34" charset="0"/>
                <a:cs typeface="Arial" panose="020B0604020202020204" pitchFamily="34" charset="0"/>
              </a:rPr>
              <a:t>وتحتوي احصاءات وجداول بيانية، مستندات رسمية، السيرة الذاتية لأصحاب المشروع، صور المنتجات، التراخيص والتصاريح، براءة اختراع، وتفاصيل دراسات السوق</a:t>
            </a:r>
            <a:endParaRPr lang="en-US" sz="2500" b="1" dirty="0"/>
          </a:p>
        </p:txBody>
      </p:sp>
      <p:sp>
        <p:nvSpPr>
          <p:cNvPr id="8" name="Notched Right Arrow 27">
            <a:extLst>
              <a:ext uri="{FF2B5EF4-FFF2-40B4-BE49-F238E27FC236}">
                <a16:creationId xmlns:a16="http://schemas.microsoft.com/office/drawing/2014/main" id="{93D95C45-067D-4B95-A92C-B3CDE0571A42}"/>
              </a:ext>
            </a:extLst>
          </p:cNvPr>
          <p:cNvSpPr/>
          <p:nvPr/>
        </p:nvSpPr>
        <p:spPr>
          <a:xfrm>
            <a:off x="4999550" y="5272924"/>
            <a:ext cx="648508" cy="555751"/>
          </a:xfrm>
          <a:prstGeom prst="notchedRightArrow">
            <a:avLst/>
          </a:prstGeom>
          <a:gradFill>
            <a:gsLst>
              <a:gs pos="0">
                <a:srgbClr val="8488C4"/>
              </a:gs>
              <a:gs pos="53000">
                <a:srgbClr val="D4DEFF"/>
              </a:gs>
              <a:gs pos="83000">
                <a:srgbClr val="D4DEFF"/>
              </a:gs>
              <a:gs pos="100000">
                <a:srgbClr val="96AB94"/>
              </a:gs>
            </a:gsLst>
            <a:lin ang="10800000" scaled="1"/>
          </a:gradFill>
        </p:spPr>
        <p:style>
          <a:lnRef idx="2">
            <a:schemeClr val="accent5"/>
          </a:lnRef>
          <a:fillRef idx="1">
            <a:schemeClr val="lt1"/>
          </a:fillRef>
          <a:effectRef idx="0">
            <a:schemeClr val="accent5"/>
          </a:effectRef>
          <a:fontRef idx="minor">
            <a:schemeClr val="dk1"/>
          </a:fontRef>
        </p:style>
        <p:txBody>
          <a:bodyPr rtlCol="1" anchor="ctr"/>
          <a:lstStyle/>
          <a:p>
            <a:pPr algn="ctr"/>
            <a:endParaRPr lang="ar-SA">
              <a:ln w="28575">
                <a:solidFill>
                  <a:schemeClr val="tx1"/>
                </a:solidFill>
              </a:ln>
            </a:endParaRPr>
          </a:p>
        </p:txBody>
      </p:sp>
      <p:pic>
        <p:nvPicPr>
          <p:cNvPr id="2" name="Picture 1">
            <a:extLst>
              <a:ext uri="{FF2B5EF4-FFF2-40B4-BE49-F238E27FC236}">
                <a16:creationId xmlns:a16="http://schemas.microsoft.com/office/drawing/2014/main" id="{C24EC8AF-F51F-4171-982A-9CC18031622E}"/>
              </a:ext>
            </a:extLst>
          </p:cNvPr>
          <p:cNvPicPr>
            <a:picLocks noChangeAspect="1"/>
          </p:cNvPicPr>
          <p:nvPr/>
        </p:nvPicPr>
        <p:blipFill>
          <a:blip r:embed="rId4"/>
          <a:stretch>
            <a:fillRect/>
          </a:stretch>
        </p:blipFill>
        <p:spPr>
          <a:xfrm>
            <a:off x="7766131" y="2619085"/>
            <a:ext cx="2143125" cy="2143125"/>
          </a:xfrm>
          <a:prstGeom prst="rect">
            <a:avLst/>
          </a:prstGeom>
        </p:spPr>
      </p:pic>
    </p:spTree>
    <p:extLst>
      <p:ext uri="{BB962C8B-B14F-4D97-AF65-F5344CB8AC3E}">
        <p14:creationId xmlns:p14="http://schemas.microsoft.com/office/powerpoint/2010/main" val="161732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05376"/>
          </a:xfrm>
          <a:prstGeom prst="rect">
            <a:avLst/>
          </a:prstGeom>
          <a:noFill/>
        </p:spPr>
        <p:txBody>
          <a:bodyPr wrap="square">
            <a:spAutoFit/>
          </a:bodyPr>
          <a:lstStyle/>
          <a:p>
            <a:pPr marR="0" lvl="0" algn="r" rtl="1">
              <a:lnSpc>
                <a:spcPct val="115000"/>
              </a:lnSpc>
              <a:spcBef>
                <a:spcPts val="2400"/>
              </a:spcBef>
              <a:spcAft>
                <a:spcPts val="0"/>
              </a:spcAft>
            </a:pPr>
            <a:r>
              <a:rPr lang="ar-SA" sz="5000" b="1" dirty="0">
                <a:solidFill>
                  <a:srgbClr val="365F91"/>
                </a:solidFill>
                <a:latin typeface="Cambria" panose="02040503050406030204" pitchFamily="18" charset="0"/>
                <a:ea typeface="Times New Roman" panose="02020603050405020304" pitchFamily="18" charset="0"/>
                <a:cs typeface="+mj-cs"/>
              </a:rPr>
              <a:t> </a:t>
            </a:r>
            <a:r>
              <a:rPr lang="ar-SA" sz="5000" b="1" kern="0" dirty="0">
                <a:solidFill>
                  <a:srgbClr val="365F91"/>
                </a:solidFill>
                <a:effectLst/>
                <a:latin typeface="Cambria" panose="02040503050406030204" pitchFamily="18" charset="0"/>
                <a:ea typeface="Times New Roman" panose="02020603050405020304" pitchFamily="18" charset="0"/>
                <a:cs typeface="+mj-cs"/>
              </a:rPr>
              <a:t>5.	</a:t>
            </a:r>
            <a:r>
              <a:rPr lang="ar-SA" sz="5000" b="1" dirty="0">
                <a:solidFill>
                  <a:srgbClr val="365F91"/>
                </a:solidFill>
                <a:latin typeface="Cambria" panose="02040503050406030204" pitchFamily="18" charset="0"/>
                <a:ea typeface="Times New Roman" panose="02020603050405020304" pitchFamily="18" charset="0"/>
                <a:cs typeface="+mj-cs"/>
              </a:rPr>
              <a:t>ن</a:t>
            </a:r>
            <a:r>
              <a:rPr lang="ar-SA" sz="5000" b="1" kern="0" dirty="0">
                <a:solidFill>
                  <a:srgbClr val="365F91"/>
                </a:solidFill>
                <a:effectLst/>
                <a:latin typeface="Cambria" panose="02040503050406030204" pitchFamily="18" charset="0"/>
                <a:ea typeface="Times New Roman" panose="02020603050405020304" pitchFamily="18" charset="0"/>
                <a:cs typeface="+mj-cs"/>
              </a:rPr>
              <a:t>صائح اعداد خطة عمل جيدة</a:t>
            </a:r>
            <a:endParaRPr lang="en-US" sz="5000" b="1" kern="0" dirty="0">
              <a:solidFill>
                <a:srgbClr val="365F91"/>
              </a:solidFill>
              <a:effectLst/>
              <a:latin typeface="Cambria" panose="02040503050406030204" pitchFamily="18" charset="0"/>
              <a:ea typeface="Times New Roman" panose="02020603050405020304" pitchFamily="18" charset="0"/>
              <a:cs typeface="+mj-cs"/>
            </a:endParaRPr>
          </a:p>
        </p:txBody>
      </p:sp>
    </p:spTree>
    <p:extLst>
      <p:ext uri="{BB962C8B-B14F-4D97-AF65-F5344CB8AC3E}">
        <p14:creationId xmlns:p14="http://schemas.microsoft.com/office/powerpoint/2010/main" val="255761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نصائح اعداد خطة عمل جيدة</a:t>
            </a:r>
          </a:p>
        </p:txBody>
      </p:sp>
      <p:sp>
        <p:nvSpPr>
          <p:cNvPr id="10" name="TextBox 9">
            <a:extLst>
              <a:ext uri="{FF2B5EF4-FFF2-40B4-BE49-F238E27FC236}">
                <a16:creationId xmlns:a16="http://schemas.microsoft.com/office/drawing/2014/main" id="{E9066CBB-9464-46D5-A509-91E7B8354719}"/>
              </a:ext>
            </a:extLst>
          </p:cNvPr>
          <p:cNvSpPr txBox="1"/>
          <p:nvPr/>
        </p:nvSpPr>
        <p:spPr>
          <a:xfrm>
            <a:off x="3121203" y="2632405"/>
            <a:ext cx="8107167" cy="3564309"/>
          </a:xfrm>
          <a:prstGeom prst="rect">
            <a:avLst/>
          </a:prstGeom>
          <a:noFill/>
        </p:spPr>
        <p:txBody>
          <a:bodyPr wrap="square">
            <a:spAutoFit/>
          </a:bodyPr>
          <a:lstStyle/>
          <a:p>
            <a:pPr marL="342900" marR="0" lvl="0" indent="-342900" algn="r" rtl="1">
              <a:lnSpc>
                <a:spcPct val="115000"/>
              </a:lnSpc>
              <a:spcBef>
                <a:spcPts val="0"/>
              </a:spcBef>
              <a:spcAft>
                <a:spcPts val="1000"/>
              </a:spcAft>
              <a:buFont typeface="Wingdings" panose="05000000000000000000" pitchFamily="2" charset="2"/>
              <a:buChar char=""/>
            </a:pPr>
            <a:r>
              <a:rPr lang="ar-SA" sz="2200" dirty="0">
                <a:effectLst/>
                <a:latin typeface="Calibri" panose="020F0502020204030204" pitchFamily="34" charset="0"/>
                <a:ea typeface="Calibri" panose="020F0502020204030204" pitchFamily="34" charset="0"/>
                <a:cs typeface="Arial" panose="020B0604020202020204" pitchFamily="34" charset="0"/>
              </a:rPr>
              <a:t>يجب أن تكون خطة عملك متماسكة ومنسجمة داخليًا بين جميع أجزائها السردي والمالي</a:t>
            </a:r>
          </a:p>
          <a:p>
            <a:pPr marL="342900" marR="0" lvl="0" indent="-342900" algn="r" rtl="1">
              <a:lnSpc>
                <a:spcPct val="115000"/>
              </a:lnSpc>
              <a:spcBef>
                <a:spcPts val="0"/>
              </a:spcBef>
              <a:spcAft>
                <a:spcPts val="1000"/>
              </a:spcAft>
              <a:buFont typeface="Wingdings" panose="05000000000000000000" pitchFamily="2" charset="2"/>
              <a:buChar char=""/>
            </a:pPr>
            <a:r>
              <a:rPr lang="ar-SA" sz="2200" dirty="0">
                <a:effectLst/>
                <a:latin typeface="Calibri" panose="020F0502020204030204" pitchFamily="34" charset="0"/>
                <a:ea typeface="Calibri" panose="020F0502020204030204" pitchFamily="34" charset="0"/>
                <a:cs typeface="Arial" panose="020B0604020202020204" pitchFamily="34" charset="0"/>
              </a:rPr>
              <a:t>يجب أن تكون جميع البيانات الواردة في خطة عملك واقعية ودقيقة</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Wingdings" panose="05000000000000000000" pitchFamily="2" charset="2"/>
              <a:buChar char=""/>
            </a:pPr>
            <a:r>
              <a:rPr lang="ar-SA" sz="2200" dirty="0">
                <a:effectLst/>
                <a:latin typeface="Calibri" panose="020F0502020204030204" pitchFamily="34" charset="0"/>
                <a:ea typeface="Calibri" panose="020F0502020204030204" pitchFamily="34" charset="0"/>
                <a:cs typeface="Arial" panose="020B0604020202020204" pitchFamily="34" charset="0"/>
              </a:rPr>
              <a:t>يجب أن تحدد خطة عملك بوضوح الافتراضات الأساسية لنموذج عملك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1000"/>
              </a:spcAft>
              <a:buFont typeface="Wingdings" panose="05000000000000000000" pitchFamily="2" charset="2"/>
              <a:buChar char=""/>
            </a:pPr>
            <a:r>
              <a:rPr lang="ar-SA" sz="2200" dirty="0">
                <a:effectLst/>
                <a:latin typeface="Calibri" panose="020F0502020204030204" pitchFamily="34" charset="0"/>
                <a:ea typeface="Calibri" panose="020F0502020204030204" pitchFamily="34" charset="0"/>
                <a:cs typeface="Arial" panose="020B0604020202020204" pitchFamily="34" charset="0"/>
              </a:rPr>
              <a:t>يجب أن تكون خطة عملك مفهومة وتلفت انتباه القارئ </a:t>
            </a:r>
          </a:p>
          <a:p>
            <a:pPr marL="342900" marR="0" lvl="0" indent="-342900" algn="r" rtl="1">
              <a:lnSpc>
                <a:spcPct val="115000"/>
              </a:lnSpc>
              <a:spcBef>
                <a:spcPts val="0"/>
              </a:spcBef>
              <a:spcAft>
                <a:spcPts val="1000"/>
              </a:spcAft>
              <a:buFont typeface="Wingdings" panose="05000000000000000000" pitchFamily="2" charset="2"/>
              <a:buChar char=""/>
            </a:pPr>
            <a:r>
              <a:rPr lang="ar-SA" sz="2200" dirty="0">
                <a:latin typeface="Calibri" panose="020F0502020204030204" pitchFamily="34" charset="0"/>
                <a:ea typeface="Calibri" panose="020F0502020204030204" pitchFamily="34" charset="0"/>
                <a:cs typeface="Arial" panose="020B0604020202020204" pitchFamily="34" charset="0"/>
              </a:rPr>
              <a:t>وضوح عباراتها ودقتها</a:t>
            </a:r>
          </a:p>
          <a:p>
            <a:pPr marL="342900" marR="0" lvl="0" indent="-342900" algn="r" rtl="1">
              <a:lnSpc>
                <a:spcPct val="115000"/>
              </a:lnSpc>
              <a:spcBef>
                <a:spcPts val="0"/>
              </a:spcBef>
              <a:spcAft>
                <a:spcPts val="1000"/>
              </a:spcAft>
              <a:buFont typeface="Wingdings" panose="05000000000000000000" pitchFamily="2" charset="2"/>
              <a:buChar char=""/>
            </a:pPr>
            <a:r>
              <a:rPr lang="ar-SA" sz="2200" dirty="0">
                <a:effectLst/>
                <a:latin typeface="Calibri" panose="020F0502020204030204" pitchFamily="34" charset="0"/>
                <a:ea typeface="Calibri" panose="020F0502020204030204" pitchFamily="34" charset="0"/>
                <a:cs typeface="Arial" panose="020B0604020202020204" pitchFamily="34" charset="0"/>
              </a:rPr>
              <a:t>تجنب الأخطاء الاملائية وال</a:t>
            </a:r>
            <a:r>
              <a:rPr lang="ar-SA" sz="2200" dirty="0">
                <a:latin typeface="Calibri" panose="020F0502020204030204" pitchFamily="34" charset="0"/>
                <a:ea typeface="Calibri" panose="020F0502020204030204" pitchFamily="34" charset="0"/>
                <a:cs typeface="Arial" panose="020B0604020202020204" pitchFamily="34" charset="0"/>
              </a:rPr>
              <a:t>قواعدية</a:t>
            </a:r>
          </a:p>
          <a:p>
            <a:pPr marL="342900" marR="0" lvl="0" indent="-342900" algn="r" rtl="1">
              <a:lnSpc>
                <a:spcPct val="115000"/>
              </a:lnSpc>
              <a:spcBef>
                <a:spcPts val="0"/>
              </a:spcBef>
              <a:spcAft>
                <a:spcPts val="1000"/>
              </a:spcAft>
              <a:buFont typeface="Wingdings" panose="05000000000000000000" pitchFamily="2" charset="2"/>
              <a:buChar char=""/>
            </a:pPr>
            <a:r>
              <a:rPr lang="ar-SA" sz="2200" dirty="0">
                <a:effectLst/>
                <a:latin typeface="Calibri" panose="020F0502020204030204" pitchFamily="34" charset="0"/>
                <a:ea typeface="Calibri" panose="020F0502020204030204" pitchFamily="34" charset="0"/>
                <a:cs typeface="Arial" panose="020B0604020202020204" pitchFamily="34" charset="0"/>
              </a:rPr>
              <a:t>أخرى.. اذكر؟</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971356"/>
          </a:xfrm>
          <a:prstGeom prst="rect">
            <a:avLst/>
          </a:prstGeom>
          <a:noFill/>
        </p:spPr>
        <p:txBody>
          <a:bodyPr wrap="square">
            <a:spAutoFit/>
          </a:bodyPr>
          <a:lstStyle/>
          <a:p>
            <a:pPr marL="914400" marR="0" lvl="0" indent="-914400" algn="r" rtl="1">
              <a:lnSpc>
                <a:spcPct val="115000"/>
              </a:lnSpc>
              <a:spcBef>
                <a:spcPts val="2400"/>
              </a:spcBef>
              <a:spcAft>
                <a:spcPts val="0"/>
              </a:spcAft>
              <a:buAutoNum type="arabicPeriod" startAt="6"/>
            </a:pPr>
            <a:r>
              <a:rPr lang="ar-SA" sz="5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نماذج خطط عمل</a:t>
            </a:r>
          </a:p>
        </p:txBody>
      </p:sp>
    </p:spTree>
    <p:extLst>
      <p:ext uri="{BB962C8B-B14F-4D97-AF65-F5344CB8AC3E}">
        <p14:creationId xmlns:p14="http://schemas.microsoft.com/office/powerpoint/2010/main" val="436208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4" name="Picture 3">
            <a:extLst>
              <a:ext uri="{FF2B5EF4-FFF2-40B4-BE49-F238E27FC236}">
                <a16:creationId xmlns:a16="http://schemas.microsoft.com/office/drawing/2014/main" id="{6795207F-9A7A-4B0B-8FF4-4EE292F16B4E}"/>
              </a:ext>
            </a:extLst>
          </p:cNvPr>
          <p:cNvPicPr>
            <a:picLocks noChangeAspect="1"/>
          </p:cNvPicPr>
          <p:nvPr/>
        </p:nvPicPr>
        <p:blipFill>
          <a:blip r:embed="rId4"/>
          <a:stretch>
            <a:fillRect/>
          </a:stretch>
        </p:blipFill>
        <p:spPr>
          <a:xfrm>
            <a:off x="4790699" y="297951"/>
            <a:ext cx="3349857" cy="33498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FDB36502-C23B-4BC4-AFD3-CC92F47F6D60}"/>
              </a:ext>
            </a:extLst>
          </p:cNvPr>
          <p:cNvSpPr txBox="1"/>
          <p:nvPr/>
        </p:nvSpPr>
        <p:spPr>
          <a:xfrm>
            <a:off x="4051443" y="5135418"/>
            <a:ext cx="4089114"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500" b="1" i="0" u="none" strike="noStrike" kern="0" cap="none" spc="0" normalizeH="0" baseline="0" noProof="0" dirty="0">
                <a:ln>
                  <a:noFill/>
                </a:ln>
                <a:solidFill>
                  <a:srgbClr val="000000"/>
                </a:solidFill>
                <a:effectLst/>
                <a:uLnTx/>
                <a:uFillTx/>
                <a:latin typeface="Arial"/>
                <a:cs typeface="Arial"/>
                <a:sym typeface="Arial"/>
              </a:rPr>
              <a:t>المدرب: ايمن الميمي</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hlinkClick r:id="rId5"/>
              </a:rPr>
              <a:t>aymi80@yahoo.com</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00970 599 033 901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:Ayman mimi</a:t>
            </a:r>
            <a:endParaRPr kumimoji="0" lang="ar-SA" sz="2000" b="1"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3777AF8C-0DDF-4D74-B1D7-0BA57BFEEED8}"/>
              </a:ext>
            </a:extLst>
          </p:cNvPr>
          <p:cNvPicPr>
            <a:picLocks noChangeAspect="1"/>
          </p:cNvPicPr>
          <p:nvPr/>
        </p:nvPicPr>
        <p:blipFill>
          <a:blip r:embed="rId6"/>
          <a:stretch>
            <a:fillRect/>
          </a:stretch>
        </p:blipFill>
        <p:spPr>
          <a:xfrm>
            <a:off x="4554876" y="6110073"/>
            <a:ext cx="721887" cy="449976"/>
          </a:xfrm>
          <a:prstGeom prst="rect">
            <a:avLst/>
          </a:prstGeom>
        </p:spPr>
      </p:pic>
      <p:pic>
        <p:nvPicPr>
          <p:cNvPr id="6" name="Picture 5">
            <a:extLst>
              <a:ext uri="{FF2B5EF4-FFF2-40B4-BE49-F238E27FC236}">
                <a16:creationId xmlns:a16="http://schemas.microsoft.com/office/drawing/2014/main" id="{310F4419-FD34-44D9-946B-E5F992A36A40}"/>
              </a:ext>
            </a:extLst>
          </p:cNvPr>
          <p:cNvPicPr>
            <a:picLocks noChangeAspect="1"/>
          </p:cNvPicPr>
          <p:nvPr/>
        </p:nvPicPr>
        <p:blipFill>
          <a:blip r:embed="rId7"/>
          <a:stretch>
            <a:fillRect/>
          </a:stretch>
        </p:blipFill>
        <p:spPr>
          <a:xfrm>
            <a:off x="4051443" y="6110073"/>
            <a:ext cx="449976" cy="449976"/>
          </a:xfrm>
          <a:prstGeom prst="rect">
            <a:avLst/>
          </a:prstGeom>
        </p:spPr>
      </p:pic>
    </p:spTree>
    <p:extLst>
      <p:ext uri="{BB962C8B-B14F-4D97-AF65-F5344CB8AC3E}">
        <p14:creationId xmlns:p14="http://schemas.microsoft.com/office/powerpoint/2010/main" val="271586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3" name="TextBox 2">
            <a:extLst>
              <a:ext uri="{FF2B5EF4-FFF2-40B4-BE49-F238E27FC236}">
                <a16:creationId xmlns:a16="http://schemas.microsoft.com/office/drawing/2014/main" id="{9AA30818-BC8A-4554-B8F8-BDD0FB3B8505}"/>
              </a:ext>
            </a:extLst>
          </p:cNvPr>
          <p:cNvSpPr txBox="1"/>
          <p:nvPr/>
        </p:nvSpPr>
        <p:spPr>
          <a:xfrm>
            <a:off x="3120775" y="2161947"/>
            <a:ext cx="7297220" cy="1790234"/>
          </a:xfrm>
          <a:prstGeom prst="rect">
            <a:avLst/>
          </a:prstGeom>
          <a:noFill/>
        </p:spPr>
        <p:txBody>
          <a:bodyPr wrap="square">
            <a:spAutoFit/>
          </a:bodyPr>
          <a:lstStyle/>
          <a:p>
            <a:pPr marL="342900" marR="0" lvl="0" indent="-342900" algn="r" rtl="1">
              <a:lnSpc>
                <a:spcPct val="115000"/>
              </a:lnSpc>
              <a:spcBef>
                <a:spcPts val="2400"/>
              </a:spcBef>
              <a:spcAft>
                <a:spcPts val="0"/>
              </a:spcAft>
              <a:buFont typeface="+mj-lt"/>
              <a:buAutoNum type="arabicPeriod"/>
            </a:pPr>
            <a:r>
              <a:rPr lang="ar-SA"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1.	مفهوم واهمية خطة العمل المشروع</a:t>
            </a: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68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DFC564F6-98B4-4A17-A4A1-C4106A59EFC1}"/>
              </a:ext>
            </a:extLst>
          </p:cNvPr>
          <p:cNvSpPr txBox="1"/>
          <p:nvPr/>
        </p:nvSpPr>
        <p:spPr>
          <a:xfrm>
            <a:off x="2926423" y="4045437"/>
            <a:ext cx="8087474" cy="1391150"/>
          </a:xfrm>
          <a:prstGeom prst="rect">
            <a:avLst/>
          </a:prstGeom>
          <a:noFill/>
        </p:spPr>
        <p:txBody>
          <a:bodyPr wrap="square" rtlCol="0">
            <a:spAutoFit/>
          </a:bodyPr>
          <a:lstStyle/>
          <a:p>
            <a:pPr marL="228600" marR="0" algn="just" rtl="1">
              <a:lnSpc>
                <a:spcPct val="115000"/>
              </a:lnSpc>
              <a:spcBef>
                <a:spcPts val="0"/>
              </a:spcBef>
              <a:spcAft>
                <a:spcPts val="1000"/>
              </a:spcAft>
            </a:pPr>
            <a:r>
              <a:rPr lang="ar-SA" sz="2500" b="1" dirty="0">
                <a:effectLst/>
                <a:latin typeface="Calibri" panose="020F0502020204030204" pitchFamily="34" charset="0"/>
                <a:ea typeface="Calibri" panose="020F0502020204030204" pitchFamily="34" charset="0"/>
                <a:cs typeface="Arial" panose="020B0604020202020204" pitchFamily="34" charset="0"/>
              </a:rPr>
              <a:t>وثيقة تصف بالتفصيل خارطة الطريق لحراك المنشأة نحو أهدافها في مجال الأنشطة التسويقية والمالية والتشغيلية. حيث تُبين أسس العمل وكيفية ادارته، على مستوى المنشأة ككل، وعلى مستوى وظائف الوحدات الإدارية.</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مفهوم خطة العمل</a:t>
            </a:r>
          </a:p>
        </p:txBody>
      </p:sp>
      <p:pic>
        <p:nvPicPr>
          <p:cNvPr id="5" name="Picture 4">
            <a:extLst>
              <a:ext uri="{FF2B5EF4-FFF2-40B4-BE49-F238E27FC236}">
                <a16:creationId xmlns:a16="http://schemas.microsoft.com/office/drawing/2014/main" id="{7FEE536B-3EB4-4C8F-B751-5FA82F3F3017}"/>
              </a:ext>
            </a:extLst>
          </p:cNvPr>
          <p:cNvPicPr>
            <a:picLocks noChangeAspect="1"/>
          </p:cNvPicPr>
          <p:nvPr/>
        </p:nvPicPr>
        <p:blipFill>
          <a:blip r:embed="rId4"/>
          <a:stretch>
            <a:fillRect/>
          </a:stretch>
        </p:blipFill>
        <p:spPr>
          <a:xfrm>
            <a:off x="5241319" y="1530563"/>
            <a:ext cx="3457682" cy="2305121"/>
          </a:xfrm>
          <a:prstGeom prst="rect">
            <a:avLst/>
          </a:prstGeom>
        </p:spPr>
      </p:pic>
    </p:spTree>
    <p:extLst>
      <p:ext uri="{BB962C8B-B14F-4D97-AF65-F5344CB8AC3E}">
        <p14:creationId xmlns:p14="http://schemas.microsoft.com/office/powerpoint/2010/main" val="147798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DFC564F6-98B4-4A17-A4A1-C4106A59EFC1}"/>
              </a:ext>
            </a:extLst>
          </p:cNvPr>
          <p:cNvSpPr txBox="1"/>
          <p:nvPr/>
        </p:nvSpPr>
        <p:spPr>
          <a:xfrm>
            <a:off x="2926423" y="4045437"/>
            <a:ext cx="8087474" cy="172419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514350" marR="0" indent="-285750" algn="just" rtl="1">
              <a:lnSpc>
                <a:spcPct val="115000"/>
              </a:lnSpc>
              <a:spcBef>
                <a:spcPts val="0"/>
              </a:spcBef>
              <a:spcAft>
                <a:spcPts val="1000"/>
              </a:spcAft>
              <a:buFont typeface="Wingdings" panose="05000000000000000000" pitchFamily="2" charset="2"/>
              <a:buChar char="ü"/>
            </a:pPr>
            <a:r>
              <a:rPr lang="ar-SA" sz="1800" dirty="0">
                <a:effectLst/>
                <a:latin typeface="Calibri" panose="020F0502020204030204" pitchFamily="34" charset="0"/>
                <a:ea typeface="Calibri" panose="020F0502020204030204" pitchFamily="34" charset="0"/>
                <a:cs typeface="Arial" panose="020B0604020202020204" pitchFamily="34" charset="0"/>
              </a:rPr>
              <a:t>تساعد على ترتيب أفكار الإداريين في المنشأة</a:t>
            </a:r>
          </a:p>
          <a:p>
            <a:pPr marL="514350" marR="0" indent="-285750" algn="just" rtl="1">
              <a:lnSpc>
                <a:spcPct val="115000"/>
              </a:lnSpc>
              <a:spcBef>
                <a:spcPts val="0"/>
              </a:spcBef>
              <a:spcAft>
                <a:spcPts val="1000"/>
              </a:spcAft>
              <a:buFont typeface="Wingdings" panose="05000000000000000000" pitchFamily="2" charset="2"/>
              <a:buChar char="ü"/>
            </a:pPr>
            <a:r>
              <a:rPr lang="ar-SA" sz="1800" dirty="0">
                <a:effectLst/>
                <a:latin typeface="Calibri" panose="020F0502020204030204" pitchFamily="34" charset="0"/>
                <a:ea typeface="Calibri" panose="020F0502020204030204" pitchFamily="34" charset="0"/>
                <a:cs typeface="Arial" panose="020B0604020202020204" pitchFamily="34" charset="0"/>
              </a:rPr>
              <a:t>كون </a:t>
            </a:r>
            <a:r>
              <a:rPr lang="ar-SA"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دليلاً إرشاديا تقود إنشاء عمل جديد أو تطوير العمل الحالي</a:t>
            </a:r>
          </a:p>
          <a:p>
            <a:pPr marL="514350" marR="0" indent="-285750" algn="just" rtl="1">
              <a:lnSpc>
                <a:spcPct val="115000"/>
              </a:lnSpc>
              <a:spcBef>
                <a:spcPts val="0"/>
              </a:spcBef>
              <a:spcAft>
                <a:spcPts val="1000"/>
              </a:spcAft>
              <a:buFont typeface="Wingdings" panose="05000000000000000000" pitchFamily="2" charset="2"/>
              <a:buChar char="ü"/>
            </a:pPr>
            <a:r>
              <a:rPr lang="ar-SA" sz="1800" dirty="0">
                <a:latin typeface="Calibri" panose="020F0502020204030204" pitchFamily="34" charset="0"/>
                <a:ea typeface="Calibri" panose="020F0502020204030204" pitchFamily="34" charset="0"/>
                <a:cs typeface="Arial" panose="020B0604020202020204" pitchFamily="34" charset="0"/>
              </a:rPr>
              <a:t>تشكل </a:t>
            </a:r>
            <a:r>
              <a:rPr lang="ar-SA"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فهم أفضل للأهداف، والمهام، والنتائج، والمواعيد النهائية، والموارد الخاصة بالمشروع</a:t>
            </a:r>
          </a:p>
          <a:p>
            <a:pPr marL="514350" marR="0" indent="-285750" algn="just" rtl="1">
              <a:lnSpc>
                <a:spcPct val="115000"/>
              </a:lnSpc>
              <a:spcBef>
                <a:spcPts val="0"/>
              </a:spcBef>
              <a:spcAft>
                <a:spcPts val="1000"/>
              </a:spcAft>
              <a:buFont typeface="Wingdings" panose="05000000000000000000" pitchFamily="2" charset="2"/>
              <a:buChar char="ü"/>
            </a:pPr>
            <a:r>
              <a:rPr lang="ar-SA" sz="1800" dirty="0">
                <a:latin typeface="Calibri" panose="020F0502020204030204" pitchFamily="34" charset="0"/>
                <a:ea typeface="Calibri" panose="020F0502020204030204" pitchFamily="34" charset="0"/>
                <a:cs typeface="Arial" panose="020B0604020202020204" pitchFamily="34" charset="0"/>
              </a:rPr>
              <a:t>أخرى.. اذكر؟</a:t>
            </a:r>
            <a:endParaRPr lang="ar-SA"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EC520C9F-21AA-4D44-878B-5991A92A6AD6}"/>
              </a:ext>
            </a:extLst>
          </p:cNvPr>
          <p:cNvSpPr txBox="1">
            <a:spLocks/>
          </p:cNvSpPr>
          <p:nvPr/>
        </p:nvSpPr>
        <p:spPr>
          <a:xfrm>
            <a:off x="2926423" y="152400"/>
            <a:ext cx="8229600" cy="685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ar-SA" sz="4000" b="1" dirty="0">
                <a:cs typeface="+mj-cs"/>
              </a:rPr>
              <a:t>أهمية خطة العمل</a:t>
            </a:r>
          </a:p>
        </p:txBody>
      </p:sp>
      <p:pic>
        <p:nvPicPr>
          <p:cNvPr id="3" name="Picture 2">
            <a:extLst>
              <a:ext uri="{FF2B5EF4-FFF2-40B4-BE49-F238E27FC236}">
                <a16:creationId xmlns:a16="http://schemas.microsoft.com/office/drawing/2014/main" id="{844738A7-B335-408A-92EE-6FC72F9E4628}"/>
              </a:ext>
            </a:extLst>
          </p:cNvPr>
          <p:cNvPicPr>
            <a:picLocks noChangeAspect="1"/>
          </p:cNvPicPr>
          <p:nvPr/>
        </p:nvPicPr>
        <p:blipFill>
          <a:blip r:embed="rId4"/>
          <a:stretch>
            <a:fillRect/>
          </a:stretch>
        </p:blipFill>
        <p:spPr>
          <a:xfrm>
            <a:off x="5312025" y="1483653"/>
            <a:ext cx="3458395" cy="1945347"/>
          </a:xfrm>
          <a:prstGeom prst="rect">
            <a:avLst/>
          </a:prstGeom>
        </p:spPr>
      </p:pic>
    </p:spTree>
    <p:extLst>
      <p:ext uri="{BB962C8B-B14F-4D97-AF65-F5344CB8AC3E}">
        <p14:creationId xmlns:p14="http://schemas.microsoft.com/office/powerpoint/2010/main" val="187364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3120775" y="2161947"/>
            <a:ext cx="7297220" cy="905376"/>
          </a:xfrm>
          <a:prstGeom prst="rect">
            <a:avLst/>
          </a:prstGeom>
          <a:noFill/>
        </p:spPr>
        <p:txBody>
          <a:bodyPr wrap="square">
            <a:spAutoFit/>
          </a:bodyPr>
          <a:lstStyle/>
          <a:p>
            <a:pPr marR="0" lvl="0" algn="r" rtl="1">
              <a:lnSpc>
                <a:spcPct val="115000"/>
              </a:lnSpc>
              <a:spcBef>
                <a:spcPts val="2400"/>
              </a:spcBef>
              <a:spcAft>
                <a:spcPts val="0"/>
              </a:spcAft>
            </a:pPr>
            <a:r>
              <a:rPr lang="ar-SA"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2. لماذا نحتاج خطة العمل؟</a:t>
            </a: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07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عنوان 1">
            <a:extLst>
              <a:ext uri="{FF2B5EF4-FFF2-40B4-BE49-F238E27FC236}">
                <a16:creationId xmlns:a16="http://schemas.microsoft.com/office/drawing/2014/main" id="{A179A16E-D125-493C-A022-7D4E6C76808A}"/>
              </a:ext>
            </a:extLst>
          </p:cNvPr>
          <p:cNvSpPr txBox="1">
            <a:spLocks/>
          </p:cNvSpPr>
          <p:nvPr/>
        </p:nvSpPr>
        <p:spPr>
          <a:xfrm>
            <a:off x="3575402" y="274638"/>
            <a:ext cx="7089167" cy="734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defRPr/>
            </a:pPr>
            <a:r>
              <a:rPr lang="ar-SA" sz="4000" b="1" dirty="0">
                <a:solidFill>
                  <a:schemeClr val="tx1"/>
                </a:solidFill>
                <a:cs typeface="+mj-cs"/>
              </a:rPr>
              <a:t>لماذا نحتاج خطة العمل</a:t>
            </a:r>
          </a:p>
        </p:txBody>
      </p:sp>
      <p:sp>
        <p:nvSpPr>
          <p:cNvPr id="3" name="عنصر نائب للمحتوى 2">
            <a:extLst>
              <a:ext uri="{FF2B5EF4-FFF2-40B4-BE49-F238E27FC236}">
                <a16:creationId xmlns:a16="http://schemas.microsoft.com/office/drawing/2014/main" id="{ECED5724-BDA2-47F4-977C-08888D9299B7}"/>
              </a:ext>
            </a:extLst>
          </p:cNvPr>
          <p:cNvSpPr txBox="1">
            <a:spLocks/>
          </p:cNvSpPr>
          <p:nvPr/>
        </p:nvSpPr>
        <p:spPr>
          <a:xfrm>
            <a:off x="2902766" y="1360239"/>
            <a:ext cx="8681019" cy="4865900"/>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algn="r" rtl="1">
              <a:lnSpc>
                <a:spcPct val="115000"/>
              </a:lnSpc>
              <a:spcBef>
                <a:spcPts val="0"/>
              </a:spcBef>
              <a:spcAft>
                <a:spcPts val="1000"/>
              </a:spcAft>
            </a:pPr>
            <a:r>
              <a:rPr lang="ar-SA" sz="2200" b="1" dirty="0">
                <a:effectLst/>
                <a:latin typeface="Calibri" panose="020F0502020204030204" pitchFamily="34" charset="0"/>
                <a:ea typeface="Calibri" panose="020F0502020204030204" pitchFamily="34" charset="0"/>
                <a:cs typeface="Arial" panose="020B0604020202020204" pitchFamily="34" charset="0"/>
              </a:rPr>
              <a:t>أداة تخطيطية..</a:t>
            </a:r>
            <a:r>
              <a:rPr lang="ar-SA" sz="22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Bef>
                <a:spcPts val="0"/>
              </a:spcBef>
              <a:spcAft>
                <a:spcPts val="1000"/>
              </a:spcAft>
            </a:pPr>
            <a:r>
              <a:rPr lang="ar-SA" sz="2200" dirty="0">
                <a:effectLst/>
                <a:latin typeface="Calibri" panose="020F0502020204030204" pitchFamily="34" charset="0"/>
                <a:ea typeface="Calibri" panose="020F0502020204030204" pitchFamily="34" charset="0"/>
                <a:cs typeface="Arial" panose="020B0604020202020204" pitchFamily="34" charset="0"/>
              </a:rPr>
              <a:t>	تصف متطلبات وعمل المنشأة في المستقبل، على المستوى الوظائف الأساسية</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15000"/>
              </a:lnSpc>
              <a:spcBef>
                <a:spcPts val="0"/>
              </a:spcBef>
              <a:spcAft>
                <a:spcPts val="1000"/>
              </a:spcAft>
            </a:pPr>
            <a:r>
              <a:rPr lang="ar-SA" sz="2200" b="1" dirty="0">
                <a:effectLst/>
                <a:latin typeface="Calibri" panose="020F0502020204030204" pitchFamily="34" charset="0"/>
                <a:ea typeface="Calibri" panose="020F0502020204030204" pitchFamily="34" charset="0"/>
                <a:cs typeface="Arial" panose="020B0604020202020204" pitchFamily="34" charset="0"/>
              </a:rPr>
              <a:t>وأداة تحفيزية..</a:t>
            </a:r>
            <a:r>
              <a:rPr lang="ar-SA" sz="22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Bef>
                <a:spcPts val="0"/>
              </a:spcBef>
              <a:spcAft>
                <a:spcPts val="1000"/>
              </a:spcAft>
            </a:pPr>
            <a:r>
              <a:rPr lang="ar-SA" sz="2200" dirty="0">
                <a:effectLst/>
                <a:latin typeface="Calibri" panose="020F0502020204030204" pitchFamily="34" charset="0"/>
                <a:ea typeface="Calibri" panose="020F0502020204030204" pitchFamily="34" charset="0"/>
                <a:cs typeface="Arial" panose="020B0604020202020204" pitchFamily="34" charset="0"/>
              </a:rPr>
              <a:t>	تلهم وتحفز إدارة المنشأة وطاقمها، على العمل من اجل تحقيق الأهداف المرسومة</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15000"/>
              </a:lnSpc>
              <a:spcBef>
                <a:spcPts val="0"/>
              </a:spcBef>
              <a:spcAft>
                <a:spcPts val="1000"/>
              </a:spcAft>
            </a:pPr>
            <a:r>
              <a:rPr lang="ar-SA" sz="2200" b="1" dirty="0">
                <a:effectLst/>
                <a:latin typeface="Calibri" panose="020F0502020204030204" pitchFamily="34" charset="0"/>
                <a:ea typeface="Calibri" panose="020F0502020204030204" pitchFamily="34" charset="0"/>
                <a:cs typeface="Arial" panose="020B0604020202020204" pitchFamily="34" charset="0"/>
              </a:rPr>
              <a:t>أداة توجيهية..</a:t>
            </a:r>
            <a:r>
              <a:rPr lang="ar-SA" sz="22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Bef>
                <a:spcPts val="0"/>
              </a:spcBef>
              <a:spcAft>
                <a:spcPts val="1000"/>
              </a:spcAft>
            </a:pPr>
            <a:r>
              <a:rPr lang="ar-SA" sz="2200" dirty="0">
                <a:latin typeface="Calibri" panose="020F0502020204030204" pitchFamily="34" charset="0"/>
                <a:ea typeface="Calibri" panose="020F0502020204030204" pitchFamily="34" charset="0"/>
                <a:cs typeface="Arial" panose="020B0604020202020204" pitchFamily="34" charset="0"/>
              </a:rPr>
              <a:t>	</a:t>
            </a:r>
            <a:r>
              <a:rPr lang="ar-SA" sz="2200" dirty="0">
                <a:effectLst/>
                <a:latin typeface="Calibri" panose="020F0502020204030204" pitchFamily="34" charset="0"/>
                <a:ea typeface="Calibri" panose="020F0502020204030204" pitchFamily="34" charset="0"/>
                <a:cs typeface="Arial" panose="020B0604020202020204" pitchFamily="34" charset="0"/>
              </a:rPr>
              <a:t>توجه المنشأة والعاملين فيها، بحيث تكون دليلهم في العمل وتفصيلاته</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15000"/>
              </a:lnSpc>
              <a:spcBef>
                <a:spcPts val="0"/>
              </a:spcBef>
              <a:spcAft>
                <a:spcPts val="1000"/>
              </a:spcAft>
            </a:pPr>
            <a:r>
              <a:rPr lang="ar-SA" sz="2200" b="1" dirty="0">
                <a:effectLst/>
                <a:latin typeface="Calibri" panose="020F0502020204030204" pitchFamily="34" charset="0"/>
                <a:ea typeface="Calibri" panose="020F0502020204030204" pitchFamily="34" charset="0"/>
                <a:cs typeface="Arial" panose="020B0604020202020204" pitchFamily="34" charset="0"/>
              </a:rPr>
              <a:t>أداة تقييمية..</a:t>
            </a:r>
            <a:r>
              <a:rPr lang="ar-SA" sz="22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15000"/>
              </a:lnSpc>
              <a:spcBef>
                <a:spcPts val="0"/>
              </a:spcBef>
              <a:spcAft>
                <a:spcPts val="1000"/>
              </a:spcAft>
            </a:pPr>
            <a:r>
              <a:rPr lang="ar-SA" sz="2200" dirty="0">
                <a:latin typeface="Calibri" panose="020F0502020204030204" pitchFamily="34" charset="0"/>
                <a:ea typeface="Calibri" panose="020F0502020204030204" pitchFamily="34" charset="0"/>
                <a:cs typeface="Arial" panose="020B0604020202020204" pitchFamily="34" charset="0"/>
              </a:rPr>
              <a:t>	</a:t>
            </a:r>
            <a:r>
              <a:rPr lang="ar-SA" sz="2200" dirty="0">
                <a:effectLst/>
                <a:latin typeface="Calibri" panose="020F0502020204030204" pitchFamily="34" charset="0"/>
                <a:ea typeface="Calibri" panose="020F0502020204030204" pitchFamily="34" charset="0"/>
                <a:cs typeface="Arial" panose="020B0604020202020204" pitchFamily="34" charset="0"/>
              </a:rPr>
              <a:t>مقارنة النتائج مع الأهداف والأنشطة، وإجراء التصحيحات في حالة لزم ذلك</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algn="just" rtl="1">
              <a:lnSpc>
                <a:spcPct val="115000"/>
              </a:lnSpc>
              <a:spcBef>
                <a:spcPts val="0"/>
              </a:spcBef>
              <a:spcAft>
                <a:spcPts val="1000"/>
              </a:spcAft>
            </a:pPr>
            <a:r>
              <a:rPr lang="ar-SA" sz="2200" dirty="0">
                <a:latin typeface="Calibri" panose="020F0502020204030204" pitchFamily="34" charset="0"/>
                <a:ea typeface="Calibri" panose="020F0502020204030204" pitchFamily="34" charset="0"/>
                <a:cs typeface="Arial" panose="020B0604020202020204" pitchFamily="34" charset="0"/>
              </a:rPr>
              <a:t>أخرى.. اذكر؟</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887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عنوان 1">
            <a:extLst>
              <a:ext uri="{FF2B5EF4-FFF2-40B4-BE49-F238E27FC236}">
                <a16:creationId xmlns:a16="http://schemas.microsoft.com/office/drawing/2014/main" id="{A179A16E-D125-493C-A022-7D4E6C76808A}"/>
              </a:ext>
            </a:extLst>
          </p:cNvPr>
          <p:cNvSpPr txBox="1">
            <a:spLocks/>
          </p:cNvSpPr>
          <p:nvPr/>
        </p:nvSpPr>
        <p:spPr>
          <a:xfrm>
            <a:off x="3575402" y="274638"/>
            <a:ext cx="7089167" cy="734800"/>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defRPr/>
            </a:pPr>
            <a:r>
              <a:rPr lang="ar-SA" sz="4000" b="1" dirty="0">
                <a:solidFill>
                  <a:schemeClr val="tx1"/>
                </a:solidFill>
                <a:cs typeface="+mj-cs"/>
              </a:rPr>
              <a:t>لماذا نحتاج خطة العمل</a:t>
            </a:r>
          </a:p>
        </p:txBody>
      </p:sp>
      <p:sp>
        <p:nvSpPr>
          <p:cNvPr id="3" name="عنصر نائب للمحتوى 2">
            <a:extLst>
              <a:ext uri="{FF2B5EF4-FFF2-40B4-BE49-F238E27FC236}">
                <a16:creationId xmlns:a16="http://schemas.microsoft.com/office/drawing/2014/main" id="{ECED5724-BDA2-47F4-977C-08888D9299B7}"/>
              </a:ext>
            </a:extLst>
          </p:cNvPr>
          <p:cNvSpPr txBox="1">
            <a:spLocks/>
          </p:cNvSpPr>
          <p:nvPr/>
        </p:nvSpPr>
        <p:spPr>
          <a:xfrm>
            <a:off x="2743198" y="1966415"/>
            <a:ext cx="9138536" cy="4269999"/>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rtl="1">
              <a:lnSpc>
                <a:spcPct val="115000"/>
              </a:lnSpc>
              <a:spcBef>
                <a:spcPts val="0"/>
              </a:spcBef>
              <a:spcAft>
                <a:spcPts val="1000"/>
              </a:spcAft>
            </a:pPr>
            <a:r>
              <a:rPr lang="ar-SA" sz="3000" b="1" dirty="0">
                <a:effectLst/>
                <a:latin typeface="Calibri" panose="020F0502020204030204" pitchFamily="34" charset="0"/>
                <a:ea typeface="Calibri" panose="020F0502020204030204" pitchFamily="34" charset="0"/>
                <a:cs typeface="Arial" panose="020B0604020202020204" pitchFamily="34" charset="0"/>
              </a:rPr>
              <a:t>تستخدم خطة العمل في تسويق المنشأة لدى الممولين والمستثمرين كمتطلب أساسي عند سعيها للتمويل</a:t>
            </a:r>
          </a:p>
          <a:p>
            <a:pPr marL="508000" lvl="1" indent="-457200" algn="just" rtl="1">
              <a:lnSpc>
                <a:spcPct val="115000"/>
              </a:lnSpc>
              <a:spcBef>
                <a:spcPts val="0"/>
              </a:spcBef>
              <a:spcAft>
                <a:spcPts val="1000"/>
              </a:spcAft>
              <a:buFont typeface="Wingdings" panose="05000000000000000000" pitchFamily="2" charset="2"/>
              <a:buChar char="ü"/>
            </a:pPr>
            <a:r>
              <a:rPr lang="ar-SA" sz="2600" dirty="0">
                <a:effectLst/>
                <a:latin typeface="Calibri" panose="020F0502020204030204" pitchFamily="34" charset="0"/>
                <a:ea typeface="Calibri" panose="020F0502020204030204" pitchFamily="34" charset="0"/>
                <a:cs typeface="Arial" panose="020B0604020202020204" pitchFamily="34" charset="0"/>
              </a:rPr>
              <a:t>تظهر جدية صاحب الخطة</a:t>
            </a:r>
          </a:p>
          <a:p>
            <a:pPr marL="508000" lvl="1" indent="-457200" algn="just" rtl="1">
              <a:lnSpc>
                <a:spcPct val="115000"/>
              </a:lnSpc>
              <a:spcBef>
                <a:spcPts val="0"/>
              </a:spcBef>
              <a:spcAft>
                <a:spcPts val="1000"/>
              </a:spcAft>
              <a:buFont typeface="Wingdings" panose="05000000000000000000" pitchFamily="2" charset="2"/>
              <a:buChar char="ü"/>
            </a:pPr>
            <a:r>
              <a:rPr lang="ar-SA" sz="2600" dirty="0">
                <a:effectLst/>
                <a:latin typeface="Calibri" panose="020F0502020204030204" pitchFamily="34" charset="0"/>
                <a:ea typeface="Calibri" panose="020F0502020204030204" pitchFamily="34" charset="0"/>
                <a:cs typeface="Arial" panose="020B0604020202020204" pitchFamily="34" charset="0"/>
              </a:rPr>
              <a:t>تبني الثقة معهم</a:t>
            </a:r>
          </a:p>
          <a:p>
            <a:pPr marL="508000" lvl="1" indent="-457200" algn="just" rtl="1">
              <a:lnSpc>
                <a:spcPct val="115000"/>
              </a:lnSpc>
              <a:spcBef>
                <a:spcPts val="0"/>
              </a:spcBef>
              <a:spcAft>
                <a:spcPts val="1000"/>
              </a:spcAft>
              <a:buFont typeface="Wingdings" panose="05000000000000000000" pitchFamily="2" charset="2"/>
              <a:buChar char="ü"/>
            </a:pPr>
            <a:r>
              <a:rPr lang="ar-SA" sz="2600" dirty="0">
                <a:effectLst/>
                <a:latin typeface="Calibri" panose="020F0502020204030204" pitchFamily="34" charset="0"/>
                <a:ea typeface="Calibri" panose="020F0502020204030204" pitchFamily="34" charset="0"/>
                <a:cs typeface="Arial" panose="020B0604020202020204" pitchFamily="34" charset="0"/>
              </a:rPr>
              <a:t>تترك انطباع إيجابي لديهم عنها</a:t>
            </a:r>
          </a:p>
          <a:p>
            <a:pPr marL="508000" lvl="1" indent="-457200" algn="just" rtl="1">
              <a:lnSpc>
                <a:spcPct val="115000"/>
              </a:lnSpc>
              <a:spcBef>
                <a:spcPts val="0"/>
              </a:spcBef>
              <a:spcAft>
                <a:spcPts val="1000"/>
              </a:spcAft>
              <a:buFont typeface="Wingdings" panose="05000000000000000000" pitchFamily="2" charset="2"/>
              <a:buChar char="ü"/>
            </a:pPr>
            <a:r>
              <a:rPr lang="ar-SA" sz="2600" dirty="0">
                <a:effectLst/>
                <a:latin typeface="Calibri" panose="020F0502020204030204" pitchFamily="34" charset="0"/>
                <a:ea typeface="Calibri" panose="020F0502020204030204" pitchFamily="34" charset="0"/>
                <a:cs typeface="Arial" panose="020B0604020202020204" pitchFamily="34" charset="0"/>
              </a:rPr>
              <a:t>تجيب عن تساؤلاتهم بشكل واقعي ومنطقي بما يمكنهم من تقييم مدى نجاح المشروع واتخاذ القرارات التمويلية اتجاهه.</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755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EC36B6C1-76A6-4525-A1C2-F4652C21466B}"/>
              </a:ext>
            </a:extLst>
          </p:cNvPr>
          <p:cNvSpPr txBox="1"/>
          <p:nvPr/>
        </p:nvSpPr>
        <p:spPr>
          <a:xfrm>
            <a:off x="2753474" y="2161947"/>
            <a:ext cx="7664521" cy="2094420"/>
          </a:xfrm>
          <a:prstGeom prst="rect">
            <a:avLst/>
          </a:prstGeom>
          <a:noFill/>
        </p:spPr>
        <p:txBody>
          <a:bodyPr wrap="square">
            <a:spAutoFit/>
          </a:bodyPr>
          <a:lstStyle/>
          <a:p>
            <a:pPr algn="r" rtl="1">
              <a:lnSpc>
                <a:spcPct val="115000"/>
              </a:lnSpc>
              <a:spcBef>
                <a:spcPts val="2400"/>
              </a:spcBef>
            </a:pPr>
            <a:r>
              <a:rPr lang="ar-SA"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3. خطوات اعداد خطة العمل</a:t>
            </a: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R="0" lvl="0" algn="r" rtl="1">
              <a:lnSpc>
                <a:spcPct val="115000"/>
              </a:lnSpc>
              <a:spcBef>
                <a:spcPts val="2400"/>
              </a:spcBef>
              <a:spcAft>
                <a:spcPts val="0"/>
              </a:spcAft>
            </a:pPr>
            <a:endParaRPr lang="en-US" sz="5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197696"/>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1195</Words>
  <Application>Microsoft Office PowerPoint</Application>
  <PresentationFormat>Widescreen</PresentationFormat>
  <Paragraphs>211</Paragraphs>
  <Slides>26</Slides>
  <Notes>26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Cambria</vt:lpstr>
      <vt:lpstr>Simplified Arabic</vt:lpstr>
      <vt:lpstr>Wingdings</vt:lpstr>
      <vt:lpstr>1_Office Theme</vt:lpstr>
      <vt:lpstr>2_Office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 Abu Eid</dc:creator>
  <cp:lastModifiedBy>Ayman mimi</cp:lastModifiedBy>
  <cp:revision>20</cp:revision>
  <dcterms:created xsi:type="dcterms:W3CDTF">2022-02-09T16:34:09Z</dcterms:created>
  <dcterms:modified xsi:type="dcterms:W3CDTF">2022-03-19T21:18:50Z</dcterms:modified>
</cp:coreProperties>
</file>