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7" r:id="rId3"/>
    <p:sldId id="278" r:id="rId4"/>
    <p:sldId id="279" r:id="rId5"/>
    <p:sldId id="283" r:id="rId6"/>
    <p:sldId id="285" r:id="rId7"/>
    <p:sldId id="286" r:id="rId8"/>
    <p:sldId id="287" r:id="rId9"/>
    <p:sldId id="288" r:id="rId10"/>
    <p:sldId id="281" r:id="rId11"/>
    <p:sldId id="291" r:id="rId12"/>
    <p:sldId id="292" r:id="rId13"/>
    <p:sldId id="293" r:id="rId14"/>
    <p:sldId id="295" r:id="rId15"/>
    <p:sldId id="290" r:id="rId16"/>
    <p:sldId id="307" r:id="rId17"/>
    <p:sldId id="296" r:id="rId18"/>
    <p:sldId id="297" r:id="rId19"/>
    <p:sldId id="298" r:id="rId20"/>
    <p:sldId id="299" r:id="rId21"/>
    <p:sldId id="300" r:id="rId22"/>
    <p:sldId id="301" r:id="rId23"/>
    <p:sldId id="302" r:id="rId24"/>
    <p:sldId id="264" r:id="rId25"/>
  </p:sldIdLst>
  <p:sldSz cx="12192000" cy="6858000"/>
  <p:notesSz cx="6889750" cy="10021888"/>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04ae6a2684071ca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3F4E"/>
    <a:srgbClr val="55C0AF"/>
    <a:srgbClr val="A6A6A6"/>
    <a:srgbClr val="70AD47"/>
    <a:srgbClr val="838383"/>
    <a:srgbClr val="EF5008"/>
    <a:srgbClr val="D9D9D9"/>
    <a:srgbClr val="D5EFEB"/>
    <a:srgbClr val="B162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6" autoAdjust="0"/>
    <p:restoredTop sz="72041" autoAdjust="0"/>
  </p:normalViewPr>
  <p:slideViewPr>
    <p:cSldViewPr snapToGrid="0">
      <p:cViewPr varScale="1">
        <p:scale>
          <a:sx n="90" d="100"/>
          <a:sy n="90" d="100"/>
        </p:scale>
        <p:origin x="744" y="19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snapToGrid="0">
      <p:cViewPr varScale="1">
        <p:scale>
          <a:sx n="84" d="100"/>
          <a:sy n="84" d="100"/>
        </p:scale>
        <p:origin x="3096"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074A34-B108-40DF-A248-14FCC66E856A}"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pPr rtl="1"/>
          <a:endParaRPr lang="ar-SA"/>
        </a:p>
      </dgm:t>
    </dgm:pt>
    <dgm:pt modelId="{7DB188E0-48E1-43E8-A186-ABC641E80531}">
      <dgm:prSet phldrT="[Text]" custT="1"/>
      <dgm:spPr>
        <a:solidFill>
          <a:srgbClr val="92D050"/>
        </a:solidFill>
      </dgm:spPr>
      <dgm:t>
        <a:bodyPr/>
        <a:lstStyle/>
        <a:p>
          <a:pPr rtl="1"/>
          <a:r>
            <a:rPr lang="ar-SA" sz="1500" b="1" dirty="0">
              <a:solidFill>
                <a:schemeClr val="tx1"/>
              </a:solidFill>
              <a:latin typeface="Dubai" panose="020B0503030403030204" pitchFamily="34" charset="-78"/>
              <a:cs typeface="Dubai" panose="020B0503030403030204" pitchFamily="34" charset="-78"/>
            </a:rPr>
            <a:t>المجتمع المستهدف</a:t>
          </a:r>
        </a:p>
        <a:p>
          <a:pPr rtl="1"/>
          <a:r>
            <a:rPr lang="ar-SA" sz="1500" b="1" dirty="0">
              <a:solidFill>
                <a:schemeClr val="tx1"/>
              </a:solidFill>
              <a:latin typeface="Dubai" panose="020B0503030403030204" pitchFamily="34" charset="-78"/>
              <a:cs typeface="Dubai" panose="020B0503030403030204" pitchFamily="34" charset="-78"/>
            </a:rPr>
            <a:t>نسبة 5%</a:t>
          </a:r>
        </a:p>
      </dgm:t>
    </dgm:pt>
    <dgm:pt modelId="{7D79B769-D6F6-4C03-86DA-632D3807DFAC}" type="parTrans" cxnId="{84E17228-791F-46C2-9A07-3C2263CEB746}">
      <dgm:prSet/>
      <dgm:spPr/>
      <dgm:t>
        <a:bodyPr/>
        <a:lstStyle/>
        <a:p>
          <a:pPr rtl="1"/>
          <a:endParaRPr lang="ar-SA"/>
        </a:p>
      </dgm:t>
    </dgm:pt>
    <dgm:pt modelId="{89C581FE-0815-485B-BF2D-57E131B5A0DB}" type="sibTrans" cxnId="{84E17228-791F-46C2-9A07-3C2263CEB746}">
      <dgm:prSet/>
      <dgm:spPr/>
      <dgm:t>
        <a:bodyPr/>
        <a:lstStyle/>
        <a:p>
          <a:pPr rtl="1"/>
          <a:endParaRPr lang="ar-SA"/>
        </a:p>
      </dgm:t>
    </dgm:pt>
    <dgm:pt modelId="{93530113-2CD1-4375-BCCB-710AC94B147A}">
      <dgm:prSet custT="1"/>
      <dgm:spPr>
        <a:solidFill>
          <a:srgbClr val="0070C0"/>
        </a:solidFill>
      </dgm:spPr>
      <dgm:t>
        <a:bodyPr/>
        <a:lstStyle/>
        <a:p>
          <a:pPr rtl="1"/>
          <a:r>
            <a:rPr lang="ar-SA" sz="1800" b="1" dirty="0">
              <a:solidFill>
                <a:schemeClr val="bg1"/>
              </a:solidFill>
              <a:latin typeface="Simplified Arabic" panose="02020603050405020304" pitchFamily="18" charset="-78"/>
              <a:cs typeface="Simplified Arabic" panose="02020603050405020304" pitchFamily="18" charset="-78"/>
            </a:rPr>
            <a:t>المجتمع الكلي</a:t>
          </a:r>
        </a:p>
        <a:p>
          <a:pPr rtl="1"/>
          <a:r>
            <a:rPr lang="ar-SA" sz="1500" b="1" dirty="0">
              <a:solidFill>
                <a:schemeClr val="bg1"/>
              </a:solidFill>
              <a:latin typeface="Simplified Arabic" panose="02020603050405020304" pitchFamily="18" charset="-78"/>
              <a:cs typeface="Simplified Arabic" panose="02020603050405020304" pitchFamily="18" charset="-78"/>
            </a:rPr>
            <a:t>(الضفة والقدس)</a:t>
          </a:r>
        </a:p>
      </dgm:t>
    </dgm:pt>
    <dgm:pt modelId="{81ADC152-8E00-447D-9706-9E2EAA4939BC}" type="parTrans" cxnId="{25BF5D65-CB32-4BDE-9B0F-4C3450599BED}">
      <dgm:prSet/>
      <dgm:spPr/>
      <dgm:t>
        <a:bodyPr/>
        <a:lstStyle/>
        <a:p>
          <a:pPr rtl="1"/>
          <a:endParaRPr lang="ar-SA"/>
        </a:p>
      </dgm:t>
    </dgm:pt>
    <dgm:pt modelId="{451E31FD-9E44-4AC4-BD2B-DC3AB81C9643}" type="sibTrans" cxnId="{25BF5D65-CB32-4BDE-9B0F-4C3450599BED}">
      <dgm:prSet/>
      <dgm:spPr/>
      <dgm:t>
        <a:bodyPr/>
        <a:lstStyle/>
        <a:p>
          <a:pPr rtl="1"/>
          <a:endParaRPr lang="ar-SA"/>
        </a:p>
      </dgm:t>
    </dgm:pt>
    <dgm:pt modelId="{660AC5A0-9D1C-4E8B-B2B2-BBE0A8676AE3}">
      <dgm:prSet phldr="0" custT="1"/>
      <dgm:spPr/>
      <dgm:t>
        <a:bodyPr/>
        <a:lstStyle/>
        <a:p>
          <a:pPr rtl="1"/>
          <a:r>
            <a:rPr lang="ar-SA" sz="1100" b="1" dirty="0">
              <a:solidFill>
                <a:schemeClr val="bg1"/>
              </a:solidFill>
              <a:latin typeface="Simplified Arabic" panose="02020603050405020304" pitchFamily="18" charset="-78"/>
              <a:cs typeface="Simplified Arabic" panose="02020603050405020304" pitchFamily="18" charset="-78"/>
            </a:rPr>
            <a:t>المجتمع المتاح للوصول</a:t>
          </a:r>
        </a:p>
        <a:p>
          <a:pPr rtl="1"/>
          <a:r>
            <a:rPr lang="ar-SA" sz="1100" b="1" dirty="0">
              <a:solidFill>
                <a:schemeClr val="bg1"/>
              </a:solidFill>
              <a:latin typeface="Simplified Arabic" panose="02020603050405020304" pitchFamily="18" charset="-78"/>
              <a:cs typeface="Simplified Arabic" panose="02020603050405020304" pitchFamily="18" charset="-78"/>
            </a:rPr>
            <a:t>(محافظتي جنين ورام الله)</a:t>
          </a:r>
          <a:endParaRPr lang="en-US" sz="1100" dirty="0">
            <a:latin typeface="Simplified Arabic" panose="02020603050405020304" pitchFamily="18" charset="-78"/>
            <a:cs typeface="Simplified Arabic" panose="02020603050405020304" pitchFamily="18" charset="-78"/>
          </a:endParaRPr>
        </a:p>
      </dgm:t>
    </dgm:pt>
    <dgm:pt modelId="{CA1BA3EF-B561-4FA4-BDA3-744314F0F13B}" type="parTrans" cxnId="{842FF4D4-799C-4700-BDC1-73E49413316F}">
      <dgm:prSet/>
      <dgm:spPr/>
      <dgm:t>
        <a:bodyPr/>
        <a:lstStyle/>
        <a:p>
          <a:endParaRPr lang="en-US"/>
        </a:p>
      </dgm:t>
    </dgm:pt>
    <dgm:pt modelId="{E4ECEA59-E82E-4255-AF73-CB4C3B34406F}" type="sibTrans" cxnId="{842FF4D4-799C-4700-BDC1-73E49413316F}">
      <dgm:prSet/>
      <dgm:spPr/>
      <dgm:t>
        <a:bodyPr/>
        <a:lstStyle/>
        <a:p>
          <a:endParaRPr lang="en-US"/>
        </a:p>
      </dgm:t>
    </dgm:pt>
    <dgm:pt modelId="{8F2B7212-191E-4F14-8B80-0D3F780FE342}" type="pres">
      <dgm:prSet presAssocID="{9C074A34-B108-40DF-A248-14FCC66E856A}" presName="Name0" presStyleCnt="0">
        <dgm:presLayoutVars>
          <dgm:chMax val="7"/>
          <dgm:resizeHandles val="exact"/>
        </dgm:presLayoutVars>
      </dgm:prSet>
      <dgm:spPr/>
    </dgm:pt>
    <dgm:pt modelId="{D665436D-2353-41B6-A47C-39F0ACA48C11}" type="pres">
      <dgm:prSet presAssocID="{9C074A34-B108-40DF-A248-14FCC66E856A}" presName="comp1" presStyleCnt="0"/>
      <dgm:spPr/>
    </dgm:pt>
    <dgm:pt modelId="{0236E1A9-F09F-42B3-9508-C30314BEB0D9}" type="pres">
      <dgm:prSet presAssocID="{9C074A34-B108-40DF-A248-14FCC66E856A}" presName="circle1" presStyleLbl="node1" presStyleIdx="0" presStyleCnt="3" custScaleX="116644"/>
      <dgm:spPr/>
    </dgm:pt>
    <dgm:pt modelId="{9B85FF25-CCB7-4E8A-B4E8-E4F4CAE0EC31}" type="pres">
      <dgm:prSet presAssocID="{9C074A34-B108-40DF-A248-14FCC66E856A}" presName="c1text" presStyleLbl="node1" presStyleIdx="0" presStyleCnt="3">
        <dgm:presLayoutVars>
          <dgm:bulletEnabled val="1"/>
        </dgm:presLayoutVars>
      </dgm:prSet>
      <dgm:spPr/>
    </dgm:pt>
    <dgm:pt modelId="{98509DB4-34E1-4B3C-8BAA-117D7713BD29}" type="pres">
      <dgm:prSet presAssocID="{9C074A34-B108-40DF-A248-14FCC66E856A}" presName="comp2" presStyleCnt="0"/>
      <dgm:spPr/>
    </dgm:pt>
    <dgm:pt modelId="{D071B612-59B2-4054-9241-CEA74C3D68DE}" type="pres">
      <dgm:prSet presAssocID="{9C074A34-B108-40DF-A248-14FCC66E856A}" presName="circle2" presStyleLbl="node1" presStyleIdx="1" presStyleCnt="3" custScaleX="102088" custScaleY="95281" custLinFactNeighborX="-484" custLinFactNeighborY="-3867"/>
      <dgm:spPr/>
    </dgm:pt>
    <dgm:pt modelId="{07884E93-8AA2-4D03-8E42-421B675A39E1}" type="pres">
      <dgm:prSet presAssocID="{9C074A34-B108-40DF-A248-14FCC66E856A}" presName="c2text" presStyleLbl="node1" presStyleIdx="1" presStyleCnt="3">
        <dgm:presLayoutVars>
          <dgm:bulletEnabled val="1"/>
        </dgm:presLayoutVars>
      </dgm:prSet>
      <dgm:spPr/>
    </dgm:pt>
    <dgm:pt modelId="{F633DC8F-F5CB-4541-A731-661DBCA8C992}" type="pres">
      <dgm:prSet presAssocID="{9C074A34-B108-40DF-A248-14FCC66E856A}" presName="comp3" presStyleCnt="0"/>
      <dgm:spPr/>
    </dgm:pt>
    <dgm:pt modelId="{AB30C949-5AA3-4A90-82B5-064821FDD7D9}" type="pres">
      <dgm:prSet presAssocID="{9C074A34-B108-40DF-A248-14FCC66E856A}" presName="circle3" presStyleLbl="node1" presStyleIdx="2" presStyleCnt="3"/>
      <dgm:spPr/>
    </dgm:pt>
    <dgm:pt modelId="{2BC5DA4A-7DC6-434D-81A0-66D4CE9C7EBD}" type="pres">
      <dgm:prSet presAssocID="{9C074A34-B108-40DF-A248-14FCC66E856A}" presName="c3text" presStyleLbl="node1" presStyleIdx="2" presStyleCnt="3">
        <dgm:presLayoutVars>
          <dgm:bulletEnabled val="1"/>
        </dgm:presLayoutVars>
      </dgm:prSet>
      <dgm:spPr/>
    </dgm:pt>
  </dgm:ptLst>
  <dgm:cxnLst>
    <dgm:cxn modelId="{B01EA823-48E2-4A9F-A0BB-E523C9A4C110}" type="presOf" srcId="{93530113-2CD1-4375-BCCB-710AC94B147A}" destId="{0236E1A9-F09F-42B3-9508-C30314BEB0D9}" srcOrd="0" destOrd="0" presId="urn:microsoft.com/office/officeart/2005/8/layout/venn2"/>
    <dgm:cxn modelId="{84E17228-791F-46C2-9A07-3C2263CEB746}" srcId="{9C074A34-B108-40DF-A248-14FCC66E856A}" destId="{7DB188E0-48E1-43E8-A186-ABC641E80531}" srcOrd="2" destOrd="0" parTransId="{7D79B769-D6F6-4C03-86DA-632D3807DFAC}" sibTransId="{89C581FE-0815-485B-BF2D-57E131B5A0DB}"/>
    <dgm:cxn modelId="{73F4E92D-6CA4-4FCD-A72C-16D01B37F705}" type="presOf" srcId="{660AC5A0-9D1C-4E8B-B2B2-BBE0A8676AE3}" destId="{D071B612-59B2-4054-9241-CEA74C3D68DE}" srcOrd="0" destOrd="0" presId="urn:microsoft.com/office/officeart/2005/8/layout/venn2"/>
    <dgm:cxn modelId="{D5A55D37-70F3-4AFC-8F68-EA73EB481CF7}" type="presOf" srcId="{9C074A34-B108-40DF-A248-14FCC66E856A}" destId="{8F2B7212-191E-4F14-8B80-0D3F780FE342}" srcOrd="0" destOrd="0" presId="urn:microsoft.com/office/officeart/2005/8/layout/venn2"/>
    <dgm:cxn modelId="{25BF5D65-CB32-4BDE-9B0F-4C3450599BED}" srcId="{9C074A34-B108-40DF-A248-14FCC66E856A}" destId="{93530113-2CD1-4375-BCCB-710AC94B147A}" srcOrd="0" destOrd="0" parTransId="{81ADC152-8E00-447D-9706-9E2EAA4939BC}" sibTransId="{451E31FD-9E44-4AC4-BD2B-DC3AB81C9643}"/>
    <dgm:cxn modelId="{5740FF84-C362-43B2-B104-626704ED94BA}" type="presOf" srcId="{93530113-2CD1-4375-BCCB-710AC94B147A}" destId="{9B85FF25-CCB7-4E8A-B4E8-E4F4CAE0EC31}" srcOrd="1" destOrd="0" presId="urn:microsoft.com/office/officeart/2005/8/layout/venn2"/>
    <dgm:cxn modelId="{319340D0-3CD5-4A5F-8850-3924AFE7F570}" type="presOf" srcId="{7DB188E0-48E1-43E8-A186-ABC641E80531}" destId="{AB30C949-5AA3-4A90-82B5-064821FDD7D9}" srcOrd="0" destOrd="0" presId="urn:microsoft.com/office/officeart/2005/8/layout/venn2"/>
    <dgm:cxn modelId="{842FF4D4-799C-4700-BDC1-73E49413316F}" srcId="{9C074A34-B108-40DF-A248-14FCC66E856A}" destId="{660AC5A0-9D1C-4E8B-B2B2-BBE0A8676AE3}" srcOrd="1" destOrd="0" parTransId="{CA1BA3EF-B561-4FA4-BDA3-744314F0F13B}" sibTransId="{E4ECEA59-E82E-4255-AF73-CB4C3B34406F}"/>
    <dgm:cxn modelId="{8908AAF5-1A8F-4983-981C-2C85054C7E53}" type="presOf" srcId="{7DB188E0-48E1-43E8-A186-ABC641E80531}" destId="{2BC5DA4A-7DC6-434D-81A0-66D4CE9C7EBD}" srcOrd="1" destOrd="0" presId="urn:microsoft.com/office/officeart/2005/8/layout/venn2"/>
    <dgm:cxn modelId="{28E444FD-1D72-4FE1-B6CF-72632E750BD3}" type="presOf" srcId="{660AC5A0-9D1C-4E8B-B2B2-BBE0A8676AE3}" destId="{07884E93-8AA2-4D03-8E42-421B675A39E1}" srcOrd="1" destOrd="0" presId="urn:microsoft.com/office/officeart/2005/8/layout/venn2"/>
    <dgm:cxn modelId="{00EE5F18-7745-470A-9A48-DD98A5BB2990}" type="presParOf" srcId="{8F2B7212-191E-4F14-8B80-0D3F780FE342}" destId="{D665436D-2353-41B6-A47C-39F0ACA48C11}" srcOrd="0" destOrd="0" presId="urn:microsoft.com/office/officeart/2005/8/layout/venn2"/>
    <dgm:cxn modelId="{E440C0D0-CAA0-46B2-8277-410B26497CC6}" type="presParOf" srcId="{D665436D-2353-41B6-A47C-39F0ACA48C11}" destId="{0236E1A9-F09F-42B3-9508-C30314BEB0D9}" srcOrd="0" destOrd="0" presId="urn:microsoft.com/office/officeart/2005/8/layout/venn2"/>
    <dgm:cxn modelId="{0F78CE21-2FD0-4AF2-B5ED-AEABB5210EC6}" type="presParOf" srcId="{D665436D-2353-41B6-A47C-39F0ACA48C11}" destId="{9B85FF25-CCB7-4E8A-B4E8-E4F4CAE0EC31}" srcOrd="1" destOrd="0" presId="urn:microsoft.com/office/officeart/2005/8/layout/venn2"/>
    <dgm:cxn modelId="{89EF6DB4-0782-4B00-AF4C-CC9080CC0399}" type="presParOf" srcId="{8F2B7212-191E-4F14-8B80-0D3F780FE342}" destId="{98509DB4-34E1-4B3C-8BAA-117D7713BD29}" srcOrd="1" destOrd="0" presId="urn:microsoft.com/office/officeart/2005/8/layout/venn2"/>
    <dgm:cxn modelId="{D51EDEE7-A72A-42D2-A406-B0B6C78940EA}" type="presParOf" srcId="{98509DB4-34E1-4B3C-8BAA-117D7713BD29}" destId="{D071B612-59B2-4054-9241-CEA74C3D68DE}" srcOrd="0" destOrd="0" presId="urn:microsoft.com/office/officeart/2005/8/layout/venn2"/>
    <dgm:cxn modelId="{B76FF111-918C-4977-A9FF-C4AE8283B928}" type="presParOf" srcId="{98509DB4-34E1-4B3C-8BAA-117D7713BD29}" destId="{07884E93-8AA2-4D03-8E42-421B675A39E1}" srcOrd="1" destOrd="0" presId="urn:microsoft.com/office/officeart/2005/8/layout/venn2"/>
    <dgm:cxn modelId="{2E7D89B0-60D7-4874-BDB1-26A7F7C0CA44}" type="presParOf" srcId="{8F2B7212-191E-4F14-8B80-0D3F780FE342}" destId="{F633DC8F-F5CB-4541-A731-661DBCA8C992}" srcOrd="2" destOrd="0" presId="urn:microsoft.com/office/officeart/2005/8/layout/venn2"/>
    <dgm:cxn modelId="{E3693D24-9594-45C9-9C43-6C62A5E59E44}" type="presParOf" srcId="{F633DC8F-F5CB-4541-A731-661DBCA8C992}" destId="{AB30C949-5AA3-4A90-82B5-064821FDD7D9}" srcOrd="0" destOrd="0" presId="urn:microsoft.com/office/officeart/2005/8/layout/venn2"/>
    <dgm:cxn modelId="{99E01733-7A73-453B-B24C-D9198308EF3E}" type="presParOf" srcId="{F633DC8F-F5CB-4541-A731-661DBCA8C992}" destId="{2BC5DA4A-7DC6-434D-81A0-66D4CE9C7EBD}" srcOrd="1" destOrd="0" presId="urn:microsoft.com/office/officeart/2005/8/layout/ven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6E1A9-F09F-42B3-9508-C30314BEB0D9}">
      <dsp:nvSpPr>
        <dsp:cNvPr id="0" name=""/>
        <dsp:cNvSpPr/>
      </dsp:nvSpPr>
      <dsp:spPr>
        <a:xfrm>
          <a:off x="432910" y="0"/>
          <a:ext cx="4457738" cy="3821661"/>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1">
            <a:lnSpc>
              <a:spcPct val="90000"/>
            </a:lnSpc>
            <a:spcBef>
              <a:spcPct val="0"/>
            </a:spcBef>
            <a:spcAft>
              <a:spcPct val="35000"/>
            </a:spcAft>
            <a:buNone/>
          </a:pPr>
          <a:r>
            <a:rPr lang="ar-SA" sz="1800" b="1" kern="1200" dirty="0">
              <a:solidFill>
                <a:schemeClr val="bg1"/>
              </a:solidFill>
              <a:latin typeface="Simplified Arabic" panose="02020603050405020304" pitchFamily="18" charset="-78"/>
              <a:cs typeface="Simplified Arabic" panose="02020603050405020304" pitchFamily="18" charset="-78"/>
            </a:rPr>
            <a:t>المجتمع الكلي</a:t>
          </a:r>
        </a:p>
        <a:p>
          <a:pPr marL="0" lvl="0" indent="0" algn="ctr" defTabSz="800100" rtl="1">
            <a:lnSpc>
              <a:spcPct val="90000"/>
            </a:lnSpc>
            <a:spcBef>
              <a:spcPct val="0"/>
            </a:spcBef>
            <a:spcAft>
              <a:spcPct val="35000"/>
            </a:spcAft>
            <a:buNone/>
          </a:pPr>
          <a:r>
            <a:rPr lang="ar-SA" sz="1500" b="1" kern="1200" dirty="0">
              <a:solidFill>
                <a:schemeClr val="bg1"/>
              </a:solidFill>
              <a:latin typeface="Simplified Arabic" panose="02020603050405020304" pitchFamily="18" charset="-78"/>
              <a:cs typeface="Simplified Arabic" panose="02020603050405020304" pitchFamily="18" charset="-78"/>
            </a:rPr>
            <a:t>(الضفة والقدس)</a:t>
          </a:r>
        </a:p>
      </dsp:txBody>
      <dsp:txXfrm>
        <a:off x="1882789" y="191083"/>
        <a:ext cx="1557979" cy="573249"/>
      </dsp:txXfrm>
    </dsp:sp>
    <dsp:sp modelId="{D071B612-59B2-4054-9241-CEA74C3D68DE}">
      <dsp:nvSpPr>
        <dsp:cNvPr id="0" name=""/>
        <dsp:cNvSpPr/>
      </dsp:nvSpPr>
      <dsp:spPr>
        <a:xfrm>
          <a:off x="1184860" y="912206"/>
          <a:ext cx="2926092" cy="27309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rtl="1">
            <a:lnSpc>
              <a:spcPct val="90000"/>
            </a:lnSpc>
            <a:spcBef>
              <a:spcPct val="0"/>
            </a:spcBef>
            <a:spcAft>
              <a:spcPct val="35000"/>
            </a:spcAft>
            <a:buNone/>
          </a:pPr>
          <a:r>
            <a:rPr lang="ar-SA" sz="1100" b="1" kern="1200" dirty="0">
              <a:solidFill>
                <a:schemeClr val="bg1"/>
              </a:solidFill>
              <a:latin typeface="Simplified Arabic" panose="02020603050405020304" pitchFamily="18" charset="-78"/>
              <a:cs typeface="Simplified Arabic" panose="02020603050405020304" pitchFamily="18" charset="-78"/>
            </a:rPr>
            <a:t>المجتمع المتاح للوصول</a:t>
          </a:r>
        </a:p>
        <a:p>
          <a:pPr marL="0" lvl="0" indent="0" algn="ctr" defTabSz="488950" rtl="1">
            <a:lnSpc>
              <a:spcPct val="90000"/>
            </a:lnSpc>
            <a:spcBef>
              <a:spcPct val="0"/>
            </a:spcBef>
            <a:spcAft>
              <a:spcPct val="35000"/>
            </a:spcAft>
            <a:buNone/>
          </a:pPr>
          <a:r>
            <a:rPr lang="ar-SA" sz="1100" b="1" kern="1200" dirty="0">
              <a:solidFill>
                <a:schemeClr val="bg1"/>
              </a:solidFill>
              <a:latin typeface="Simplified Arabic" panose="02020603050405020304" pitchFamily="18" charset="-78"/>
              <a:cs typeface="Simplified Arabic" panose="02020603050405020304" pitchFamily="18" charset="-78"/>
            </a:rPr>
            <a:t>(محافظتي جنين ورام الله)</a:t>
          </a:r>
          <a:endParaRPr lang="en-US" sz="1100" kern="1200" dirty="0">
            <a:latin typeface="Simplified Arabic" panose="02020603050405020304" pitchFamily="18" charset="-78"/>
            <a:cs typeface="Simplified Arabic" panose="02020603050405020304" pitchFamily="18" charset="-78"/>
          </a:endParaRPr>
        </a:p>
      </dsp:txBody>
      <dsp:txXfrm>
        <a:off x="1966127" y="1082893"/>
        <a:ext cx="1363559" cy="512060"/>
      </dsp:txXfrm>
    </dsp:sp>
    <dsp:sp modelId="{AB30C949-5AA3-4A90-82B5-064821FDD7D9}">
      <dsp:nvSpPr>
        <dsp:cNvPr id="0" name=""/>
        <dsp:cNvSpPr/>
      </dsp:nvSpPr>
      <dsp:spPr>
        <a:xfrm>
          <a:off x="1706364" y="1910830"/>
          <a:ext cx="1910830" cy="1910830"/>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1">
            <a:lnSpc>
              <a:spcPct val="90000"/>
            </a:lnSpc>
            <a:spcBef>
              <a:spcPct val="0"/>
            </a:spcBef>
            <a:spcAft>
              <a:spcPct val="35000"/>
            </a:spcAft>
            <a:buNone/>
          </a:pPr>
          <a:r>
            <a:rPr lang="ar-SA" sz="1500" b="1" kern="1200" dirty="0">
              <a:solidFill>
                <a:schemeClr val="tx1"/>
              </a:solidFill>
              <a:latin typeface="Dubai" panose="020B0503030403030204" pitchFamily="34" charset="-78"/>
              <a:cs typeface="Dubai" panose="020B0503030403030204" pitchFamily="34" charset="-78"/>
            </a:rPr>
            <a:t>المجتمع المستهدف</a:t>
          </a:r>
        </a:p>
        <a:p>
          <a:pPr marL="0" lvl="0" indent="0" algn="ctr" defTabSz="666750" rtl="1">
            <a:lnSpc>
              <a:spcPct val="90000"/>
            </a:lnSpc>
            <a:spcBef>
              <a:spcPct val="0"/>
            </a:spcBef>
            <a:spcAft>
              <a:spcPct val="35000"/>
            </a:spcAft>
            <a:buNone/>
          </a:pPr>
          <a:r>
            <a:rPr lang="ar-SA" sz="1500" b="1" kern="1200" dirty="0">
              <a:solidFill>
                <a:schemeClr val="tx1"/>
              </a:solidFill>
              <a:latin typeface="Dubai" panose="020B0503030403030204" pitchFamily="34" charset="-78"/>
              <a:cs typeface="Dubai" panose="020B0503030403030204" pitchFamily="34" charset="-78"/>
            </a:rPr>
            <a:t>نسبة 5%</a:t>
          </a:r>
        </a:p>
      </dsp:txBody>
      <dsp:txXfrm>
        <a:off x="1986198" y="2388538"/>
        <a:ext cx="1351161" cy="955415"/>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US"/>
          </a:p>
        </p:txBody>
      </p:sp>
      <p:sp>
        <p:nvSpPr>
          <p:cNvPr id="3" name="Date Placeholder 2"/>
          <p:cNvSpPr>
            <a:spLocks noGrp="1"/>
          </p:cNvSpPr>
          <p:nvPr>
            <p:ph type="dt" sz="quarter" idx="1"/>
          </p:nvPr>
        </p:nvSpPr>
        <p:spPr>
          <a:xfrm>
            <a:off x="3902597" y="0"/>
            <a:ext cx="2985558" cy="502835"/>
          </a:xfrm>
          <a:prstGeom prst="rect">
            <a:avLst/>
          </a:prstGeom>
        </p:spPr>
        <p:txBody>
          <a:bodyPr vert="horz" lIns="96634" tIns="48317" rIns="96634" bIns="48317" rtlCol="0"/>
          <a:lstStyle>
            <a:lvl1pPr algn="r">
              <a:defRPr sz="1300"/>
            </a:lvl1pPr>
          </a:lstStyle>
          <a:p>
            <a:fld id="{89FA905F-C145-43B2-8F39-86BC8F77F982}" type="datetimeFigureOut">
              <a:rPr lang="en-US" smtClean="0"/>
              <a:t>6/21/23</a:t>
            </a:fld>
            <a:endParaRPr lang="en-US"/>
          </a:p>
        </p:txBody>
      </p:sp>
      <p:sp>
        <p:nvSpPr>
          <p:cNvPr id="4" name="Footer Placeholder 3"/>
          <p:cNvSpPr>
            <a:spLocks noGrp="1"/>
          </p:cNvSpPr>
          <p:nvPr>
            <p:ph type="ftr" sz="quarter" idx="2"/>
          </p:nvPr>
        </p:nvSpPr>
        <p:spPr>
          <a:xfrm>
            <a:off x="0" y="9519055"/>
            <a:ext cx="2985558" cy="502834"/>
          </a:xfrm>
          <a:prstGeom prst="rect">
            <a:avLst/>
          </a:prstGeom>
        </p:spPr>
        <p:txBody>
          <a:bodyPr vert="horz" lIns="96634" tIns="48317" rIns="96634" bIns="48317" rtlCol="0" anchor="b"/>
          <a:lstStyle>
            <a:lvl1pPr algn="l">
              <a:defRPr sz="1300"/>
            </a:lvl1pPr>
          </a:lstStyle>
          <a:p>
            <a:endParaRPr lang="en-US"/>
          </a:p>
        </p:txBody>
      </p:sp>
      <p:sp>
        <p:nvSpPr>
          <p:cNvPr id="5" name="Slide Number Placeholder 4"/>
          <p:cNvSpPr>
            <a:spLocks noGrp="1"/>
          </p:cNvSpPr>
          <p:nvPr>
            <p:ph type="sldNum" sz="quarter" idx="3"/>
          </p:nvPr>
        </p:nvSpPr>
        <p:spPr>
          <a:xfrm>
            <a:off x="3902597" y="9519055"/>
            <a:ext cx="2985558" cy="502834"/>
          </a:xfrm>
          <a:prstGeom prst="rect">
            <a:avLst/>
          </a:prstGeom>
        </p:spPr>
        <p:txBody>
          <a:bodyPr vert="horz" lIns="96634" tIns="48317" rIns="96634" bIns="48317" rtlCol="0" anchor="b"/>
          <a:lstStyle>
            <a:lvl1pPr algn="r">
              <a:defRPr sz="1300"/>
            </a:lvl1pPr>
          </a:lstStyle>
          <a:p>
            <a:fld id="{1FACF9A8-B412-4DB0-8A43-B00CBDE6A136}" type="slidenum">
              <a:rPr lang="en-US" smtClean="0"/>
              <a:t>‹#›</a:t>
            </a:fld>
            <a:endParaRPr lang="en-US"/>
          </a:p>
        </p:txBody>
      </p:sp>
    </p:spTree>
    <p:extLst>
      <p:ext uri="{BB962C8B-B14F-4D97-AF65-F5344CB8AC3E}">
        <p14:creationId xmlns:p14="http://schemas.microsoft.com/office/powerpoint/2010/main" val="3047210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atin typeface="微软雅黑" panose="020B0503020204020204" pitchFamily="34" charset="-122"/>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atin typeface="微软雅黑" panose="020B0503020204020204" pitchFamily="34" charset="-122"/>
                <a:ea typeface="微软雅黑" panose="020B0503020204020204" pitchFamily="34" charset="-122"/>
              </a:defRPr>
            </a:lvl1pPr>
          </a:lstStyle>
          <a:p>
            <a:fld id="{3CC73A6B-BB26-4B12-BFB8-2B873AE12267}" type="datetimeFigureOut">
              <a:rPr lang="zh-CN" altLang="en-US" smtClean="0"/>
              <a:pPr/>
              <a:t>2023/6/21</a:t>
            </a:fld>
            <a:endParaRPr lang="zh-CN" altLang="en-US" dirty="0"/>
          </a:p>
        </p:txBody>
      </p:sp>
      <p:sp>
        <p:nvSpPr>
          <p:cNvPr id="4" name="幻灯片图像占位符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zh-CN" altLang="en-US" dirty="0"/>
          </a:p>
        </p:txBody>
      </p:sp>
      <p:sp>
        <p:nvSpPr>
          <p:cNvPr id="5" name="备注占位符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atin typeface="微软雅黑" panose="020B0503020204020204" pitchFamily="34" charset="-122"/>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atin typeface="微软雅黑" panose="020B0503020204020204" pitchFamily="34" charset="-122"/>
                <a:ea typeface="微软雅黑" panose="020B0503020204020204" pitchFamily="34" charset="-122"/>
              </a:defRPr>
            </a:lvl1pPr>
          </a:lstStyle>
          <a:p>
            <a:fld id="{2E5701FA-A99B-4EA7-BD9A-49A04217BC0C}" type="slidenum">
              <a:rPr lang="zh-CN" altLang="en-US" smtClean="0"/>
              <a:pPr/>
              <a:t>‹#›</a:t>
            </a:fld>
            <a:endParaRPr lang="zh-CN" altLang="en-US" dirty="0"/>
          </a:p>
        </p:txBody>
      </p:sp>
    </p:spTree>
    <p:extLst>
      <p:ext uri="{BB962C8B-B14F-4D97-AF65-F5344CB8AC3E}">
        <p14:creationId xmlns:p14="http://schemas.microsoft.com/office/powerpoint/2010/main" val="4265223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extLst>
      <p:ext uri="{BB962C8B-B14F-4D97-AF65-F5344CB8AC3E}">
        <p14:creationId xmlns:p14="http://schemas.microsoft.com/office/powerpoint/2010/main" val="2328329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extLst>
      <p:ext uri="{BB962C8B-B14F-4D97-AF65-F5344CB8AC3E}">
        <p14:creationId xmlns:p14="http://schemas.microsoft.com/office/powerpoint/2010/main" val="839716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11</a:t>
            </a:fld>
            <a:endParaRPr lang="zh-CN" altLang="en-US"/>
          </a:p>
        </p:txBody>
      </p:sp>
    </p:spTree>
    <p:extLst>
      <p:ext uri="{BB962C8B-B14F-4D97-AF65-F5344CB8AC3E}">
        <p14:creationId xmlns:p14="http://schemas.microsoft.com/office/powerpoint/2010/main" val="1600441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12</a:t>
            </a:fld>
            <a:endParaRPr lang="zh-CN" altLang="en-US"/>
          </a:p>
        </p:txBody>
      </p:sp>
    </p:spTree>
    <p:extLst>
      <p:ext uri="{BB962C8B-B14F-4D97-AF65-F5344CB8AC3E}">
        <p14:creationId xmlns:p14="http://schemas.microsoft.com/office/powerpoint/2010/main" val="4255018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13</a:t>
            </a:fld>
            <a:endParaRPr lang="zh-CN" altLang="en-US"/>
          </a:p>
        </p:txBody>
      </p:sp>
    </p:spTree>
    <p:extLst>
      <p:ext uri="{BB962C8B-B14F-4D97-AF65-F5344CB8AC3E}">
        <p14:creationId xmlns:p14="http://schemas.microsoft.com/office/powerpoint/2010/main" val="2665615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14</a:t>
            </a:fld>
            <a:endParaRPr lang="zh-CN" altLang="en-US"/>
          </a:p>
        </p:txBody>
      </p:sp>
    </p:spTree>
    <p:extLst>
      <p:ext uri="{BB962C8B-B14F-4D97-AF65-F5344CB8AC3E}">
        <p14:creationId xmlns:p14="http://schemas.microsoft.com/office/powerpoint/2010/main" val="950178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15</a:t>
            </a:fld>
            <a:endParaRPr lang="zh-CN" altLang="en-US"/>
          </a:p>
        </p:txBody>
      </p:sp>
    </p:spTree>
    <p:extLst>
      <p:ext uri="{BB962C8B-B14F-4D97-AF65-F5344CB8AC3E}">
        <p14:creationId xmlns:p14="http://schemas.microsoft.com/office/powerpoint/2010/main" val="1630780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16</a:t>
            </a:fld>
            <a:endParaRPr lang="zh-CN" altLang="en-US"/>
          </a:p>
        </p:txBody>
      </p:sp>
    </p:spTree>
    <p:extLst>
      <p:ext uri="{BB962C8B-B14F-4D97-AF65-F5344CB8AC3E}">
        <p14:creationId xmlns:p14="http://schemas.microsoft.com/office/powerpoint/2010/main" val="3447252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17</a:t>
            </a:fld>
            <a:endParaRPr lang="zh-CN" altLang="en-US"/>
          </a:p>
        </p:txBody>
      </p:sp>
    </p:spTree>
    <p:extLst>
      <p:ext uri="{BB962C8B-B14F-4D97-AF65-F5344CB8AC3E}">
        <p14:creationId xmlns:p14="http://schemas.microsoft.com/office/powerpoint/2010/main" val="10669475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18</a:t>
            </a:fld>
            <a:endParaRPr lang="zh-CN" altLang="en-US"/>
          </a:p>
        </p:txBody>
      </p:sp>
    </p:spTree>
    <p:extLst>
      <p:ext uri="{BB962C8B-B14F-4D97-AF65-F5344CB8AC3E}">
        <p14:creationId xmlns:p14="http://schemas.microsoft.com/office/powerpoint/2010/main" val="1980605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19</a:t>
            </a:fld>
            <a:endParaRPr lang="zh-CN" altLang="en-US"/>
          </a:p>
        </p:txBody>
      </p:sp>
    </p:spTree>
    <p:extLst>
      <p:ext uri="{BB962C8B-B14F-4D97-AF65-F5344CB8AC3E}">
        <p14:creationId xmlns:p14="http://schemas.microsoft.com/office/powerpoint/2010/main" val="3106906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extLst>
      <p:ext uri="{BB962C8B-B14F-4D97-AF65-F5344CB8AC3E}">
        <p14:creationId xmlns:p14="http://schemas.microsoft.com/office/powerpoint/2010/main" val="2430335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20</a:t>
            </a:fld>
            <a:endParaRPr lang="zh-CN" altLang="en-US"/>
          </a:p>
        </p:txBody>
      </p:sp>
    </p:spTree>
    <p:extLst>
      <p:ext uri="{BB962C8B-B14F-4D97-AF65-F5344CB8AC3E}">
        <p14:creationId xmlns:p14="http://schemas.microsoft.com/office/powerpoint/2010/main" val="3416539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21</a:t>
            </a:fld>
            <a:endParaRPr lang="zh-CN" altLang="en-US"/>
          </a:p>
        </p:txBody>
      </p:sp>
    </p:spTree>
    <p:extLst>
      <p:ext uri="{BB962C8B-B14F-4D97-AF65-F5344CB8AC3E}">
        <p14:creationId xmlns:p14="http://schemas.microsoft.com/office/powerpoint/2010/main" val="4043278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22</a:t>
            </a:fld>
            <a:endParaRPr lang="zh-CN" altLang="en-US"/>
          </a:p>
        </p:txBody>
      </p:sp>
    </p:spTree>
    <p:extLst>
      <p:ext uri="{BB962C8B-B14F-4D97-AF65-F5344CB8AC3E}">
        <p14:creationId xmlns:p14="http://schemas.microsoft.com/office/powerpoint/2010/main" val="34687761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23</a:t>
            </a:fld>
            <a:endParaRPr lang="zh-CN" altLang="en-US"/>
          </a:p>
        </p:txBody>
      </p:sp>
    </p:spTree>
    <p:extLst>
      <p:ext uri="{BB962C8B-B14F-4D97-AF65-F5344CB8AC3E}">
        <p14:creationId xmlns:p14="http://schemas.microsoft.com/office/powerpoint/2010/main" val="25658362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24</a:t>
            </a:fld>
            <a:endParaRPr lang="zh-CN" altLang="en-US"/>
          </a:p>
        </p:txBody>
      </p:sp>
    </p:spTree>
    <p:extLst>
      <p:ext uri="{BB962C8B-B14F-4D97-AF65-F5344CB8AC3E}">
        <p14:creationId xmlns:p14="http://schemas.microsoft.com/office/powerpoint/2010/main" val="982097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extLst>
      <p:ext uri="{BB962C8B-B14F-4D97-AF65-F5344CB8AC3E}">
        <p14:creationId xmlns:p14="http://schemas.microsoft.com/office/powerpoint/2010/main" val="37384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extLst>
      <p:ext uri="{BB962C8B-B14F-4D97-AF65-F5344CB8AC3E}">
        <p14:creationId xmlns:p14="http://schemas.microsoft.com/office/powerpoint/2010/main" val="3476172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r" rtl="1"/>
            <a:r>
              <a:rPr lang="ar-SA" dirty="0"/>
              <a:t>. حل</a:t>
            </a:r>
            <a:r>
              <a:rPr lang="ar-SA" baseline="0" dirty="0"/>
              <a:t> مشكلة: مشكلة عدم معرفة مواعيد مكافحة الآفات الزراعية للنباتات وماهي أنواع هذه الآفات، من خلال عمل تطبيق يقترح مواعيد ويشبك مع الجهات المانحة لهذه المبيدات</a:t>
            </a:r>
          </a:p>
          <a:p>
            <a:pPr algn="r" rtl="1"/>
            <a:r>
              <a:rPr lang="ar-SA" baseline="0" dirty="0"/>
              <a:t>2. تلبية نقص في توريد سلعة أو خدمة: مثلا: عندي نقص في مواد الخام اللازمة </a:t>
            </a:r>
            <a:r>
              <a:rPr lang="ar-SA" baseline="0" dirty="0" err="1"/>
              <a:t>للانتاج</a:t>
            </a:r>
            <a:r>
              <a:rPr lang="ar-SA" baseline="0" dirty="0"/>
              <a:t> – أريد شراء جديد، أو أريد خدمة استشارة في مجال الطاقة مثلا</a:t>
            </a:r>
          </a:p>
          <a:p>
            <a:pPr algn="r" rtl="1"/>
            <a:r>
              <a:rPr lang="ar-SA" baseline="0" dirty="0"/>
              <a:t>3. تلبية رغبة: تحسين شروط الطاقة عندي وتقليل تكلفتها/ أريد أن أعتمد على الطاقة الشمسية مثلا. عندي مشروع استثماري وأريد خدمة دراسة جدوى تقنية وادارية.</a:t>
            </a:r>
          </a:p>
          <a:p>
            <a:pPr algn="r" rtl="1"/>
            <a:r>
              <a:rPr lang="ar-SA" baseline="0" dirty="0"/>
              <a:t>تلبية رفاهية: تميز في الأداء والعمل والشكل الخارجي وتحقيق الذات: شكل مصادر المياه أن تكون جميلة وليست خزانات على السطح. أو أريد تدفئة لبركة السباحة وأتحكم في درجة الحرارة من خلال تكنولوجيا سهلة الاستخدام.</a:t>
            </a:r>
            <a:endParaRPr lang="en-US" dirty="0"/>
          </a:p>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extLst>
      <p:ext uri="{BB962C8B-B14F-4D97-AF65-F5344CB8AC3E}">
        <p14:creationId xmlns:p14="http://schemas.microsoft.com/office/powerpoint/2010/main" val="1144042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extLst>
      <p:ext uri="{BB962C8B-B14F-4D97-AF65-F5344CB8AC3E}">
        <p14:creationId xmlns:p14="http://schemas.microsoft.com/office/powerpoint/2010/main" val="470139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7</a:t>
            </a:fld>
            <a:endParaRPr lang="zh-CN" altLang="en-US"/>
          </a:p>
        </p:txBody>
      </p:sp>
    </p:spTree>
    <p:extLst>
      <p:ext uri="{BB962C8B-B14F-4D97-AF65-F5344CB8AC3E}">
        <p14:creationId xmlns:p14="http://schemas.microsoft.com/office/powerpoint/2010/main" val="3143616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extLst>
      <p:ext uri="{BB962C8B-B14F-4D97-AF65-F5344CB8AC3E}">
        <p14:creationId xmlns:p14="http://schemas.microsoft.com/office/powerpoint/2010/main" val="3710252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extLst>
      <p:ext uri="{BB962C8B-B14F-4D97-AF65-F5344CB8AC3E}">
        <p14:creationId xmlns:p14="http://schemas.microsoft.com/office/powerpoint/2010/main" val="3984045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E1ECB1-5A5B-4C6B-8360-EEF4E7804329}"/>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tr-TR" altLang="zh-CN" dirty="0"/>
              <a:t>Freepptbackgrounds.net</a:t>
            </a:r>
            <a:endParaRPr lang="zh-CN" altLang="en-US" dirty="0"/>
          </a:p>
        </p:txBody>
      </p:sp>
      <p:sp>
        <p:nvSpPr>
          <p:cNvPr id="3" name="副标题 2">
            <a:extLst>
              <a:ext uri="{FF2B5EF4-FFF2-40B4-BE49-F238E27FC236}">
                <a16:creationId xmlns:a16="http://schemas.microsoft.com/office/drawing/2014/main" id="{5BFCC059-4D8E-4C87-A4D1-E4C9E1D59452}"/>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ltLang="zh-CN" dirty="0"/>
              <a:t>www.freepptbackgrounds.net</a:t>
            </a:r>
            <a:endParaRPr lang="zh-CN" altLang="en-US" dirty="0"/>
          </a:p>
        </p:txBody>
      </p:sp>
      <p:sp>
        <p:nvSpPr>
          <p:cNvPr id="4" name="日期占位符 3">
            <a:extLst>
              <a:ext uri="{FF2B5EF4-FFF2-40B4-BE49-F238E27FC236}">
                <a16:creationId xmlns:a16="http://schemas.microsoft.com/office/drawing/2014/main" id="{A904FCF4-9A9C-407F-A896-63764D12FEE3}"/>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5" name="页脚占位符 4">
            <a:extLst>
              <a:ext uri="{FF2B5EF4-FFF2-40B4-BE49-F238E27FC236}">
                <a16:creationId xmlns:a16="http://schemas.microsoft.com/office/drawing/2014/main" id="{69A6E786-3F61-4FD7-AF4B-5CAEC066F41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126972-3EDC-4D3D-817C-4CCC7969F7B7}"/>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20042905"/>
      </p:ext>
    </p:extLst>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Slide 10">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517C0B-618B-4B07-8FEE-212F45DF64FC}"/>
              </a:ext>
            </a:extLst>
          </p:cNvPr>
          <p:cNvSpPr>
            <a:spLocks noGrp="1"/>
          </p:cNvSpPr>
          <p:nvPr>
            <p:ph type="title" hasCustomPrompt="1"/>
          </p:nvPr>
        </p:nvSpPr>
        <p:spPr/>
        <p:txBody>
          <a:bodyPr/>
          <a:lstStyle/>
          <a:p>
            <a:r>
              <a:rPr lang="tr-TR" altLang="zh-CN" dirty="0"/>
              <a:t>Freepptbackgrounds.net</a:t>
            </a:r>
            <a:endParaRPr lang="zh-CN" altLang="en-US" dirty="0"/>
          </a:p>
        </p:txBody>
      </p:sp>
      <p:sp>
        <p:nvSpPr>
          <p:cNvPr id="3" name="竖排文字占位符 2">
            <a:extLst>
              <a:ext uri="{FF2B5EF4-FFF2-40B4-BE49-F238E27FC236}">
                <a16:creationId xmlns:a16="http://schemas.microsoft.com/office/drawing/2014/main" id="{E76156C6-4F3E-4B26-BEF6-C658183E3C3C}"/>
              </a:ext>
            </a:extLst>
          </p:cNvPr>
          <p:cNvSpPr>
            <a:spLocks noGrp="1"/>
          </p:cNvSpPr>
          <p:nvPr>
            <p:ph type="body" orient="vert" idx="1" hasCustomPrompt="1"/>
          </p:nvPr>
        </p:nvSpPr>
        <p:spPr/>
        <p:txBody>
          <a:bodyPr vert="eaVert"/>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日期占位符 3">
            <a:extLst>
              <a:ext uri="{FF2B5EF4-FFF2-40B4-BE49-F238E27FC236}">
                <a16:creationId xmlns:a16="http://schemas.microsoft.com/office/drawing/2014/main" id="{190B155B-888E-4B42-8139-225B7CE49039}"/>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5" name="页脚占位符 4">
            <a:extLst>
              <a:ext uri="{FF2B5EF4-FFF2-40B4-BE49-F238E27FC236}">
                <a16:creationId xmlns:a16="http://schemas.microsoft.com/office/drawing/2014/main" id="{F0848B8B-A45D-48D2-B95C-C234023486E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E2847D2-37FF-491E-86F7-2A77B2A5E901}"/>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2041515817"/>
      </p:ext>
    </p:extLst>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lide 11">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B51B0E-C5ED-4931-852F-A8DA7E1DB9A4}"/>
              </a:ext>
            </a:extLst>
          </p:cNvPr>
          <p:cNvSpPr>
            <a:spLocks noGrp="1"/>
          </p:cNvSpPr>
          <p:nvPr>
            <p:ph type="title" orient="vert" hasCustomPrompt="1"/>
          </p:nvPr>
        </p:nvSpPr>
        <p:spPr>
          <a:xfrm>
            <a:off x="8724900" y="365125"/>
            <a:ext cx="2628900" cy="5811838"/>
          </a:xfrm>
        </p:spPr>
        <p:txBody>
          <a:bodyPr vert="eaVert"/>
          <a:lstStyle/>
          <a:p>
            <a:r>
              <a:rPr lang="tr-TR" altLang="zh-CN" dirty="0"/>
              <a:t>Freepptbackgrounds.net</a:t>
            </a:r>
            <a:endParaRPr lang="zh-CN" altLang="en-US" dirty="0"/>
          </a:p>
        </p:txBody>
      </p:sp>
      <p:sp>
        <p:nvSpPr>
          <p:cNvPr id="3" name="竖排文字占位符 2">
            <a:extLst>
              <a:ext uri="{FF2B5EF4-FFF2-40B4-BE49-F238E27FC236}">
                <a16:creationId xmlns:a16="http://schemas.microsoft.com/office/drawing/2014/main" id="{165174B4-31E8-4BEF-8942-FD3548C70B75}"/>
              </a:ext>
            </a:extLst>
          </p:cNvPr>
          <p:cNvSpPr>
            <a:spLocks noGrp="1"/>
          </p:cNvSpPr>
          <p:nvPr>
            <p:ph type="body" orient="vert" idx="1" hasCustomPrompt="1"/>
          </p:nvPr>
        </p:nvSpPr>
        <p:spPr>
          <a:xfrm>
            <a:off x="838200" y="365125"/>
            <a:ext cx="7734300" cy="5811838"/>
          </a:xfrm>
        </p:spPr>
        <p:txBody>
          <a:bodyPr vert="eaVert"/>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日期占位符 3">
            <a:extLst>
              <a:ext uri="{FF2B5EF4-FFF2-40B4-BE49-F238E27FC236}">
                <a16:creationId xmlns:a16="http://schemas.microsoft.com/office/drawing/2014/main" id="{42B8F4D3-431E-44CF-A028-C91E2137E9E9}"/>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5" name="页脚占位符 4">
            <a:extLst>
              <a:ext uri="{FF2B5EF4-FFF2-40B4-BE49-F238E27FC236}">
                <a16:creationId xmlns:a16="http://schemas.microsoft.com/office/drawing/2014/main" id="{15D0F09A-E73B-492B-B10B-3218D86A87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BE3E4A-3F9F-4FA6-A0A2-122D22E57CD0}"/>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2554763146"/>
      </p:ext>
    </p:extLst>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lide 2">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1A1C3F-F90A-43A4-9ECD-F00719B56535}"/>
              </a:ext>
            </a:extLst>
          </p:cNvPr>
          <p:cNvSpPr>
            <a:spLocks noGrp="1"/>
          </p:cNvSpPr>
          <p:nvPr>
            <p:ph type="title" hasCustomPrompt="1"/>
          </p:nvPr>
        </p:nvSpPr>
        <p:spPr/>
        <p:txBody>
          <a:bodyPr/>
          <a:lstStyle/>
          <a:p>
            <a:r>
              <a:rPr lang="tr-TR" altLang="zh-CN" dirty="0"/>
              <a:t>Freepptbackgrounds.net</a:t>
            </a:r>
            <a:endParaRPr lang="zh-CN" altLang="en-US" dirty="0"/>
          </a:p>
        </p:txBody>
      </p:sp>
      <p:sp>
        <p:nvSpPr>
          <p:cNvPr id="3" name="内容占位符 2">
            <a:extLst>
              <a:ext uri="{FF2B5EF4-FFF2-40B4-BE49-F238E27FC236}">
                <a16:creationId xmlns:a16="http://schemas.microsoft.com/office/drawing/2014/main" id="{5C48D4E4-35F0-4517-A710-16EC966268E6}"/>
              </a:ext>
            </a:extLst>
          </p:cNvPr>
          <p:cNvSpPr>
            <a:spLocks noGrp="1"/>
          </p:cNvSpPr>
          <p:nvPr>
            <p:ph idx="1" hasCustomPrompt="1"/>
          </p:nvPr>
        </p:nvSpPr>
        <p:spPr/>
        <p:txBody>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日期占位符 3">
            <a:extLst>
              <a:ext uri="{FF2B5EF4-FFF2-40B4-BE49-F238E27FC236}">
                <a16:creationId xmlns:a16="http://schemas.microsoft.com/office/drawing/2014/main" id="{4D82627A-5DA8-42DB-A0E5-883D1EDEEB33}"/>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5" name="页脚占位符 4">
            <a:extLst>
              <a:ext uri="{FF2B5EF4-FFF2-40B4-BE49-F238E27FC236}">
                <a16:creationId xmlns:a16="http://schemas.microsoft.com/office/drawing/2014/main" id="{6709759C-075D-43BD-B60D-906336D3312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E769EA7-A4C8-47A7-9F4D-3E4EF4FEB31E}"/>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97920956"/>
      </p:ext>
    </p:extLst>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lide 3">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30536-6B8C-499F-B691-282A56B2234A}"/>
              </a:ext>
            </a:extLst>
          </p:cNvPr>
          <p:cNvSpPr>
            <a:spLocks noGrp="1"/>
          </p:cNvSpPr>
          <p:nvPr>
            <p:ph type="title" hasCustomPrompt="1"/>
          </p:nvPr>
        </p:nvSpPr>
        <p:spPr>
          <a:xfrm>
            <a:off x="831850" y="1709738"/>
            <a:ext cx="10515600" cy="2852737"/>
          </a:xfrm>
        </p:spPr>
        <p:txBody>
          <a:bodyPr anchor="b"/>
          <a:lstStyle>
            <a:lvl1pPr>
              <a:defRPr sz="6000"/>
            </a:lvl1pPr>
          </a:lstStyle>
          <a:p>
            <a:r>
              <a:rPr lang="tr-TR" altLang="zh-CN" dirty="0"/>
              <a:t>Freepptbackgrounds.net</a:t>
            </a:r>
            <a:endParaRPr lang="zh-CN" altLang="en-US" dirty="0"/>
          </a:p>
        </p:txBody>
      </p:sp>
      <p:sp>
        <p:nvSpPr>
          <p:cNvPr id="3" name="文本占位符 2">
            <a:extLst>
              <a:ext uri="{FF2B5EF4-FFF2-40B4-BE49-F238E27FC236}">
                <a16:creationId xmlns:a16="http://schemas.microsoft.com/office/drawing/2014/main" id="{592699D7-1ACB-40EF-8948-18C67F14DCCA}"/>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ltLang="zh-CN" dirty="0"/>
              <a:t>www.freepptbackgrounds.net</a:t>
            </a:r>
            <a:endParaRPr lang="zh-CN" altLang="en-US" dirty="0"/>
          </a:p>
        </p:txBody>
      </p:sp>
      <p:sp>
        <p:nvSpPr>
          <p:cNvPr id="4" name="日期占位符 3">
            <a:extLst>
              <a:ext uri="{FF2B5EF4-FFF2-40B4-BE49-F238E27FC236}">
                <a16:creationId xmlns:a16="http://schemas.microsoft.com/office/drawing/2014/main" id="{A09C0F2B-275E-4EFF-8736-59FDF652047A}"/>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5" name="页脚占位符 4">
            <a:extLst>
              <a:ext uri="{FF2B5EF4-FFF2-40B4-BE49-F238E27FC236}">
                <a16:creationId xmlns:a16="http://schemas.microsoft.com/office/drawing/2014/main" id="{EC6CBD68-7556-4277-A9CC-0E3698CDD06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7552142-513F-4E0A-A832-EC32ABA8CBDE}"/>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2772929136"/>
      </p:ext>
    </p:extLst>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lide 4">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DA5A0C-41EF-4EF1-B9B9-E309AF8245CE}"/>
              </a:ext>
            </a:extLst>
          </p:cNvPr>
          <p:cNvSpPr>
            <a:spLocks noGrp="1"/>
          </p:cNvSpPr>
          <p:nvPr>
            <p:ph type="title" hasCustomPrompt="1"/>
          </p:nvPr>
        </p:nvSpPr>
        <p:spPr/>
        <p:txBody>
          <a:bodyPr/>
          <a:lstStyle/>
          <a:p>
            <a:r>
              <a:rPr lang="tr-TR" altLang="zh-CN" dirty="0"/>
              <a:t>Freepptbackgrounds.net</a:t>
            </a:r>
            <a:endParaRPr lang="zh-CN" altLang="en-US" dirty="0"/>
          </a:p>
        </p:txBody>
      </p:sp>
      <p:sp>
        <p:nvSpPr>
          <p:cNvPr id="3" name="内容占位符 2">
            <a:extLst>
              <a:ext uri="{FF2B5EF4-FFF2-40B4-BE49-F238E27FC236}">
                <a16:creationId xmlns:a16="http://schemas.microsoft.com/office/drawing/2014/main" id="{6898F9A6-7009-487C-9335-9B2655AF34BF}"/>
              </a:ext>
            </a:extLst>
          </p:cNvPr>
          <p:cNvSpPr>
            <a:spLocks noGrp="1"/>
          </p:cNvSpPr>
          <p:nvPr>
            <p:ph sz="half" idx="1" hasCustomPrompt="1"/>
          </p:nvPr>
        </p:nvSpPr>
        <p:spPr>
          <a:xfrm>
            <a:off x="838200" y="1825625"/>
            <a:ext cx="5181600" cy="4351338"/>
          </a:xfrm>
        </p:spPr>
        <p:txBody>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内容占位符 3">
            <a:extLst>
              <a:ext uri="{FF2B5EF4-FFF2-40B4-BE49-F238E27FC236}">
                <a16:creationId xmlns:a16="http://schemas.microsoft.com/office/drawing/2014/main" id="{142523A4-6D85-4E26-BAD9-B5DED0F0D86A}"/>
              </a:ext>
            </a:extLst>
          </p:cNvPr>
          <p:cNvSpPr>
            <a:spLocks noGrp="1"/>
          </p:cNvSpPr>
          <p:nvPr>
            <p:ph sz="half" idx="2" hasCustomPrompt="1"/>
          </p:nvPr>
        </p:nvSpPr>
        <p:spPr>
          <a:xfrm>
            <a:off x="6172200" y="1825625"/>
            <a:ext cx="5181600" cy="4351338"/>
          </a:xfrm>
        </p:spPr>
        <p:txBody>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5" name="日期占位符 4">
            <a:extLst>
              <a:ext uri="{FF2B5EF4-FFF2-40B4-BE49-F238E27FC236}">
                <a16:creationId xmlns:a16="http://schemas.microsoft.com/office/drawing/2014/main" id="{DF1B68CC-03DA-4133-9A62-45795BDC56B0}"/>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6" name="页脚占位符 5">
            <a:extLst>
              <a:ext uri="{FF2B5EF4-FFF2-40B4-BE49-F238E27FC236}">
                <a16:creationId xmlns:a16="http://schemas.microsoft.com/office/drawing/2014/main" id="{37433D43-A8D0-4374-ACF8-E247BE39BC8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B94F08B-6269-48AE-88E7-BDBB0876FDAD}"/>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1256417601"/>
      </p:ext>
    </p:extLst>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lide 5">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44134E-0BE5-46C0-929C-F9D4A023FD93}"/>
              </a:ext>
            </a:extLst>
          </p:cNvPr>
          <p:cNvSpPr>
            <a:spLocks noGrp="1"/>
          </p:cNvSpPr>
          <p:nvPr>
            <p:ph type="title" hasCustomPrompt="1"/>
          </p:nvPr>
        </p:nvSpPr>
        <p:spPr>
          <a:xfrm>
            <a:off x="839788" y="365125"/>
            <a:ext cx="10515600" cy="1325563"/>
          </a:xfrm>
        </p:spPr>
        <p:txBody>
          <a:bodyPr/>
          <a:lstStyle/>
          <a:p>
            <a:r>
              <a:rPr lang="tr-TR" altLang="zh-CN" dirty="0"/>
              <a:t>Freepptbackgrounds.net</a:t>
            </a:r>
            <a:endParaRPr lang="zh-CN" altLang="en-US" dirty="0"/>
          </a:p>
        </p:txBody>
      </p:sp>
      <p:sp>
        <p:nvSpPr>
          <p:cNvPr id="3" name="文本占位符 2">
            <a:extLst>
              <a:ext uri="{FF2B5EF4-FFF2-40B4-BE49-F238E27FC236}">
                <a16:creationId xmlns:a16="http://schemas.microsoft.com/office/drawing/2014/main" id="{B12113C5-ADEA-4974-BB14-86DAC381EA1D}"/>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ltLang="zh-CN" dirty="0"/>
              <a:t>www.freepptbackgrounds.net</a:t>
            </a:r>
            <a:endParaRPr lang="zh-CN" altLang="en-US" dirty="0"/>
          </a:p>
        </p:txBody>
      </p:sp>
      <p:sp>
        <p:nvSpPr>
          <p:cNvPr id="4" name="内容占位符 3">
            <a:extLst>
              <a:ext uri="{FF2B5EF4-FFF2-40B4-BE49-F238E27FC236}">
                <a16:creationId xmlns:a16="http://schemas.microsoft.com/office/drawing/2014/main" id="{C9390FF6-61F4-44DF-9C58-15C7C9EAC01D}"/>
              </a:ext>
            </a:extLst>
          </p:cNvPr>
          <p:cNvSpPr>
            <a:spLocks noGrp="1"/>
          </p:cNvSpPr>
          <p:nvPr>
            <p:ph sz="half" idx="2" hasCustomPrompt="1"/>
          </p:nvPr>
        </p:nvSpPr>
        <p:spPr>
          <a:xfrm>
            <a:off x="839788" y="2505075"/>
            <a:ext cx="5157787" cy="3684588"/>
          </a:xfrm>
        </p:spPr>
        <p:txBody>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5" name="文本占位符 4">
            <a:extLst>
              <a:ext uri="{FF2B5EF4-FFF2-40B4-BE49-F238E27FC236}">
                <a16:creationId xmlns:a16="http://schemas.microsoft.com/office/drawing/2014/main" id="{5084E920-1203-43C5-9836-AEA955263377}"/>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ltLang="zh-CN" dirty="0"/>
              <a:t>www.freepptbackgrounds.net</a:t>
            </a:r>
            <a:endParaRPr lang="zh-CN" altLang="en-US" dirty="0"/>
          </a:p>
        </p:txBody>
      </p:sp>
      <p:sp>
        <p:nvSpPr>
          <p:cNvPr id="6" name="内容占位符 5">
            <a:extLst>
              <a:ext uri="{FF2B5EF4-FFF2-40B4-BE49-F238E27FC236}">
                <a16:creationId xmlns:a16="http://schemas.microsoft.com/office/drawing/2014/main" id="{91FAE36B-07A4-4C4E-9A5F-B58F26998217}"/>
              </a:ext>
            </a:extLst>
          </p:cNvPr>
          <p:cNvSpPr>
            <a:spLocks noGrp="1"/>
          </p:cNvSpPr>
          <p:nvPr>
            <p:ph sz="quarter" idx="4" hasCustomPrompt="1"/>
          </p:nvPr>
        </p:nvSpPr>
        <p:spPr>
          <a:xfrm>
            <a:off x="6172200" y="2505075"/>
            <a:ext cx="5183188" cy="3684588"/>
          </a:xfrm>
        </p:spPr>
        <p:txBody>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7" name="日期占位符 6">
            <a:extLst>
              <a:ext uri="{FF2B5EF4-FFF2-40B4-BE49-F238E27FC236}">
                <a16:creationId xmlns:a16="http://schemas.microsoft.com/office/drawing/2014/main" id="{2C6239AA-BEC2-47D5-B295-1C438B9D2A29}"/>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8" name="页脚占位符 7">
            <a:extLst>
              <a:ext uri="{FF2B5EF4-FFF2-40B4-BE49-F238E27FC236}">
                <a16:creationId xmlns:a16="http://schemas.microsoft.com/office/drawing/2014/main" id="{2D37E89F-FD72-4884-A2DC-4121C65FDE0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4094C68-E649-4A58-B70D-88A203523249}"/>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
        <p:nvSpPr>
          <p:cNvPr id="11" name="矩形 10"/>
          <p:cNvSpPr/>
          <p:nvPr userDrawn="1"/>
        </p:nvSpPr>
        <p:spPr>
          <a:xfrm>
            <a:off x="9100364" y="6422314"/>
            <a:ext cx="775136" cy="246221"/>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素材下载：</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图表下载：</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优秀</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Word</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www.1ppt.com/word/              Excel</a:t>
            </a:r>
            <a:r>
              <a:rPr lang="zh-CN" altLang="en-US" sz="100" dirty="0">
                <a:solidFill>
                  <a:prstClr val="white"/>
                </a:solidFill>
                <a:latin typeface="Calibri"/>
                <a:ea typeface="宋体"/>
              </a:rPr>
              <a:t>教程：</a:t>
            </a:r>
            <a:r>
              <a:rPr lang="en-US" altLang="zh-CN" sz="100" dirty="0">
                <a:solidFill>
                  <a:prstClr val="white"/>
                </a:solidFill>
                <a:latin typeface="Calibri"/>
                <a:ea typeface="宋体"/>
              </a:rPr>
              <a:t>www.1ppt.com/excel/  </a:t>
            </a:r>
          </a:p>
          <a:p>
            <a:r>
              <a:rPr lang="zh-CN" altLang="en-US" sz="100" dirty="0">
                <a:solidFill>
                  <a:prstClr val="white"/>
                </a:solidFill>
                <a:latin typeface="Calibri"/>
                <a:ea typeface="宋体"/>
              </a:rPr>
              <a:t>资料下载：</a:t>
            </a:r>
            <a:r>
              <a:rPr lang="en-US" altLang="zh-CN" sz="100" dirty="0">
                <a:solidFill>
                  <a:prstClr val="white"/>
                </a:solidFill>
                <a:latin typeface="Calibri"/>
                <a:ea typeface="宋体"/>
              </a:rPr>
              <a:t>www.1ppt.com/ziliao/                PPT</a:t>
            </a:r>
            <a:r>
              <a:rPr lang="zh-CN" altLang="en-US" sz="100" dirty="0">
                <a:solidFill>
                  <a:prstClr val="white"/>
                </a:solidFill>
                <a:latin typeface="Calibri"/>
                <a:ea typeface="宋体"/>
              </a:rPr>
              <a:t>课件下载：</a:t>
            </a:r>
            <a:r>
              <a:rPr lang="en-US" altLang="zh-CN" sz="100" dirty="0">
                <a:solidFill>
                  <a:prstClr val="white"/>
                </a:solidFill>
                <a:latin typeface="Calibri"/>
                <a:ea typeface="宋体"/>
              </a:rPr>
              <a:t>www.1ppt.com/kejian/ </a:t>
            </a:r>
          </a:p>
          <a:p>
            <a:r>
              <a:rPr lang="zh-CN" altLang="en-US" sz="100" dirty="0">
                <a:solidFill>
                  <a:prstClr val="white"/>
                </a:solidFill>
                <a:latin typeface="Calibri"/>
                <a:ea typeface="宋体"/>
              </a:rPr>
              <a:t>范文下载：</a:t>
            </a:r>
            <a:r>
              <a:rPr lang="en-US" altLang="zh-CN" sz="100" dirty="0">
                <a:solidFill>
                  <a:prstClr val="white"/>
                </a:solidFill>
                <a:latin typeface="Calibri"/>
                <a:ea typeface="宋体"/>
              </a:rPr>
              <a:t>www.1ppt.com/fanwen/             </a:t>
            </a:r>
            <a:r>
              <a:rPr lang="zh-CN" altLang="en-US" sz="100" dirty="0">
                <a:solidFill>
                  <a:prstClr val="white"/>
                </a:solidFill>
                <a:latin typeface="Calibri"/>
                <a:ea typeface="宋体"/>
              </a:rPr>
              <a:t>试卷下载：</a:t>
            </a:r>
            <a:r>
              <a:rPr lang="en-US" altLang="zh-CN" sz="100" dirty="0">
                <a:solidFill>
                  <a:prstClr val="white"/>
                </a:solidFill>
                <a:latin typeface="Calibri"/>
                <a:ea typeface="宋体"/>
              </a:rPr>
              <a:t>www.1ppt.com/shiti/  </a:t>
            </a:r>
          </a:p>
          <a:p>
            <a:r>
              <a:rPr lang="zh-CN" altLang="en-US" sz="100" dirty="0">
                <a:solidFill>
                  <a:prstClr val="white"/>
                </a:solidFill>
                <a:latin typeface="Calibri"/>
                <a:ea typeface="宋体"/>
              </a:rPr>
              <a:t>教案下载：</a:t>
            </a:r>
            <a:r>
              <a:rPr lang="en-US" altLang="zh-CN" sz="100" dirty="0">
                <a:solidFill>
                  <a:prstClr val="white"/>
                </a:solidFill>
                <a:latin typeface="Calibri"/>
                <a:ea typeface="宋体"/>
              </a:rPr>
              <a:t>www.1ppt.com/jiaoan/        </a:t>
            </a:r>
          </a:p>
          <a:p>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en-US" altLang="zh-CN" sz="100" dirty="0">
                <a:solidFill>
                  <a:prstClr val="white"/>
                </a:solidFill>
                <a:latin typeface="Calibri"/>
                <a:ea typeface="宋体"/>
              </a:rPr>
              <a:t> </a:t>
            </a:r>
            <a:endParaRPr lang="zh-CN" altLang="en-US" sz="100" dirty="0">
              <a:solidFill>
                <a:prstClr val="white"/>
              </a:solidFill>
              <a:latin typeface="Calibri"/>
              <a:ea typeface="宋体"/>
            </a:endParaRPr>
          </a:p>
        </p:txBody>
      </p:sp>
    </p:spTree>
    <p:extLst>
      <p:ext uri="{BB962C8B-B14F-4D97-AF65-F5344CB8AC3E}">
        <p14:creationId xmlns:p14="http://schemas.microsoft.com/office/powerpoint/2010/main" val="483660699"/>
      </p:ext>
    </p:extLst>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lide 6">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5F94A4-B8D7-43C1-80C9-73E124F4F707}"/>
              </a:ext>
            </a:extLst>
          </p:cNvPr>
          <p:cNvSpPr>
            <a:spLocks noGrp="1"/>
          </p:cNvSpPr>
          <p:nvPr>
            <p:ph type="title" hasCustomPrompt="1"/>
          </p:nvPr>
        </p:nvSpPr>
        <p:spPr/>
        <p:txBody>
          <a:bodyPr/>
          <a:lstStyle/>
          <a:p>
            <a:r>
              <a:rPr lang="tr-TR" altLang="zh-CN" dirty="0"/>
              <a:t>Freepptbackgrounds.net</a:t>
            </a:r>
            <a:endParaRPr lang="zh-CN" altLang="en-US" dirty="0"/>
          </a:p>
        </p:txBody>
      </p:sp>
      <p:sp>
        <p:nvSpPr>
          <p:cNvPr id="3" name="日期占位符 2">
            <a:extLst>
              <a:ext uri="{FF2B5EF4-FFF2-40B4-BE49-F238E27FC236}">
                <a16:creationId xmlns:a16="http://schemas.microsoft.com/office/drawing/2014/main" id="{A684A534-7F72-44DB-AAA0-39763DA8C1E6}"/>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4" name="页脚占位符 3">
            <a:extLst>
              <a:ext uri="{FF2B5EF4-FFF2-40B4-BE49-F238E27FC236}">
                <a16:creationId xmlns:a16="http://schemas.microsoft.com/office/drawing/2014/main" id="{ED8F81B8-2C1B-46DA-9FC4-FA4EA6C314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4DEF5E0-2338-4BAC-8681-B56466F2D309}"/>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1143449038"/>
      </p:ext>
    </p:extLst>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Slide 7">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5AE1E47-1B45-4380-AE38-48F51410E38F}"/>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3" name="页脚占位符 2">
            <a:extLst>
              <a:ext uri="{FF2B5EF4-FFF2-40B4-BE49-F238E27FC236}">
                <a16:creationId xmlns:a16="http://schemas.microsoft.com/office/drawing/2014/main" id="{A5744B09-219A-4BAE-A64A-BA6F51CC35B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E5B1853-F3A0-4843-A7DD-B071FABAEC70}"/>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3980800759"/>
      </p:ext>
    </p:extLst>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lide 8">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8A05EE-C361-48B2-881C-5FEDBCF95C2E}"/>
              </a:ext>
            </a:extLst>
          </p:cNvPr>
          <p:cNvSpPr>
            <a:spLocks noGrp="1"/>
          </p:cNvSpPr>
          <p:nvPr>
            <p:ph type="title" hasCustomPrompt="1"/>
          </p:nvPr>
        </p:nvSpPr>
        <p:spPr>
          <a:xfrm>
            <a:off x="839788" y="457200"/>
            <a:ext cx="3932237" cy="1600200"/>
          </a:xfrm>
        </p:spPr>
        <p:txBody>
          <a:bodyPr anchor="b"/>
          <a:lstStyle>
            <a:lvl1pPr>
              <a:defRPr sz="3200"/>
            </a:lvl1pPr>
          </a:lstStyle>
          <a:p>
            <a:r>
              <a:rPr lang="tr-TR" altLang="zh-CN" dirty="0"/>
              <a:t>Freepptbackgrounds.net</a:t>
            </a:r>
            <a:endParaRPr lang="zh-CN" altLang="en-US" dirty="0"/>
          </a:p>
        </p:txBody>
      </p:sp>
      <p:sp>
        <p:nvSpPr>
          <p:cNvPr id="3" name="内容占位符 2">
            <a:extLst>
              <a:ext uri="{FF2B5EF4-FFF2-40B4-BE49-F238E27FC236}">
                <a16:creationId xmlns:a16="http://schemas.microsoft.com/office/drawing/2014/main" id="{D66B7BA2-C07B-486A-AEBA-E8A379FAE2D7}"/>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文本占位符 3">
            <a:extLst>
              <a:ext uri="{FF2B5EF4-FFF2-40B4-BE49-F238E27FC236}">
                <a16:creationId xmlns:a16="http://schemas.microsoft.com/office/drawing/2014/main" id="{9609B8D7-C342-4349-A52B-0F630C4968F5}"/>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ltLang="zh-CN" dirty="0"/>
              <a:t>www.freepptbackgrounds.net</a:t>
            </a:r>
            <a:endParaRPr lang="zh-CN" altLang="en-US" dirty="0"/>
          </a:p>
        </p:txBody>
      </p:sp>
      <p:sp>
        <p:nvSpPr>
          <p:cNvPr id="5" name="日期占位符 4">
            <a:extLst>
              <a:ext uri="{FF2B5EF4-FFF2-40B4-BE49-F238E27FC236}">
                <a16:creationId xmlns:a16="http://schemas.microsoft.com/office/drawing/2014/main" id="{C21A0A05-2E78-4B68-9275-72A6981317F1}"/>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6" name="页脚占位符 5">
            <a:extLst>
              <a:ext uri="{FF2B5EF4-FFF2-40B4-BE49-F238E27FC236}">
                <a16:creationId xmlns:a16="http://schemas.microsoft.com/office/drawing/2014/main" id="{8E8D064B-850C-449A-B16D-36BA1C5A1FB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3919E08-2488-46A8-8B39-E8E3B1A72840}"/>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4071275376"/>
      </p:ext>
    </p:extLst>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de 9">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19821D-3169-462D-BDC5-707DAA3731AF}"/>
              </a:ext>
            </a:extLst>
          </p:cNvPr>
          <p:cNvSpPr>
            <a:spLocks noGrp="1"/>
          </p:cNvSpPr>
          <p:nvPr>
            <p:ph type="title" hasCustomPrompt="1"/>
          </p:nvPr>
        </p:nvSpPr>
        <p:spPr>
          <a:xfrm>
            <a:off x="839788" y="457200"/>
            <a:ext cx="3932237" cy="1600200"/>
          </a:xfrm>
        </p:spPr>
        <p:txBody>
          <a:bodyPr anchor="b"/>
          <a:lstStyle>
            <a:lvl1pPr>
              <a:defRPr sz="3200"/>
            </a:lvl1pPr>
          </a:lstStyle>
          <a:p>
            <a:r>
              <a:rPr lang="tr-TR" altLang="zh-CN" dirty="0"/>
              <a:t>Freepptbackgrounds.net</a:t>
            </a:r>
            <a:endParaRPr lang="zh-CN" altLang="en-US" dirty="0"/>
          </a:p>
        </p:txBody>
      </p:sp>
      <p:sp>
        <p:nvSpPr>
          <p:cNvPr id="3" name="图片占位符 2">
            <a:extLst>
              <a:ext uri="{FF2B5EF4-FFF2-40B4-BE49-F238E27FC236}">
                <a16:creationId xmlns:a16="http://schemas.microsoft.com/office/drawing/2014/main" id="{C25970DE-180B-463A-842D-4B948B1E4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7048C78-1503-4FD7-8859-990F963DFC66}"/>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ltLang="zh-CN" dirty="0"/>
              <a:t>www.freepptbackgrounds.net</a:t>
            </a:r>
            <a:endParaRPr lang="zh-CN" altLang="en-US" dirty="0"/>
          </a:p>
        </p:txBody>
      </p:sp>
      <p:sp>
        <p:nvSpPr>
          <p:cNvPr id="5" name="日期占位符 4">
            <a:extLst>
              <a:ext uri="{FF2B5EF4-FFF2-40B4-BE49-F238E27FC236}">
                <a16:creationId xmlns:a16="http://schemas.microsoft.com/office/drawing/2014/main" id="{D84969D1-8A89-4051-A7A3-053E791C47D5}"/>
              </a:ext>
            </a:extLst>
          </p:cNvPr>
          <p:cNvSpPr>
            <a:spLocks noGrp="1"/>
          </p:cNvSpPr>
          <p:nvPr>
            <p:ph type="dt" sz="half" idx="10"/>
          </p:nvPr>
        </p:nvSpPr>
        <p:spPr/>
        <p:txBody>
          <a:bodyPr/>
          <a:lstStyle/>
          <a:p>
            <a:fld id="{F86BAB08-D03A-4FEF-8092-001CB785BBAB}" type="datetimeFigureOut">
              <a:rPr lang="zh-CN" altLang="en-US" smtClean="0"/>
              <a:t>2023/6/21</a:t>
            </a:fld>
            <a:endParaRPr lang="zh-CN" altLang="en-US"/>
          </a:p>
        </p:txBody>
      </p:sp>
      <p:sp>
        <p:nvSpPr>
          <p:cNvPr id="6" name="页脚占位符 5">
            <a:extLst>
              <a:ext uri="{FF2B5EF4-FFF2-40B4-BE49-F238E27FC236}">
                <a16:creationId xmlns:a16="http://schemas.microsoft.com/office/drawing/2014/main" id="{F2B7B8CF-C72E-438F-A999-E8DA548268F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F73A437-B948-459B-B14D-44D796DEEFE1}"/>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49157962"/>
      </p:ext>
    </p:extLst>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C74BBE8-1815-4000-8008-945E8B561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ltLang="zh-CN" dirty="0"/>
              <a:t>Freepptbackgrounds.net</a:t>
            </a:r>
            <a:endParaRPr lang="zh-CN" altLang="en-US" dirty="0"/>
          </a:p>
        </p:txBody>
      </p:sp>
      <p:sp>
        <p:nvSpPr>
          <p:cNvPr id="3" name="文本占位符 2">
            <a:extLst>
              <a:ext uri="{FF2B5EF4-FFF2-40B4-BE49-F238E27FC236}">
                <a16:creationId xmlns:a16="http://schemas.microsoft.com/office/drawing/2014/main" id="{F3E314DF-819C-4FF1-9C2E-69194E1550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日期占位符 3">
            <a:extLst>
              <a:ext uri="{FF2B5EF4-FFF2-40B4-BE49-F238E27FC236}">
                <a16:creationId xmlns:a16="http://schemas.microsoft.com/office/drawing/2014/main" id="{ECA1525E-7C66-46A7-89CD-0A0836A4B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F86BAB08-D03A-4FEF-8092-001CB785BBAB}" type="datetimeFigureOut">
              <a:rPr lang="zh-CN" altLang="en-US" smtClean="0"/>
              <a:pPr/>
              <a:t>2023/6/21</a:t>
            </a:fld>
            <a:endParaRPr lang="zh-CN" altLang="en-US" dirty="0"/>
          </a:p>
        </p:txBody>
      </p:sp>
      <p:sp>
        <p:nvSpPr>
          <p:cNvPr id="5" name="页脚占位符 4">
            <a:extLst>
              <a:ext uri="{FF2B5EF4-FFF2-40B4-BE49-F238E27FC236}">
                <a16:creationId xmlns:a16="http://schemas.microsoft.com/office/drawing/2014/main" id="{93269161-46AB-416B-9C71-590B71BBF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dirty="0"/>
          </a:p>
        </p:txBody>
      </p:sp>
      <p:sp>
        <p:nvSpPr>
          <p:cNvPr id="6" name="灯片编号占位符 5">
            <a:extLst>
              <a:ext uri="{FF2B5EF4-FFF2-40B4-BE49-F238E27FC236}">
                <a16:creationId xmlns:a16="http://schemas.microsoft.com/office/drawing/2014/main" id="{0347D277-5155-4804-A42E-790F5C4F80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B8AB37BB-E8A6-440B-8775-2A002C97BC55}" type="slidenum">
              <a:rPr lang="zh-CN" altLang="en-US" smtClean="0"/>
              <a:pPr/>
              <a:t>‹#›</a:t>
            </a:fld>
            <a:endParaRPr lang="zh-CN" altLang="en-US" dirty="0"/>
          </a:p>
        </p:txBody>
      </p:sp>
    </p:spTree>
    <p:extLst>
      <p:ext uri="{BB962C8B-B14F-4D97-AF65-F5344CB8AC3E}">
        <p14:creationId xmlns:p14="http://schemas.microsoft.com/office/powerpoint/2010/main" val="3009202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png"/><Relationship Id="rId7" Type="http://schemas.openxmlformats.org/officeDocument/2006/relationships/diagramColors" Target="../diagrams/colors1.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a:extLst>
              <a:ext uri="{FF2B5EF4-FFF2-40B4-BE49-F238E27FC236}">
                <a16:creationId xmlns:a16="http://schemas.microsoft.com/office/drawing/2014/main" id="{EA6CA8BE-1744-42CB-AF91-E913C446629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0"/>
            <a:ext cx="12192000" cy="6858000"/>
          </a:xfrm>
          <a:prstGeom prst="rect">
            <a:avLst/>
          </a:prstGeom>
          <a:scene3d>
            <a:camera prst="orthographicFront">
              <a:rot lat="0" lon="0" rev="0"/>
            </a:camera>
            <a:lightRig rig="threePt" dir="t"/>
          </a:scene3d>
        </p:spPr>
      </p:pic>
      <p:sp>
        <p:nvSpPr>
          <p:cNvPr id="6" name="TextBox 5">
            <a:extLst>
              <a:ext uri="{FF2B5EF4-FFF2-40B4-BE49-F238E27FC236}">
                <a16:creationId xmlns:a16="http://schemas.microsoft.com/office/drawing/2014/main" id="{061F7B84-FBEF-44F3-90CC-EA7AC4A9CAFF}"/>
              </a:ext>
            </a:extLst>
          </p:cNvPr>
          <p:cNvSpPr txBox="1"/>
          <p:nvPr/>
        </p:nvSpPr>
        <p:spPr>
          <a:xfrm>
            <a:off x="-147320" y="2871490"/>
            <a:ext cx="6243320" cy="1815882"/>
          </a:xfrm>
          <a:prstGeom prst="rect">
            <a:avLst/>
          </a:prstGeom>
          <a:noFill/>
        </p:spPr>
        <p:txBody>
          <a:bodyPr wrap="square" rtlCol="0">
            <a:spAutoFit/>
          </a:bodyPr>
          <a:lstStyle/>
          <a:p>
            <a:pPr algn="r"/>
            <a:r>
              <a:rPr lang="ar-SA" sz="2800" dirty="0">
                <a:latin typeface="Dubai" panose="020B0503030403030204" pitchFamily="34" charset="-78"/>
                <a:cs typeface="Dubai" panose="020B0503030403030204" pitchFamily="34" charset="-78"/>
              </a:rPr>
              <a:t>بناء وتطوير دراسة الجدوى– اليوم </a:t>
            </a:r>
            <a:r>
              <a:rPr lang="ar-JO" sz="2800" dirty="0">
                <a:latin typeface="Dubai" panose="020B0503030403030204" pitchFamily="34" charset="-78"/>
                <a:cs typeface="Dubai" panose="020B0503030403030204" pitchFamily="34" charset="-78"/>
              </a:rPr>
              <a:t>الأول</a:t>
            </a:r>
            <a:endParaRPr lang="ar-SA" sz="2800" dirty="0">
              <a:latin typeface="Dubai" panose="020B0503030403030204" pitchFamily="34" charset="-78"/>
              <a:cs typeface="Dubai" panose="020B0503030403030204" pitchFamily="34" charset="-78"/>
            </a:endParaRPr>
          </a:p>
          <a:p>
            <a:pPr algn="r"/>
            <a:r>
              <a:rPr lang="ar-SA" sz="2800" dirty="0">
                <a:latin typeface="Dubai" panose="020B0503030403030204" pitchFamily="34" charset="-78"/>
                <a:cs typeface="Dubai" panose="020B0503030403030204" pitchFamily="34" charset="-78"/>
              </a:rPr>
              <a:t>دراسة السوقية والفنية</a:t>
            </a:r>
          </a:p>
          <a:p>
            <a:pPr algn="r"/>
            <a:endParaRPr lang="en-US" sz="2800" dirty="0">
              <a:latin typeface="Dubai" panose="020B0503030403030204" pitchFamily="34" charset="-78"/>
              <a:cs typeface="Dubai" panose="020B0503030403030204" pitchFamily="34" charset="-78"/>
            </a:endParaRPr>
          </a:p>
          <a:p>
            <a:pPr algn="r"/>
            <a:r>
              <a:rPr lang="ar-SA" sz="2800" dirty="0">
                <a:latin typeface="Dubai" panose="020B0503030403030204" pitchFamily="34" charset="-78"/>
                <a:cs typeface="Dubai" panose="020B0503030403030204" pitchFamily="34" charset="-78"/>
              </a:rPr>
              <a:t>المدرب: عمر </a:t>
            </a:r>
            <a:r>
              <a:rPr lang="ar-SA" sz="2800" dirty="0" err="1">
                <a:latin typeface="Dubai" panose="020B0503030403030204" pitchFamily="34" charset="-78"/>
                <a:cs typeface="Dubai" panose="020B0503030403030204" pitchFamily="34" charset="-78"/>
              </a:rPr>
              <a:t>حمايل</a:t>
            </a:r>
            <a:endParaRPr lang="en-US" sz="2800" dirty="0">
              <a:latin typeface="Dubai" panose="020B0503030403030204" pitchFamily="34" charset="-78"/>
              <a:cs typeface="Dubai" panose="020B0503030403030204" pitchFamily="34" charset="-78"/>
            </a:endParaRPr>
          </a:p>
        </p:txBody>
      </p:sp>
      <p:pic>
        <p:nvPicPr>
          <p:cNvPr id="2" name="Picture 1" descr="A picture containing screenshot, text, font, graphics&#10;&#10;Description automatically generated">
            <a:extLst>
              <a:ext uri="{FF2B5EF4-FFF2-40B4-BE49-F238E27FC236}">
                <a16:creationId xmlns:a16="http://schemas.microsoft.com/office/drawing/2014/main" id="{51A533B1-D214-855A-3EAB-184AB669C7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1939" y="528638"/>
            <a:ext cx="2706578" cy="1641991"/>
          </a:xfrm>
          <a:prstGeom prst="rect">
            <a:avLst/>
          </a:prstGeom>
        </p:spPr>
      </p:pic>
    </p:spTree>
    <p:extLst>
      <p:ext uri="{BB962C8B-B14F-4D97-AF65-F5344CB8AC3E}">
        <p14:creationId xmlns:p14="http://schemas.microsoft.com/office/powerpoint/2010/main" val="399178041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318170" y="318749"/>
            <a:ext cx="2588547" cy="643544"/>
            <a:chOff x="956666" y="3498086"/>
            <a:chExt cx="2588547" cy="643544"/>
          </a:xfrm>
        </p:grpSpPr>
        <p:sp>
          <p:nvSpPr>
            <p:cNvPr id="47" name="TextBox 38">
              <a:extLst>
                <a:ext uri="{FF2B5EF4-FFF2-40B4-BE49-F238E27FC236}">
                  <a16:creationId xmlns:a16="http://schemas.microsoft.com/office/drawing/2014/main" id="{C53C28E3-DC0F-4C61-A42D-5AC7B5E4C36E}"/>
                </a:ext>
              </a:extLst>
            </p:cNvPr>
            <p:cNvSpPr txBox="1"/>
            <p:nvPr/>
          </p:nvSpPr>
          <p:spPr>
            <a:xfrm>
              <a:off x="1557086" y="3618410"/>
              <a:ext cx="1988127" cy="523220"/>
            </a:xfrm>
            <a:prstGeom prst="rect">
              <a:avLst/>
            </a:prstGeom>
            <a:noFill/>
          </p:spPr>
          <p:txBody>
            <a:bodyPr wrap="square" rtlCol="0" anchor="t" anchorCtr="1">
              <a:spAutoFit/>
            </a:bodyPr>
            <a:lstStyle/>
            <a:p>
              <a:pPr algn="ctr"/>
              <a:r>
                <a:rPr lang="ar-SA" altLang="zh-CN" sz="2800" b="1" dirty="0">
                  <a:solidFill>
                    <a:schemeClr val="bg1">
                      <a:lumMod val="50000"/>
                    </a:schemeClr>
                  </a:solidFill>
                  <a:latin typeface="Simplified Arabic" panose="02020603050405020304" pitchFamily="18" charset="-78"/>
                  <a:cs typeface="Simplified Arabic" panose="02020603050405020304" pitchFamily="18" charset="-78"/>
                </a:rPr>
                <a:t>الدراسة السوقية</a:t>
              </a:r>
              <a:endParaRPr lang="zh-CN" altLang="en-US" sz="800" b="1" spc="600" dirty="0">
                <a:solidFill>
                  <a:schemeClr val="bg1">
                    <a:lumMod val="50000"/>
                  </a:schemeClr>
                </a:solidFill>
                <a:effectLst>
                  <a:outerShdw blurRad="38100" dist="38100" dir="2700000" algn="tl">
                    <a:srgbClr val="000000">
                      <a:alpha val="43137"/>
                    </a:srgbClr>
                  </a:outerShdw>
                </a:effectLst>
                <a:latin typeface="Simplified Arabic" panose="02020603050405020304" pitchFamily="18" charset="-78"/>
                <a:ea typeface="微软雅黑" panose="020B0503020204020204" pitchFamily="34" charset="-122"/>
                <a:cs typeface="Simplified Arabic" panose="02020603050405020304" pitchFamily="18" charset="-78"/>
              </a:endParaRP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2952205" y="4231753"/>
            <a:ext cx="7881257" cy="307777"/>
          </a:xfrm>
          <a:prstGeom prst="rect">
            <a:avLst/>
          </a:prstGeom>
        </p:spPr>
        <p:txBody>
          <a:bodyPr wrap="square">
            <a:spAutoFit/>
          </a:bodyPr>
          <a:lstStyle/>
          <a:p>
            <a:pPr algn="r"/>
            <a:endParaRPr lang="en-US" sz="1400" dirty="0">
              <a:latin typeface="Simplified Arabic" panose="02020603050405020304" pitchFamily="18" charset="-78"/>
              <a:cs typeface="Simplified Arabic" panose="02020603050405020304" pitchFamily="18" charset="-78"/>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746" y="2383036"/>
            <a:ext cx="2091929" cy="2091929"/>
          </a:xfrm>
          <a:prstGeom prst="rect">
            <a:avLst/>
          </a:prstGeom>
        </p:spPr>
      </p:pic>
      <p:sp>
        <p:nvSpPr>
          <p:cNvPr id="7" name="Rectangle 6"/>
          <p:cNvSpPr/>
          <p:nvPr/>
        </p:nvSpPr>
        <p:spPr>
          <a:xfrm>
            <a:off x="1349829" y="1451760"/>
            <a:ext cx="8351520" cy="3954480"/>
          </a:xfrm>
          <a:prstGeom prst="rect">
            <a:avLst/>
          </a:prstGeom>
        </p:spPr>
        <p:txBody>
          <a:bodyPr wrap="square">
            <a:spAutoFit/>
          </a:bodyPr>
          <a:lstStyle/>
          <a:p>
            <a:pPr algn="r" rtl="1"/>
            <a:r>
              <a:rPr lang="ar-SA" dirty="0">
                <a:latin typeface="Simplified Arabic" panose="02020603050405020304" pitchFamily="18" charset="-78"/>
                <a:cs typeface="Simplified Arabic" panose="02020603050405020304" pitchFamily="18" charset="-78"/>
              </a:rPr>
              <a:t>الهدف من الدراسة السوقية الإجابة على السؤالين التاليين:</a:t>
            </a:r>
          </a:p>
          <a:p>
            <a:pPr marL="339725" indent="-165100" algn="r" rtl="1">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هل يحتاج أحد في السوق لهذا المنتج أو الخدمة المقدمة من قبلك؟ </a:t>
            </a:r>
          </a:p>
          <a:p>
            <a:pPr marL="339725" indent="-165100" algn="r" rtl="1">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هل هناك منتج/ خدمة مماثلة في السوق الآن من شأنها أن تمنع نجاح المشروع؟</a:t>
            </a:r>
            <a:endParaRPr lang="en-US"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endParaRPr lang="en-US" dirty="0">
              <a:latin typeface="Simplified Arabic" panose="02020603050405020304" pitchFamily="18" charset="-78"/>
              <a:cs typeface="Simplified Arabic" panose="02020603050405020304" pitchFamily="18" charset="-78"/>
            </a:endParaRPr>
          </a:p>
          <a:p>
            <a:pPr algn="r" rtl="1">
              <a:lnSpc>
                <a:spcPct val="114000"/>
              </a:lnSpc>
              <a:spcAft>
                <a:spcPts val="600"/>
              </a:spcAft>
            </a:pPr>
            <a:r>
              <a:rPr lang="ar-SA" dirty="0">
                <a:latin typeface="Simplified Arabic" panose="02020603050405020304" pitchFamily="18" charset="-78"/>
                <a:cs typeface="Simplified Arabic" panose="02020603050405020304" pitchFamily="18" charset="-78"/>
              </a:rPr>
              <a:t>ترتكز الدراسة السوقية على اختبار وتحليل الاسواق المستهدفة، وذلك من خلال طرح الأسئلة التالية:</a:t>
            </a:r>
          </a:p>
          <a:p>
            <a:pPr marL="339725" indent="-165100" algn="r" rtl="1">
              <a:lnSpc>
                <a:spcPct val="114000"/>
              </a:lnSpc>
              <a:spcAft>
                <a:spcPts val="600"/>
              </a:spcAft>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لماذا سيشتري الناس هذا المنتج/ الخدمة (القيمة المقترحة)؟</a:t>
            </a:r>
          </a:p>
          <a:p>
            <a:pPr marL="339725" indent="-165100" algn="r" rtl="1">
              <a:lnSpc>
                <a:spcPct val="114000"/>
              </a:lnSpc>
              <a:spcAft>
                <a:spcPts val="600"/>
              </a:spcAft>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من هم الزبائن المستهدفون، وكم عددهم التقريبي في السوق، وما قوتهم الشرائية وما هي أنماط الشراء لديهم؟</a:t>
            </a:r>
          </a:p>
          <a:p>
            <a:pPr marL="339725" indent="-165100" algn="r" rtl="1">
              <a:lnSpc>
                <a:spcPct val="114000"/>
              </a:lnSpc>
              <a:spcAft>
                <a:spcPts val="600"/>
              </a:spcAft>
              <a:buFont typeface="Arial" panose="020B0604020202020204" pitchFamily="34" charset="0"/>
              <a:buChar char="•"/>
            </a:pPr>
            <a:r>
              <a:rPr lang="ar-SA" sz="1600" dirty="0">
                <a:latin typeface="Dubai" panose="020B0503030403030204" pitchFamily="34" charset="-78"/>
                <a:cs typeface="Dubai" panose="020B0503030403030204" pitchFamily="34" charset="-78"/>
              </a:rPr>
              <a:t>معرفة سياسة التسعير المناسبة: ما هو السعر الأنسب للمنتج في السوق بناء على العرض والطلب</a:t>
            </a:r>
          </a:p>
          <a:p>
            <a:pPr marL="339725" indent="-165100" algn="r" rtl="1">
              <a:lnSpc>
                <a:spcPct val="114000"/>
              </a:lnSpc>
              <a:spcAft>
                <a:spcPts val="600"/>
              </a:spcAft>
              <a:buFont typeface="Arial" panose="020B0604020202020204" pitchFamily="34" charset="0"/>
              <a:buChar char="•"/>
            </a:pPr>
            <a:r>
              <a:rPr lang="ar-SA" sz="1600" dirty="0">
                <a:latin typeface="Dubai" panose="020B0503030403030204" pitchFamily="34" charset="-78"/>
                <a:cs typeface="Dubai" panose="020B0503030403030204" pitchFamily="34" charset="-78"/>
              </a:rPr>
              <a:t>بناء السياسات التسويقية: </a:t>
            </a:r>
            <a:r>
              <a:rPr lang="ar-SA" sz="1600" dirty="0">
                <a:latin typeface="Simplified Arabic" panose="02020603050405020304" pitchFamily="18" charset="-78"/>
                <a:cs typeface="Simplified Arabic" panose="02020603050405020304" pitchFamily="18" charset="-78"/>
              </a:rPr>
              <a:t>كيف وأين ستبيع المنتج أو الخدمة؟</a:t>
            </a:r>
          </a:p>
          <a:p>
            <a:pPr marL="339725" indent="-165100" algn="r" rtl="1">
              <a:lnSpc>
                <a:spcPct val="114000"/>
              </a:lnSpc>
              <a:spcAft>
                <a:spcPts val="600"/>
              </a:spcAft>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من هم المنافسون، ما هي نقاط قوتهم وضعفهم؟</a:t>
            </a:r>
          </a:p>
          <a:p>
            <a:pPr marL="339725" indent="-165100" algn="r" rtl="1">
              <a:lnSpc>
                <a:spcPct val="114000"/>
              </a:lnSpc>
              <a:spcAft>
                <a:spcPts val="600"/>
              </a:spcAft>
              <a:buFont typeface="Arial" panose="020B0604020202020204" pitchFamily="34" charset="0"/>
              <a:buChar char="•"/>
            </a:pPr>
            <a:r>
              <a:rPr lang="ar-SA" sz="1600" dirty="0">
                <a:latin typeface="Dubai" panose="020B0503030403030204" pitchFamily="34" charset="-78"/>
                <a:cs typeface="Dubai" panose="020B0503030403030204" pitchFamily="34" charset="-78"/>
              </a:rPr>
              <a:t>توقع حجم الايرادات للمشروع وإعداد الدراسة المالية المتكاملة</a:t>
            </a:r>
            <a:endParaRPr lang="ar-SA"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endParaRPr lang="en-US" dirty="0">
              <a:latin typeface="Simplified Arabic" panose="02020603050405020304" pitchFamily="18" charset="-78"/>
              <a:cs typeface="Simplified Arabic" panose="02020603050405020304" pitchFamily="18" charset="-78"/>
            </a:endParaRPr>
          </a:p>
        </p:txBody>
      </p:sp>
      <p:pic>
        <p:nvPicPr>
          <p:cNvPr id="2" name="Picture 1" descr="A picture containing screenshot, text, font, graphics&#10;&#10;Description automatically generated">
            <a:extLst>
              <a:ext uri="{FF2B5EF4-FFF2-40B4-BE49-F238E27FC236}">
                <a16:creationId xmlns:a16="http://schemas.microsoft.com/office/drawing/2014/main" id="{8AB89390-D796-8050-88E5-6D5124CF51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192719526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6203092" y="318749"/>
            <a:ext cx="5703625" cy="600455"/>
            <a:chOff x="956666" y="3498086"/>
            <a:chExt cx="5703625"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1" y="3618410"/>
              <a:ext cx="5103200" cy="480131"/>
            </a:xfrm>
            <a:prstGeom prst="rect">
              <a:avLst/>
            </a:prstGeom>
            <a:noFill/>
          </p:spPr>
          <p:txBody>
            <a:bodyPr wrap="square" rtlCol="0" anchor="t" anchorCtr="1">
              <a:spAutoFit/>
            </a:bodyPr>
            <a:lstStyle/>
            <a:p>
              <a:pPr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تحديد الزبائن المستهدف (الفئة المستهدفة)</a:t>
              </a:r>
              <a:endParaRPr lang="ar-SA" sz="2800" b="1" dirty="0">
                <a:latin typeface="Dubai" panose="020B0503030403030204" pitchFamily="34" charset="-78"/>
                <a:cs typeface="Dubai" panose="020B0503030403030204" pitchFamily="34" charset="-78"/>
              </a:endParaRP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EE8FD5BB-897A-4FAE-BAC5-DFA573D6EAFB}"/>
              </a:ext>
            </a:extLst>
          </p:cNvPr>
          <p:cNvSpPr txBox="1"/>
          <p:nvPr/>
        </p:nvSpPr>
        <p:spPr>
          <a:xfrm>
            <a:off x="3286897" y="2253808"/>
            <a:ext cx="8395488" cy="4216411"/>
          </a:xfrm>
          <a:prstGeom prst="rect">
            <a:avLst/>
          </a:prstGeom>
          <a:noFill/>
        </p:spPr>
        <p:txBody>
          <a:bodyPr wrap="square" rtlCol="1">
            <a:spAutoFit/>
          </a:bodyPr>
          <a:lstStyle/>
          <a:p>
            <a:pPr algn="r" rtl="1">
              <a:lnSpc>
                <a:spcPct val="114000"/>
              </a:lnSpc>
              <a:spcAft>
                <a:spcPts val="600"/>
              </a:spcAft>
            </a:pPr>
            <a:r>
              <a:rPr lang="ar-SA" sz="2400" b="1" dirty="0">
                <a:latin typeface="Dubai" panose="020B0503030403030204" pitchFamily="34" charset="-78"/>
                <a:cs typeface="Dubai" panose="020B0503030403030204" pitchFamily="34" charset="-78"/>
              </a:rPr>
              <a:t>خصائص الزبون:</a:t>
            </a: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ما هي المشكلة أو الحاجة التي يحلها او يلبيها المنتج الذي يتم تقديمه للفئة المستهدفة؟</a:t>
            </a: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ما هي طبيعة المنتج المقدم خدمة او منتج؟ البيع عن طريق محل ام اونلاين؟</a:t>
            </a: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كيف يشعر الزبون تجاه القيمة المقترحة؟ (الأحاسيس والمشاعر)</a:t>
            </a: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كيف يتحدث الزبون عن طلبه؟ ماهي اللغة التي يستخدمها (المفردات والمصطلحات)؟ </a:t>
            </a:r>
            <a:endParaRPr lang="en-US" sz="2200" dirty="0">
              <a:latin typeface="Simplified Arabic" panose="02020603050405020304" pitchFamily="18" charset="-78"/>
              <a:cs typeface="Simplified Arabic" panose="02020603050405020304" pitchFamily="18" charset="-78"/>
            </a:endParaRP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كيف يتصرف في المواقف التي تتعلق بالاختيار وقرار الشراء والدفع والارجاع ؟</a:t>
            </a:r>
          </a:p>
          <a:p>
            <a:pPr marL="285750" indent="-285750" algn="r" rtl="1">
              <a:lnSpc>
                <a:spcPct val="114000"/>
              </a:lnSpc>
              <a:spcAft>
                <a:spcPts val="600"/>
              </a:spcAft>
              <a:buFont typeface="Arial" panose="020B0604020202020204" pitchFamily="34" charset="0"/>
              <a:buChar char="•"/>
            </a:pPr>
            <a:r>
              <a:rPr lang="ar-SA" sz="2200" dirty="0">
                <a:latin typeface="Simplified Arabic" panose="02020603050405020304" pitchFamily="18" charset="-78"/>
                <a:cs typeface="Simplified Arabic" panose="02020603050405020304" pitchFamily="18" charset="-78"/>
              </a:rPr>
              <a:t>ما هي القوة الشرائية للفئة المستهدفة؟ ما هو دخلها؟ وكيف تقرر الشراء؟ </a:t>
            </a:r>
          </a:p>
          <a:p>
            <a:pPr marL="285750" indent="-285750" algn="r" rtl="1">
              <a:lnSpc>
                <a:spcPct val="114000"/>
              </a:lnSpc>
              <a:spcAft>
                <a:spcPts val="600"/>
              </a:spcAft>
              <a:buFont typeface="Arial" panose="020B0604020202020204" pitchFamily="34" charset="0"/>
              <a:buChar char="•"/>
            </a:pPr>
            <a:r>
              <a:rPr lang="ar-SA" sz="2200" dirty="0">
                <a:latin typeface="Dubai" panose="020B0503030403030204" pitchFamily="34" charset="-78"/>
                <a:cs typeface="Dubai" panose="020B0503030403030204" pitchFamily="34" charset="-78"/>
              </a:rPr>
              <a:t>ماهي المنطقة الجغرافية المستهدفة؟</a:t>
            </a:r>
          </a:p>
          <a:p>
            <a:pPr marL="285750" indent="-285750" algn="r" rtl="1">
              <a:lnSpc>
                <a:spcPct val="114000"/>
              </a:lnSpc>
              <a:spcAft>
                <a:spcPts val="600"/>
              </a:spcAft>
              <a:buFont typeface="Arial" panose="020B0604020202020204" pitchFamily="34" charset="0"/>
              <a:buChar char="•"/>
            </a:pPr>
            <a:endParaRPr lang="ar-SA" sz="2200" dirty="0">
              <a:latin typeface="Simplified Arabic" panose="02020603050405020304" pitchFamily="18" charset="-78"/>
              <a:cs typeface="Simplified Arabic" panose="02020603050405020304" pitchFamily="18" charset="-78"/>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914" y="2503067"/>
            <a:ext cx="2458994" cy="2458994"/>
          </a:xfrm>
          <a:prstGeom prst="rect">
            <a:avLst/>
          </a:prstGeom>
        </p:spPr>
      </p:pic>
      <p:pic>
        <p:nvPicPr>
          <p:cNvPr id="2" name="Picture 1" descr="A picture containing screenshot, text, font, graphics&#10;&#10;Description automatically generated">
            <a:extLst>
              <a:ext uri="{FF2B5EF4-FFF2-40B4-BE49-F238E27FC236}">
                <a16:creationId xmlns:a16="http://schemas.microsoft.com/office/drawing/2014/main" id="{A75EFA5E-F2E3-607F-3775-6F68BC7C0D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44176491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7068065" y="318749"/>
            <a:ext cx="4838652" cy="600455"/>
            <a:chOff x="956666" y="3498086"/>
            <a:chExt cx="4838652"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4238228" cy="480131"/>
            </a:xfrm>
            <a:prstGeom prst="rect">
              <a:avLst/>
            </a:prstGeom>
            <a:noFill/>
          </p:spPr>
          <p:txBody>
            <a:bodyPr wrap="square" rtlCol="0" anchor="t" anchorCtr="1">
              <a:spAutoFit/>
            </a:bodyPr>
            <a:lstStyle/>
            <a:p>
              <a:pPr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تحليل خصائص الزبائن المستهدفين</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8" name="Text Placeholder 2">
            <a:extLst>
              <a:ext uri="{FF2B5EF4-FFF2-40B4-BE49-F238E27FC236}">
                <a16:creationId xmlns:a16="http://schemas.microsoft.com/office/drawing/2014/main" id="{1C736970-A5B2-430C-B575-2389CAA93FFD}"/>
              </a:ext>
            </a:extLst>
          </p:cNvPr>
          <p:cNvSpPr txBox="1">
            <a:spLocks/>
          </p:cNvSpPr>
          <p:nvPr/>
        </p:nvSpPr>
        <p:spPr>
          <a:xfrm>
            <a:off x="7894041" y="1981266"/>
            <a:ext cx="3509010" cy="4020244"/>
          </a:xfrm>
          <a:prstGeom prst="rect">
            <a:avLst/>
          </a:prstGeom>
          <a:solidFill>
            <a:schemeClr val="accent6">
              <a:lumMod val="20000"/>
              <a:lumOff val="80000"/>
            </a:schemeClr>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1pPr>
            <a:lvl2pPr marL="914400" marR="0" lvl="1"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2pPr>
            <a:lvl3pPr marL="1371600" marR="0" lvl="2"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3pPr>
            <a:lvl4pPr marL="1828800" marR="0" lvl="3"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4pPr>
            <a:lvl5pPr marL="2286000" marR="0" lvl="4"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5pPr>
            <a:lvl6pPr marL="2743200" marR="0" lvl="5"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6pPr>
            <a:lvl7pPr marL="3200400" marR="0" lvl="6"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7pPr>
            <a:lvl8pPr marL="3657600" marR="0" lvl="7"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8pPr>
            <a:lvl9pPr marL="4114800" marR="0" lvl="8" indent="-304800" algn="l" rtl="0">
              <a:lnSpc>
                <a:spcPct val="115000"/>
              </a:lnSpc>
              <a:spcBef>
                <a:spcPts val="1600"/>
              </a:spcBef>
              <a:spcAft>
                <a:spcPts val="1600"/>
              </a:spcAft>
              <a:buClr>
                <a:schemeClr val="dk1"/>
              </a:buClr>
              <a:buSzPts val="1200"/>
              <a:buFont typeface="Lato"/>
              <a:buChar char="■"/>
              <a:defRPr sz="1200" b="0" i="0" u="none" strike="noStrike" cap="none">
                <a:solidFill>
                  <a:schemeClr val="dk1"/>
                </a:solidFill>
                <a:latin typeface="Lato"/>
                <a:ea typeface="Lato"/>
                <a:cs typeface="Lato"/>
                <a:sym typeface="Lato"/>
              </a:defRPr>
            </a:lvl9pPr>
          </a:lstStyle>
          <a:p>
            <a:pPr marL="152400" indent="0" algn="just" rtl="1">
              <a:spcAft>
                <a:spcPts val="1200"/>
              </a:spcAft>
              <a:buNone/>
            </a:pPr>
            <a:r>
              <a:rPr lang="ar-SA" sz="2000" dirty="0">
                <a:latin typeface="Simplified Arabic" panose="02020603050405020304" pitchFamily="18" charset="-78"/>
                <a:cs typeface="Simplified Arabic" panose="02020603050405020304" pitchFamily="18" charset="-78"/>
              </a:rPr>
              <a:t>مثال: مشروع تعليم تركيب وبرمجة الروبوت للأطفال</a:t>
            </a:r>
          </a:p>
          <a:p>
            <a:pPr marL="152400" indent="0" algn="just" rtl="1">
              <a:spcAft>
                <a:spcPts val="600"/>
              </a:spcAft>
              <a:buNone/>
            </a:pPr>
            <a:r>
              <a:rPr lang="ar-SA" sz="2000" b="1" dirty="0">
                <a:latin typeface="Simplified Arabic" panose="02020603050405020304" pitchFamily="18" charset="-78"/>
                <a:cs typeface="Simplified Arabic" panose="02020603050405020304" pitchFamily="18" charset="-78"/>
              </a:rPr>
              <a:t>القيمة المقدمة: </a:t>
            </a:r>
          </a:p>
          <a:p>
            <a:pPr marL="0" indent="0" algn="just" rtl="1">
              <a:buFont typeface="Lato"/>
              <a:buNone/>
            </a:pPr>
            <a:r>
              <a:rPr lang="ar-SA" sz="2000" dirty="0">
                <a:latin typeface="Simplified Arabic" panose="02020603050405020304" pitchFamily="18" charset="-78"/>
                <a:cs typeface="Simplified Arabic" panose="02020603050405020304" pitchFamily="18" charset="-78"/>
              </a:rPr>
              <a:t>تعليم تركيب وبرمجة الروبوت  بطريقة علمية وبسيطة للأطفال في فلسطين وبتكلفة قليلة، بحيث ننمي مهارات تكنولوجية والتفكير الإبداعي والمنطقي وندخلهم في عالم التكنولوجيا المتطور واستثمار وقتهم واكتشاف مواهبهم.</a:t>
            </a:r>
          </a:p>
          <a:p>
            <a:pPr marL="152400" indent="0" algn="r" rtl="1">
              <a:buFont typeface="Lato"/>
              <a:buNone/>
            </a:pPr>
            <a:endParaRPr lang="ar-SA" sz="2200" dirty="0">
              <a:latin typeface="Dubai" panose="020B0503030403030204" pitchFamily="34" charset="-78"/>
              <a:cs typeface="Dubai" panose="020B0503030403030204" pitchFamily="34" charset="-78"/>
            </a:endParaRPr>
          </a:p>
        </p:txBody>
      </p:sp>
      <p:sp>
        <p:nvSpPr>
          <p:cNvPr id="9" name="Text Placeholder 2">
            <a:extLst>
              <a:ext uri="{FF2B5EF4-FFF2-40B4-BE49-F238E27FC236}">
                <a16:creationId xmlns:a16="http://schemas.microsoft.com/office/drawing/2014/main" id="{6A82C5DD-F9DC-459C-812A-EB47F7B2636C}"/>
              </a:ext>
            </a:extLst>
          </p:cNvPr>
          <p:cNvSpPr txBox="1">
            <a:spLocks/>
          </p:cNvSpPr>
          <p:nvPr/>
        </p:nvSpPr>
        <p:spPr>
          <a:xfrm>
            <a:off x="960328" y="1981266"/>
            <a:ext cx="6107737" cy="4020244"/>
          </a:xfrm>
          <a:prstGeom prst="rect">
            <a:avLst/>
          </a:prstGeom>
          <a:solidFill>
            <a:schemeClr val="bg1">
              <a:lumMod val="85000"/>
            </a:schemeClr>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1pPr>
            <a:lvl2pPr marL="914400" marR="0" lvl="1"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2pPr>
            <a:lvl3pPr marL="1371600" marR="0" lvl="2"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3pPr>
            <a:lvl4pPr marL="1828800" marR="0" lvl="3"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4pPr>
            <a:lvl5pPr marL="2286000" marR="0" lvl="4"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5pPr>
            <a:lvl6pPr marL="2743200" marR="0" lvl="5"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6pPr>
            <a:lvl7pPr marL="3200400" marR="0" lvl="6"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7pPr>
            <a:lvl8pPr marL="3657600" marR="0" lvl="7" indent="-304800" algn="l" rtl="0">
              <a:lnSpc>
                <a:spcPct val="115000"/>
              </a:lnSpc>
              <a:spcBef>
                <a:spcPts val="1600"/>
              </a:spcBef>
              <a:spcAft>
                <a:spcPts val="0"/>
              </a:spcAft>
              <a:buClr>
                <a:schemeClr val="dk1"/>
              </a:buClr>
              <a:buSzPts val="1200"/>
              <a:buFont typeface="Lato"/>
              <a:buChar char="○"/>
              <a:defRPr sz="1200" b="0" i="0" u="none" strike="noStrike" cap="none">
                <a:solidFill>
                  <a:schemeClr val="dk1"/>
                </a:solidFill>
                <a:latin typeface="Lato"/>
                <a:ea typeface="Lato"/>
                <a:cs typeface="Lato"/>
                <a:sym typeface="Lato"/>
              </a:defRPr>
            </a:lvl8pPr>
            <a:lvl9pPr marL="4114800" marR="0" lvl="8" indent="-304800" algn="l" rtl="0">
              <a:lnSpc>
                <a:spcPct val="115000"/>
              </a:lnSpc>
              <a:spcBef>
                <a:spcPts val="1600"/>
              </a:spcBef>
              <a:spcAft>
                <a:spcPts val="1600"/>
              </a:spcAft>
              <a:buClr>
                <a:schemeClr val="dk1"/>
              </a:buClr>
              <a:buSzPts val="1200"/>
              <a:buFont typeface="Lato"/>
              <a:buChar char="■"/>
              <a:defRPr sz="1200" b="0" i="0" u="none" strike="noStrike" cap="none">
                <a:solidFill>
                  <a:schemeClr val="dk1"/>
                </a:solidFill>
                <a:latin typeface="Lato"/>
                <a:ea typeface="Lato"/>
                <a:cs typeface="Lato"/>
                <a:sym typeface="Lato"/>
              </a:defRPr>
            </a:lvl9pPr>
          </a:lstStyle>
          <a:p>
            <a:pPr marL="152400" indent="0" algn="r" rtl="1">
              <a:buFont typeface="Lato"/>
              <a:buNone/>
            </a:pPr>
            <a:r>
              <a:rPr lang="ar-SA" sz="2200" b="1" dirty="0">
                <a:latin typeface="Simplified Arabic" panose="02020603050405020304" pitchFamily="18" charset="-78"/>
                <a:cs typeface="Simplified Arabic" panose="02020603050405020304" pitchFamily="18" charset="-78"/>
              </a:rPr>
              <a:t>الخصائص الرئيسية للزبون:</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الفئة المستهدفة: الأهالي وأطفالهم</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عمر الأهل: من 30 إلى 50</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عمر الطفل: من 7 إلى 10</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مستوى الدخل: متوسطة </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مستوى تعليم الأهل: عالي</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قرار الشراء: اقتناع وثقة</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نوع التدريب: متنقل حسب المنطقة</a:t>
            </a:r>
          </a:p>
          <a:p>
            <a:pPr marL="342900" indent="-190500" algn="just" rtl="1">
              <a:buFont typeface="Courier New" panose="02070309020205020404" pitchFamily="49" charset="0"/>
              <a:buChar char="o"/>
            </a:pPr>
            <a:r>
              <a:rPr lang="ar-SA" sz="2200" dirty="0">
                <a:solidFill>
                  <a:schemeClr val="tx1"/>
                </a:solidFill>
                <a:latin typeface="Simplified Arabic" panose="02020603050405020304" pitchFamily="18" charset="-78"/>
                <a:cs typeface="Simplified Arabic" panose="02020603050405020304" pitchFamily="18" charset="-78"/>
              </a:rPr>
              <a:t>المكان: التركيز على محافظة محددة أو التشبيك مع مؤسسة</a:t>
            </a:r>
          </a:p>
        </p:txBody>
      </p:sp>
      <p:pic>
        <p:nvPicPr>
          <p:cNvPr id="2" name="Picture 1" descr="A picture containing screenshot, text, font, graphics&#10;&#10;Description automatically generated">
            <a:extLst>
              <a:ext uri="{FF2B5EF4-FFF2-40B4-BE49-F238E27FC236}">
                <a16:creationId xmlns:a16="http://schemas.microsoft.com/office/drawing/2014/main" id="{DDA4AFFF-C2A9-F1C1-A0F6-7CC4A0E4E1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210430317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7055707" y="318749"/>
            <a:ext cx="4851010" cy="600455"/>
            <a:chOff x="956666" y="3498086"/>
            <a:chExt cx="4851010"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1" y="3618410"/>
              <a:ext cx="4250585" cy="480131"/>
            </a:xfrm>
            <a:prstGeom prst="rect">
              <a:avLst/>
            </a:prstGeom>
            <a:noFill/>
          </p:spPr>
          <p:txBody>
            <a:bodyPr wrap="square" rtlCol="0" anchor="t" anchorCtr="1">
              <a:spAutoFit/>
            </a:bodyPr>
            <a:lstStyle/>
            <a:p>
              <a:pPr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تحليل خصائص الزبائن المستهدفين</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10">
            <a:extLst>
              <a:ext uri="{FF2B5EF4-FFF2-40B4-BE49-F238E27FC236}">
                <a16:creationId xmlns:a16="http://schemas.microsoft.com/office/drawing/2014/main" id="{89F99BE7-970C-44A8-B464-0E1D03FCE89E}"/>
              </a:ext>
            </a:extLst>
          </p:cNvPr>
          <p:cNvGraphicFramePr>
            <a:graphicFrameLocks noGrp="1"/>
          </p:cNvGraphicFramePr>
          <p:nvPr>
            <p:extLst>
              <p:ext uri="{D42A27DB-BD31-4B8C-83A1-F6EECF244321}">
                <p14:modId xmlns:p14="http://schemas.microsoft.com/office/powerpoint/2010/main" val="1541017590"/>
              </p:ext>
            </p:extLst>
          </p:nvPr>
        </p:nvGraphicFramePr>
        <p:xfrm>
          <a:off x="1541415" y="2053210"/>
          <a:ext cx="9109170" cy="4357959"/>
        </p:xfrm>
        <a:graphic>
          <a:graphicData uri="http://schemas.openxmlformats.org/drawingml/2006/table">
            <a:tbl>
              <a:tblPr rtl="1" firstRow="1" bandRow="1">
                <a:tableStyleId>{1FECB4D8-DB02-4DC6-A0A2-4F2EBAE1DC90}</a:tableStyleId>
              </a:tblPr>
              <a:tblGrid>
                <a:gridCol w="4554585">
                  <a:extLst>
                    <a:ext uri="{9D8B030D-6E8A-4147-A177-3AD203B41FA5}">
                      <a16:colId xmlns:a16="http://schemas.microsoft.com/office/drawing/2014/main" val="2123066426"/>
                    </a:ext>
                  </a:extLst>
                </a:gridCol>
                <a:gridCol w="4554585">
                  <a:extLst>
                    <a:ext uri="{9D8B030D-6E8A-4147-A177-3AD203B41FA5}">
                      <a16:colId xmlns:a16="http://schemas.microsoft.com/office/drawing/2014/main" val="2494168128"/>
                    </a:ext>
                  </a:extLst>
                </a:gridCol>
              </a:tblGrid>
              <a:tr h="543803">
                <a:tc gridSpan="2">
                  <a:txBody>
                    <a:bodyPr/>
                    <a:lstStyle/>
                    <a:p>
                      <a:pPr algn="ctr" rtl="1"/>
                      <a:r>
                        <a:rPr lang="ar-SA" sz="2200" dirty="0">
                          <a:solidFill>
                            <a:schemeClr val="tx1"/>
                          </a:solidFill>
                          <a:latin typeface="Simplified Arabic" panose="02020603050405020304" pitchFamily="18" charset="-78"/>
                          <a:cs typeface="Simplified Arabic" panose="02020603050405020304" pitchFamily="18" charset="-78"/>
                        </a:rPr>
                        <a:t>صفات الزبون ومشاعره وكيف يفكر</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hMerge="1">
                  <a:txBody>
                    <a:bodyPr/>
                    <a:lstStyle/>
                    <a:p>
                      <a:pPr rtl="1"/>
                      <a:endParaRPr lang="ar-SA"/>
                    </a:p>
                  </a:txBody>
                  <a:tcPr/>
                </a:tc>
                <a:extLst>
                  <a:ext uri="{0D108BD9-81ED-4DB2-BD59-A6C34878D82A}">
                    <a16:rowId xmlns:a16="http://schemas.microsoft.com/office/drawing/2014/main" val="107772088"/>
                  </a:ext>
                </a:extLst>
              </a:tr>
              <a:tr h="384704">
                <a:tc>
                  <a:txBody>
                    <a:bodyPr/>
                    <a:lstStyle/>
                    <a:p>
                      <a:pPr marR="0" algn="ctr" rtl="1">
                        <a:lnSpc>
                          <a:spcPct val="100000"/>
                        </a:lnSpc>
                        <a:spcBef>
                          <a:spcPts val="0"/>
                        </a:spcBef>
                        <a:spcAft>
                          <a:spcPts val="0"/>
                        </a:spcAft>
                        <a:buClr>
                          <a:srgbClr val="000000"/>
                        </a:buClr>
                        <a:buFont typeface="Arial"/>
                      </a:pPr>
                      <a:r>
                        <a:rPr lang="ar-SA" sz="2200" u="none" strike="noStrike" cap="none">
                          <a:latin typeface="Simplified Arabic" panose="02020603050405020304" pitchFamily="18" charset="-78"/>
                          <a:cs typeface="Simplified Arabic" panose="02020603050405020304" pitchFamily="18" charset="-78"/>
                          <a:sym typeface="Arial"/>
                        </a:rPr>
                        <a:t>يحب</a:t>
                      </a:r>
                      <a:endParaRPr lang="ar-SA" sz="2200" b="1" i="0" u="none" strike="noStrike" cap="none">
                        <a:solidFill>
                          <a:schemeClr val="tx1">
                            <a:lumMod val="50000"/>
                            <a:lumOff val="50000"/>
                          </a:schemeClr>
                        </a:solidFill>
                        <a:latin typeface="Simplified Arabic" panose="02020603050405020304" pitchFamily="18" charset="-78"/>
                        <a:ea typeface="+mn-ea"/>
                        <a:cs typeface="Simplified Arabic" panose="02020603050405020304" pitchFamily="18" charset="-78"/>
                        <a:sym typeface="Aria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tcPr>
                </a:tc>
                <a:tc>
                  <a:txBody>
                    <a:bodyPr/>
                    <a:lstStyle/>
                    <a:p>
                      <a:pPr marR="0" algn="ctr" rtl="1">
                        <a:lnSpc>
                          <a:spcPct val="100000"/>
                        </a:lnSpc>
                        <a:spcBef>
                          <a:spcPts val="0"/>
                        </a:spcBef>
                        <a:spcAft>
                          <a:spcPts val="0"/>
                        </a:spcAft>
                        <a:buClr>
                          <a:srgbClr val="000000"/>
                        </a:buClr>
                        <a:buFont typeface="Arial"/>
                      </a:pPr>
                      <a:r>
                        <a:rPr lang="ar-SA" sz="2200" u="none" strike="noStrike" cap="none" dirty="0">
                          <a:latin typeface="Simplified Arabic" panose="02020603050405020304" pitchFamily="18" charset="-78"/>
                          <a:cs typeface="Simplified Arabic" panose="02020603050405020304" pitchFamily="18" charset="-78"/>
                          <a:sym typeface="Arial"/>
                        </a:rPr>
                        <a:t>يكره</a:t>
                      </a:r>
                      <a:endParaRPr lang="ar-SA" sz="2200" b="1" i="0" u="none" strike="noStrike" cap="none" dirty="0">
                        <a:solidFill>
                          <a:schemeClr val="tx1">
                            <a:lumMod val="50000"/>
                            <a:lumOff val="50000"/>
                          </a:schemeClr>
                        </a:solidFill>
                        <a:latin typeface="Simplified Arabic" panose="02020603050405020304" pitchFamily="18" charset="-78"/>
                        <a:ea typeface="+mn-ea"/>
                        <a:cs typeface="Simplified Arabic" panose="02020603050405020304" pitchFamily="18" charset="-78"/>
                        <a:sym typeface="Aria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83320127"/>
                  </a:ext>
                </a:extLst>
              </a:tr>
              <a:tr h="3387436">
                <a:tc>
                  <a:txBody>
                    <a:bodyPr/>
                    <a:lstStyle/>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فائدة للطفل – تعلم مهارات جديدة</a:t>
                      </a:r>
                    </a:p>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بيئة صحية ونظيفة (</a:t>
                      </a:r>
                      <a:r>
                        <a:rPr lang="en-US" sz="1800" kern="1200" dirty="0">
                          <a:solidFill>
                            <a:schemeClr val="dk1"/>
                          </a:solidFill>
                          <a:latin typeface="Simplified Arabic" panose="02020603050405020304" pitchFamily="18" charset="-78"/>
                          <a:ea typeface="+mn-ea"/>
                          <a:cs typeface="Simplified Arabic" panose="02020603050405020304" pitchFamily="18" charset="-78"/>
                        </a:rPr>
                        <a:t>COVID</a:t>
                      </a:r>
                      <a:r>
                        <a:rPr lang="ar-SA" sz="1800" kern="1200" dirty="0">
                          <a:solidFill>
                            <a:schemeClr val="dk1"/>
                          </a:solidFill>
                          <a:latin typeface="Simplified Arabic" panose="02020603050405020304" pitchFamily="18" charset="-78"/>
                          <a:ea typeface="+mn-ea"/>
                          <a:cs typeface="Simplified Arabic" panose="02020603050405020304" pitchFamily="18" charset="-78"/>
                        </a:rPr>
                        <a:t>)</a:t>
                      </a:r>
                    </a:p>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منتج جذاب للطفل – برنامج تعليمي ممتع </a:t>
                      </a:r>
                      <a:endParaRPr lang="en-US" sz="1800" kern="1200" dirty="0">
                        <a:solidFill>
                          <a:schemeClr val="dk1"/>
                        </a:solidFill>
                        <a:latin typeface="Simplified Arabic" panose="02020603050405020304" pitchFamily="18" charset="-78"/>
                        <a:ea typeface="+mn-ea"/>
                        <a:cs typeface="Simplified Arabic" panose="02020603050405020304" pitchFamily="18" charset="-78"/>
                      </a:endParaRPr>
                    </a:p>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حب التميز والتفرد في التعلم</a:t>
                      </a:r>
                    </a:p>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تقدير التعلم التكنولوجي والتطور من قبل الأهل والطفل – وارتباطه بالمنهج التعليمي</a:t>
                      </a:r>
                    </a:p>
                    <a:p>
                      <a:pPr marL="285750" indent="-285750" algn="r" defTabSz="914400" rtl="1" eaLnBrk="1" latinLnBrk="0" hangingPunct="1">
                        <a:lnSpc>
                          <a:spcPct val="150000"/>
                        </a:lnSpc>
                        <a:buFont typeface="Wingdings" panose="05000000000000000000" pitchFamily="2" charset="2"/>
                        <a:buChar char="§"/>
                      </a:pPr>
                      <a:r>
                        <a:rPr lang="ar-SA" sz="1800" kern="1200" dirty="0">
                          <a:solidFill>
                            <a:schemeClr val="dk1"/>
                          </a:solidFill>
                          <a:latin typeface="Simplified Arabic" panose="02020603050405020304" pitchFamily="18" charset="-78"/>
                          <a:ea typeface="+mn-ea"/>
                          <a:cs typeface="Simplified Arabic" panose="02020603050405020304" pitchFamily="18" charset="-78"/>
                        </a:rPr>
                        <a:t>ثقة في المدرب والعلم الذي يوصله وأسلوبه</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السعر العالي جدا والمبالغ به</a:t>
                      </a:r>
                    </a:p>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الفوضوية في برنامج</a:t>
                      </a:r>
                      <a:r>
                        <a:rPr lang="ar-SA" sz="1800" baseline="0" dirty="0">
                          <a:latin typeface="Simplified Arabic" panose="02020603050405020304" pitchFamily="18" charset="-78"/>
                          <a:cs typeface="Simplified Arabic" panose="02020603050405020304" pitchFamily="18" charset="-78"/>
                        </a:rPr>
                        <a:t> التعليم </a:t>
                      </a:r>
                      <a:r>
                        <a:rPr lang="ar-SA" sz="1800" dirty="0">
                          <a:latin typeface="Simplified Arabic" panose="02020603050405020304" pitchFamily="18" charset="-78"/>
                          <a:cs typeface="Simplified Arabic" panose="02020603050405020304" pitchFamily="18" charset="-78"/>
                        </a:rPr>
                        <a:t>(عدم التنظيم)</a:t>
                      </a:r>
                    </a:p>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عدم</a:t>
                      </a:r>
                      <a:r>
                        <a:rPr lang="ar-SA" sz="1800" baseline="0" dirty="0">
                          <a:latin typeface="Simplified Arabic" panose="02020603050405020304" pitchFamily="18" charset="-78"/>
                          <a:cs typeface="Simplified Arabic" panose="02020603050405020304" pitchFamily="18" charset="-78"/>
                        </a:rPr>
                        <a:t> التعامل مع الأطفال بمسؤولية</a:t>
                      </a:r>
                      <a:endParaRPr lang="ar-SA" sz="1800" dirty="0">
                        <a:latin typeface="Simplified Arabic" panose="02020603050405020304" pitchFamily="18" charset="-78"/>
                        <a:cs typeface="Simplified Arabic" panose="02020603050405020304" pitchFamily="18" charset="-78"/>
                      </a:endParaRPr>
                    </a:p>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عدم إعطاء وقت كافي للاحتياجات</a:t>
                      </a:r>
                      <a:r>
                        <a:rPr lang="ar-SA" sz="1800" baseline="0" dirty="0">
                          <a:latin typeface="Simplified Arabic" panose="02020603050405020304" pitchFamily="18" charset="-78"/>
                          <a:cs typeface="Simplified Arabic" panose="02020603050405020304" pitchFamily="18" charset="-78"/>
                        </a:rPr>
                        <a:t> الخاصة او المهارات الاستثنائية</a:t>
                      </a:r>
                      <a:endParaRPr lang="ar-SA" sz="1800" dirty="0">
                        <a:latin typeface="Simplified Arabic" panose="02020603050405020304" pitchFamily="18" charset="-78"/>
                        <a:cs typeface="Simplified Arabic" panose="02020603050405020304" pitchFamily="18" charset="-78"/>
                      </a:endParaRPr>
                    </a:p>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عدم مراعاة الشروط الصحية </a:t>
                      </a:r>
                    </a:p>
                    <a:p>
                      <a:pPr marL="285750" indent="-285750" algn="r" rtl="1">
                        <a:lnSpc>
                          <a:spcPct val="150000"/>
                        </a:lnSpc>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المادة</a:t>
                      </a:r>
                      <a:r>
                        <a:rPr lang="ar-SA" sz="1800" baseline="0" dirty="0">
                          <a:latin typeface="Simplified Arabic" panose="02020603050405020304" pitchFamily="18" charset="-78"/>
                          <a:cs typeface="Simplified Arabic" panose="02020603050405020304" pitchFamily="18" charset="-78"/>
                        </a:rPr>
                        <a:t> العلمية غير واقعية ولا تفييدهم في حياتهم العملية او الدراسية. </a:t>
                      </a:r>
                      <a:endParaRPr lang="ar-SA" sz="1800" dirty="0">
                        <a:solidFill>
                          <a:schemeClr val="accent1"/>
                        </a:solidFill>
                        <a:latin typeface="Simplified Arabic" panose="02020603050405020304" pitchFamily="18" charset="-78"/>
                        <a:cs typeface="Simplified Arabic" panose="02020603050405020304" pitchFamily="18" charset="-7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6478740"/>
                  </a:ext>
                </a:extLst>
              </a:tr>
            </a:tbl>
          </a:graphicData>
        </a:graphic>
      </p:graphicFrame>
      <p:pic>
        <p:nvPicPr>
          <p:cNvPr id="2" name="Picture 1" descr="A picture containing screenshot, text, font, graphics&#10;&#10;Description automatically generated">
            <a:extLst>
              <a:ext uri="{FF2B5EF4-FFF2-40B4-BE49-F238E27FC236}">
                <a16:creationId xmlns:a16="http://schemas.microsoft.com/office/drawing/2014/main" id="{4EB39BEC-02FC-FDA3-5161-CED2F484AE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424633968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8266670" y="318749"/>
            <a:ext cx="3640047" cy="600455"/>
            <a:chOff x="956666" y="3498086"/>
            <a:chExt cx="3640047"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3039623" cy="480131"/>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تحديد السوق المستهدف</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83264677"/>
              </p:ext>
            </p:extLst>
          </p:nvPr>
        </p:nvGraphicFramePr>
        <p:xfrm>
          <a:off x="3166564" y="2110808"/>
          <a:ext cx="5858872" cy="2621280"/>
        </p:xfrm>
        <a:graphic>
          <a:graphicData uri="http://schemas.openxmlformats.org/drawingml/2006/table">
            <a:tbl>
              <a:tblPr firstRow="1" bandRow="1">
                <a:tableStyleId>{2D5ABB26-0587-4C30-8999-92F81FD0307C}</a:tableStyleId>
              </a:tblPr>
              <a:tblGrid>
                <a:gridCol w="4687097">
                  <a:extLst>
                    <a:ext uri="{9D8B030D-6E8A-4147-A177-3AD203B41FA5}">
                      <a16:colId xmlns:a16="http://schemas.microsoft.com/office/drawing/2014/main" val="1798794825"/>
                    </a:ext>
                  </a:extLst>
                </a:gridCol>
                <a:gridCol w="1171775">
                  <a:extLst>
                    <a:ext uri="{9D8B030D-6E8A-4147-A177-3AD203B41FA5}">
                      <a16:colId xmlns:a16="http://schemas.microsoft.com/office/drawing/2014/main" val="382597998"/>
                    </a:ext>
                  </a:extLst>
                </a:gridCol>
              </a:tblGrid>
              <a:tr h="370840">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800" b="1" i="0" kern="1200" dirty="0">
                          <a:solidFill>
                            <a:schemeClr val="tx1"/>
                          </a:solidFill>
                          <a:effectLst/>
                          <a:latin typeface="Times New Roman" panose="02020603050405020304" pitchFamily="18" charset="0"/>
                          <a:ea typeface="+mn-ea"/>
                          <a:cs typeface="Times New Roman" panose="02020603050405020304" pitchFamily="18" charset="0"/>
                        </a:rPr>
                        <a:t>السمات الديموغرافية:</a:t>
                      </a:r>
                    </a:p>
                    <a:p>
                      <a:pPr marL="0" marR="0" lvl="0" indent="0" algn="just" defTabSz="914400" rtl="1" eaLnBrk="1" fontAlgn="auto" latinLnBrk="0" hangingPunct="1">
                        <a:lnSpc>
                          <a:spcPct val="100000"/>
                        </a:lnSpc>
                        <a:spcBef>
                          <a:spcPts val="0"/>
                        </a:spcBef>
                        <a:spcAft>
                          <a:spcPts val="0"/>
                        </a:spcAft>
                        <a:buClrTx/>
                        <a:buSzTx/>
                        <a:buFontTx/>
                        <a:buNone/>
                        <a:tabLst/>
                        <a:defRPr/>
                      </a:pPr>
                      <a:r>
                        <a:rPr lang="ar-SA" sz="1400" b="0" i="0" kern="1200" dirty="0">
                          <a:solidFill>
                            <a:schemeClr val="tx1"/>
                          </a:solidFill>
                          <a:effectLst/>
                          <a:latin typeface="Simplified Arabic" panose="02020603050405020304" pitchFamily="18" charset="-78"/>
                          <a:ea typeface="+mn-ea"/>
                          <a:cs typeface="Simplified Arabic" panose="02020603050405020304" pitchFamily="18" charset="-78"/>
                        </a:rPr>
                        <a:t>العمر، الجنس، مستوى التعليم و/أو الدخل، المهنة، الحالة الزوجية.</a:t>
                      </a:r>
                      <a:endParaRPr lang="en-US" sz="1200" b="0" i="0" kern="1200" dirty="0">
                        <a:solidFill>
                          <a:schemeClr val="tx1"/>
                        </a:solidFill>
                        <a:effectLst/>
                        <a:latin typeface="Simplified Arabic" panose="02020603050405020304" pitchFamily="18" charset="-78"/>
                        <a:ea typeface="+mn-ea"/>
                        <a:cs typeface="Simplified Arabic" panose="02020603050405020304"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ar-SA" sz="1800" b="1" dirty="0">
                          <a:latin typeface="Simplified Arabic" panose="02020603050405020304" pitchFamily="18" charset="-78"/>
                          <a:cs typeface="Simplified Arabic" panose="02020603050405020304" pitchFamily="18" charset="-78"/>
                        </a:rPr>
                        <a:t>من؟</a:t>
                      </a:r>
                      <a:endParaRPr lang="en-US" sz="1800" b="1" dirty="0">
                        <a:latin typeface="Simplified Arabic" panose="02020603050405020304" pitchFamily="18" charset="-78"/>
                        <a:cs typeface="Simplified Arabic"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3855476"/>
                  </a:ext>
                </a:extLst>
              </a:tr>
              <a:tr h="370840">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800" b="1" i="0" kern="1200" dirty="0">
                          <a:solidFill>
                            <a:schemeClr val="tx1"/>
                          </a:solidFill>
                          <a:effectLst/>
                          <a:latin typeface="Times New Roman" panose="02020603050405020304" pitchFamily="18" charset="0"/>
                          <a:ea typeface="+mn-ea"/>
                          <a:cs typeface="Times New Roman" panose="02020603050405020304" pitchFamily="18" charset="0"/>
                        </a:rPr>
                        <a:t>السمات النفسية:</a:t>
                      </a:r>
                    </a:p>
                    <a:p>
                      <a:pPr marL="0" marR="0" lvl="0" indent="0" algn="just" defTabSz="914400" rtl="1" eaLnBrk="1" fontAlgn="auto" latinLnBrk="0" hangingPunct="1">
                        <a:lnSpc>
                          <a:spcPct val="100000"/>
                        </a:lnSpc>
                        <a:spcBef>
                          <a:spcPts val="0"/>
                        </a:spcBef>
                        <a:spcAft>
                          <a:spcPts val="0"/>
                        </a:spcAft>
                        <a:buClrTx/>
                        <a:buSzTx/>
                        <a:buFontTx/>
                        <a:buNone/>
                        <a:tabLst/>
                        <a:defRPr/>
                      </a:pPr>
                      <a:r>
                        <a:rPr lang="ar-SA" sz="1400" b="0" i="0" kern="1200" dirty="0">
                          <a:solidFill>
                            <a:schemeClr val="tx1"/>
                          </a:solidFill>
                          <a:effectLst/>
                          <a:latin typeface="Simplified Arabic" panose="02020603050405020304" pitchFamily="18" charset="-78"/>
                          <a:ea typeface="+mn-ea"/>
                          <a:cs typeface="Simplified Arabic" panose="02020603050405020304" pitchFamily="18" charset="-78"/>
                        </a:rPr>
                        <a:t>المواقف ، القيم ، المعتقدات ، أهداف الحياة ، أنماط الحياة</a:t>
                      </a:r>
                      <a:r>
                        <a:rPr lang="ar-SA" sz="1600" b="0" i="0" kern="1200" dirty="0">
                          <a:solidFill>
                            <a:schemeClr val="tx1"/>
                          </a:solidFill>
                          <a:effectLst/>
                          <a:latin typeface="Times New Roman" panose="02020603050405020304" pitchFamily="18" charset="0"/>
                          <a:ea typeface="+mn-ea"/>
                          <a:cs typeface="Times New Roman" panose="02020603050405020304" pitchFamily="18" charset="0"/>
                        </a:rPr>
                        <a:t>.</a:t>
                      </a:r>
                      <a:endParaRPr lang="en-US" sz="1600" b="0" i="0" kern="1200" dirty="0">
                        <a:solidFill>
                          <a:schemeClr val="tx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ar-SA" sz="1800" b="1" dirty="0">
                          <a:effectLst/>
                          <a:latin typeface="Simplified Arabic" panose="02020603050405020304" pitchFamily="18" charset="-78"/>
                          <a:cs typeface="Simplified Arabic" panose="02020603050405020304" pitchFamily="18" charset="-78"/>
                        </a:rPr>
                        <a:t>لماذا؟</a:t>
                      </a:r>
                      <a:endParaRPr lang="en-US" sz="1800" b="1" dirty="0">
                        <a:effectLst/>
                        <a:latin typeface="Simplified Arabic" panose="02020603050405020304" pitchFamily="18" charset="-78"/>
                        <a:cs typeface="Simplified Arabic" panose="02020603050405020304" pitchFamily="18" charset="-78"/>
                      </a:endParaRPr>
                    </a:p>
                  </a:txBody>
                  <a:tcPr marL="114300" marR="1143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654950"/>
                  </a:ext>
                </a:extLst>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800" b="1" i="0" kern="1200" dirty="0">
                          <a:solidFill>
                            <a:schemeClr val="tx1"/>
                          </a:solidFill>
                          <a:effectLst/>
                          <a:latin typeface="Times New Roman" panose="02020603050405020304" pitchFamily="18" charset="0"/>
                          <a:ea typeface="+mn-ea"/>
                          <a:cs typeface="Times New Roman" panose="02020603050405020304" pitchFamily="18" charset="0"/>
                        </a:rPr>
                        <a:t>العوامل الجغرافية:</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0" i="0" kern="1200" dirty="0">
                          <a:solidFill>
                            <a:schemeClr val="tx1"/>
                          </a:solidFill>
                          <a:effectLst/>
                          <a:latin typeface="Simplified Arabic" panose="02020603050405020304" pitchFamily="18" charset="-78"/>
                          <a:ea typeface="+mn-ea"/>
                          <a:cs typeface="Simplified Arabic" panose="02020603050405020304" pitchFamily="18" charset="-78"/>
                        </a:rPr>
                        <a:t>العالم ، المنطقة ، البلد ، المدينة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i="0" kern="1200" dirty="0">
                          <a:solidFill>
                            <a:schemeClr val="tx1"/>
                          </a:solidFill>
                          <a:effectLst/>
                          <a:latin typeface="Simplified Arabic" panose="02020603050405020304" pitchFamily="18" charset="-78"/>
                          <a:ea typeface="+mn-ea"/>
                          <a:cs typeface="Simplified Arabic" panose="02020603050405020304" pitchFamily="18" charset="-78"/>
                        </a:rPr>
                        <a:t>أين؟</a:t>
                      </a:r>
                      <a:endParaRPr lang="en-US" sz="1800" b="1" i="0" kern="1200" dirty="0">
                        <a:solidFill>
                          <a:schemeClr val="tx1"/>
                        </a:solidFill>
                        <a:effectLst/>
                        <a:latin typeface="Simplified Arabic" panose="02020603050405020304" pitchFamily="18" charset="-78"/>
                        <a:ea typeface="+mn-ea"/>
                        <a:cs typeface="Simplified Arabic" panose="02020603050405020304" pitchFamily="18" charset="-78"/>
                      </a:endParaRPr>
                    </a:p>
                  </a:txBody>
                  <a:tcPr marL="114300" marR="1143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02963888"/>
                  </a:ext>
                </a:extLst>
              </a:tr>
              <a:tr h="370840">
                <a:tc>
                  <a:txBody>
                    <a:bodyPr/>
                    <a:lstStyle/>
                    <a:p>
                      <a:pPr algn="r"/>
                      <a:r>
                        <a:rPr lang="ar-SA" sz="1800" b="1" i="0" kern="1200" dirty="0">
                          <a:solidFill>
                            <a:schemeClr val="tx1"/>
                          </a:solidFill>
                          <a:effectLst/>
                          <a:latin typeface="+mn-lt"/>
                          <a:ea typeface="+mn-ea"/>
                          <a:cs typeface="+mn-cs"/>
                        </a:rPr>
                        <a:t>العوامل السلوكية:</a:t>
                      </a:r>
                    </a:p>
                    <a:p>
                      <a:pPr algn="r"/>
                      <a:r>
                        <a:rPr lang="ar-SA" sz="1600" b="0" i="0" kern="1200" dirty="0">
                          <a:solidFill>
                            <a:schemeClr val="tx1"/>
                          </a:solidFill>
                          <a:effectLst/>
                          <a:latin typeface="Times New Roman" panose="02020603050405020304" pitchFamily="18" charset="0"/>
                          <a:ea typeface="+mn-ea"/>
                          <a:cs typeface="Times New Roman" panose="02020603050405020304" pitchFamily="18" charset="0"/>
                        </a:rPr>
                        <a:t>عادات الإنفاق والشراء والتصفح ، والتفاعلات مع العلامة التجارية ، والولاء للعلامة التجارية ،</a:t>
                      </a:r>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effectLst/>
                          <a:latin typeface="Simplified Arabic" panose="02020603050405020304" pitchFamily="18" charset="-78"/>
                          <a:cs typeface="Simplified Arabic" panose="02020603050405020304" pitchFamily="18" charset="-78"/>
                        </a:rPr>
                        <a:t>كيف؟</a:t>
                      </a:r>
                      <a:endParaRPr lang="en-US" sz="1800" b="1" dirty="0">
                        <a:effectLst/>
                        <a:latin typeface="Simplified Arabic" panose="02020603050405020304" pitchFamily="18" charset="-78"/>
                        <a:cs typeface="Simplified Arabic" panose="02020603050405020304" pitchFamily="18" charset="-78"/>
                      </a:endParaRPr>
                    </a:p>
                  </a:txBody>
                  <a:tcPr marL="114300" marR="1143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9541042"/>
                  </a:ext>
                </a:extLst>
              </a:tr>
            </a:tbl>
          </a:graphicData>
        </a:graphic>
      </p:graphicFrame>
      <p:grpSp>
        <p:nvGrpSpPr>
          <p:cNvPr id="6" name="Group 5"/>
          <p:cNvGrpSpPr/>
          <p:nvPr/>
        </p:nvGrpSpPr>
        <p:grpSpPr>
          <a:xfrm>
            <a:off x="3166564" y="1187478"/>
            <a:ext cx="5858873" cy="5540299"/>
            <a:chOff x="4176583" y="1187478"/>
            <a:chExt cx="5858873" cy="5540299"/>
          </a:xfrm>
        </p:grpSpPr>
        <p:sp>
          <p:nvSpPr>
            <p:cNvPr id="7" name="Text Placeholder 2">
              <a:extLst>
                <a:ext uri="{FF2B5EF4-FFF2-40B4-BE49-F238E27FC236}">
                  <a16:creationId xmlns:a16="http://schemas.microsoft.com/office/drawing/2014/main" id="{464724F4-C8B4-4EAB-87B1-D69F631C21C6}"/>
                </a:ext>
              </a:extLst>
            </p:cNvPr>
            <p:cNvSpPr txBox="1">
              <a:spLocks/>
            </p:cNvSpPr>
            <p:nvPr/>
          </p:nvSpPr>
          <p:spPr>
            <a:xfrm flipH="1">
              <a:off x="4176583" y="5539057"/>
              <a:ext cx="5858873" cy="1188720"/>
            </a:xfrm>
            <a:prstGeom prst="rect">
              <a:avLst/>
            </a:prstGeom>
          </p:spPr>
          <p:txBody>
            <a:bodyPr vert="horz" lIns="91440" tIns="45720" rIns="91440" bIns="45720" rtlCol="0" anchor="t">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rtl="1"/>
              <a:r>
                <a:rPr lang="ar-SA" sz="2100" b="1" dirty="0">
                  <a:latin typeface="Simplified Arabic" panose="02020603050405020304" pitchFamily="18" charset="-78"/>
                  <a:cs typeface="Simplified Arabic" panose="02020603050405020304" pitchFamily="18" charset="-78"/>
                </a:rPr>
                <a:t>خصائص العينة:</a:t>
              </a:r>
            </a:p>
            <a:p>
              <a:pPr algn="just" rtl="1"/>
              <a:r>
                <a:rPr lang="ar-SA" sz="1800" dirty="0">
                  <a:latin typeface="Simplified Arabic" panose="02020603050405020304" pitchFamily="18" charset="-78"/>
                  <a:cs typeface="Simplified Arabic" panose="02020603050405020304" pitchFamily="18" charset="-78"/>
                </a:rPr>
                <a:t>استخدام عينة كبيرة قد يزيد من نوعية النتائج بحيث يجب مراعاة نوع العينة المختارة وتحليلها بموضعية واستبعاد النتائج غير المتوافقة مع نوع ومكان الزبون المستهدف</a:t>
              </a:r>
            </a:p>
            <a:p>
              <a:pPr algn="r" rtl="1"/>
              <a:endParaRPr lang="ar-SA" sz="2200" dirty="0">
                <a:latin typeface="Dubai" panose="020B0503030403030204" pitchFamily="34" charset="-78"/>
                <a:cs typeface="Dubai" panose="020B0503030403030204" pitchFamily="34" charset="-78"/>
              </a:endParaRPr>
            </a:p>
          </p:txBody>
        </p:sp>
        <p:sp>
          <p:nvSpPr>
            <p:cNvPr id="3" name="Rectangle 2"/>
            <p:cNvSpPr/>
            <p:nvPr/>
          </p:nvSpPr>
          <p:spPr>
            <a:xfrm>
              <a:off x="4176583" y="1187478"/>
              <a:ext cx="5858873" cy="646331"/>
            </a:xfrm>
            <a:prstGeom prst="rect">
              <a:avLst/>
            </a:prstGeom>
          </p:spPr>
          <p:txBody>
            <a:bodyPr wrap="square">
              <a:spAutoFit/>
            </a:bodyPr>
            <a:lstStyle/>
            <a:p>
              <a:pPr marL="152400" algn="just" rtl="1"/>
              <a:r>
                <a:rPr lang="ar-SA" dirty="0">
                  <a:latin typeface="Simplified Arabic" panose="02020603050405020304" pitchFamily="18" charset="-78"/>
                  <a:cs typeface="Simplified Arabic" panose="02020603050405020304" pitchFamily="18" charset="-78"/>
                </a:rPr>
                <a:t>يتم تحديد السوق المستهدف عن طريق:</a:t>
              </a:r>
            </a:p>
            <a:p>
              <a:pPr marL="438150" indent="-285750" algn="just"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تحديد خصائص الزبائن المستهدفين عبر الإجابة على الأسئلة التالية:</a:t>
              </a:r>
            </a:p>
          </p:txBody>
        </p:sp>
        <p:sp>
          <p:nvSpPr>
            <p:cNvPr id="5" name="Rectangle 4"/>
            <p:cNvSpPr/>
            <p:nvPr/>
          </p:nvSpPr>
          <p:spPr>
            <a:xfrm>
              <a:off x="4176584" y="4732088"/>
              <a:ext cx="5858872" cy="646331"/>
            </a:xfrm>
            <a:prstGeom prst="rect">
              <a:avLst/>
            </a:prstGeom>
          </p:spPr>
          <p:txBody>
            <a:bodyPr wrap="square">
              <a:spAutoFit/>
            </a:bodyPr>
            <a:lstStyle/>
            <a:p>
              <a:pPr marL="438150" indent="-285750" algn="just"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عمل دراسة لتقدير عدد الزبائن المحتملين بالاعتماد على: أخذ عينة معبرة عن نوع الزبائن المستهدفين  ومكانهم</a:t>
              </a:r>
            </a:p>
          </p:txBody>
        </p:sp>
      </p:grpSp>
      <p:pic>
        <p:nvPicPr>
          <p:cNvPr id="8" name="Picture 7" descr="A picture containing screenshot, text, font, graphics&#10;&#10;Description automatically generated">
            <a:extLst>
              <a:ext uri="{FF2B5EF4-FFF2-40B4-BE49-F238E27FC236}">
                <a16:creationId xmlns:a16="http://schemas.microsoft.com/office/drawing/2014/main" id="{B17967E2-8AE8-0800-80A6-A83FB58A9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59838118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255211" y="318749"/>
            <a:ext cx="2651506" cy="611228"/>
            <a:chOff x="956666" y="3498086"/>
            <a:chExt cx="2651506"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051082"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حجم السوق</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EE8FD5BB-897A-4FAE-BAC5-DFA573D6EAFB}"/>
              </a:ext>
            </a:extLst>
          </p:cNvPr>
          <p:cNvSpPr txBox="1"/>
          <p:nvPr/>
        </p:nvSpPr>
        <p:spPr>
          <a:xfrm>
            <a:off x="587829" y="994564"/>
            <a:ext cx="10972800" cy="1246495"/>
          </a:xfrm>
          <a:prstGeom prst="rect">
            <a:avLst/>
          </a:prstGeom>
          <a:noFill/>
        </p:spPr>
        <p:txBody>
          <a:bodyPr wrap="square" rtlCol="1">
            <a:spAutoFit/>
          </a:bodyPr>
          <a:lstStyle/>
          <a:p>
            <a:pPr marL="285750" indent="-285750" algn="ctr" rtl="1">
              <a:lnSpc>
                <a:spcPct val="250000"/>
              </a:lnSpc>
            </a:pPr>
            <a:r>
              <a:rPr lang="ar-SA" sz="3000" dirty="0">
                <a:latin typeface="Simplified Arabic" panose="02020603050405020304" pitchFamily="18" charset="-78"/>
                <a:cs typeface="Simplified Arabic" panose="02020603050405020304" pitchFamily="18" charset="-78"/>
              </a:rPr>
              <a:t>ما هو الطلب (</a:t>
            </a:r>
            <a:r>
              <a:rPr lang="en-US" sz="3000" dirty="0">
                <a:latin typeface="Simplified Arabic" panose="02020603050405020304" pitchFamily="18" charset="-78"/>
                <a:cs typeface="Simplified Arabic" panose="02020603050405020304" pitchFamily="18" charset="-78"/>
              </a:rPr>
              <a:t>Demand </a:t>
            </a:r>
            <a:r>
              <a:rPr lang="ar-SA" sz="3000" dirty="0">
                <a:latin typeface="Simplified Arabic" panose="02020603050405020304" pitchFamily="18" charset="-78"/>
                <a:cs typeface="Simplified Arabic" panose="02020603050405020304" pitchFamily="18" charset="-78"/>
              </a:rPr>
              <a:t> </a:t>
            </a:r>
            <a:r>
              <a:rPr lang="en-US" sz="3000" dirty="0">
                <a:latin typeface="Simplified Arabic" panose="02020603050405020304" pitchFamily="18" charset="-78"/>
                <a:cs typeface="Simplified Arabic" panose="02020603050405020304" pitchFamily="18" charset="-78"/>
              </a:rPr>
              <a:t>(</a:t>
            </a:r>
            <a:r>
              <a:rPr lang="ar-SA" sz="3000" dirty="0">
                <a:latin typeface="Simplified Arabic" panose="02020603050405020304" pitchFamily="18" charset="-78"/>
                <a:cs typeface="Simplified Arabic" panose="02020603050405020304" pitchFamily="18" charset="-78"/>
              </a:rPr>
              <a:t> ؟</a:t>
            </a:r>
          </a:p>
        </p:txBody>
      </p:sp>
      <p:grpSp>
        <p:nvGrpSpPr>
          <p:cNvPr id="53" name="Group 52"/>
          <p:cNvGrpSpPr/>
          <p:nvPr/>
        </p:nvGrpSpPr>
        <p:grpSpPr>
          <a:xfrm>
            <a:off x="681664" y="2344738"/>
            <a:ext cx="11000721" cy="2965412"/>
            <a:chOff x="118608" y="2289637"/>
            <a:chExt cx="11000721" cy="2965412"/>
          </a:xfrm>
        </p:grpSpPr>
        <p:sp>
          <p:nvSpPr>
            <p:cNvPr id="19" name="Plus 18"/>
            <p:cNvSpPr/>
            <p:nvPr/>
          </p:nvSpPr>
          <p:spPr>
            <a:xfrm>
              <a:off x="5571309" y="2765514"/>
              <a:ext cx="1005840" cy="1005840"/>
            </a:xfrm>
            <a:prstGeom prst="mathPlu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latin typeface="Simplified Arabic" panose="02020603050405020304" pitchFamily="18" charset="-78"/>
                <a:cs typeface="Simplified Arabic" panose="02020603050405020304" pitchFamily="18" charset="-78"/>
              </a:endParaRPr>
            </a:p>
          </p:txBody>
        </p:sp>
        <p:grpSp>
          <p:nvGrpSpPr>
            <p:cNvPr id="52" name="Group 51"/>
            <p:cNvGrpSpPr/>
            <p:nvPr/>
          </p:nvGrpSpPr>
          <p:grpSpPr>
            <a:xfrm>
              <a:off x="6912170" y="2289637"/>
              <a:ext cx="4207159" cy="2951980"/>
              <a:chOff x="6912170" y="2289637"/>
              <a:chExt cx="4207159" cy="2951980"/>
            </a:xfrm>
          </p:grpSpPr>
          <p:sp>
            <p:nvSpPr>
              <p:cNvPr id="11" name="Rounded Rectangle 10"/>
              <p:cNvSpPr/>
              <p:nvPr/>
            </p:nvSpPr>
            <p:spPr>
              <a:xfrm>
                <a:off x="8111225" y="2289637"/>
                <a:ext cx="1828800" cy="1272208"/>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2600" b="1" dirty="0">
                    <a:solidFill>
                      <a:schemeClr val="tx1"/>
                    </a:solidFill>
                    <a:latin typeface="Simplified Arabic" panose="02020603050405020304" pitchFamily="18" charset="-78"/>
                    <a:cs typeface="Simplified Arabic" panose="02020603050405020304" pitchFamily="18" charset="-78"/>
                  </a:rPr>
                  <a:t>حاجة</a:t>
                </a:r>
                <a:endParaRPr lang="en-US" sz="2600" b="1" dirty="0">
                  <a:solidFill>
                    <a:schemeClr val="tx1"/>
                  </a:solidFill>
                  <a:latin typeface="Simplified Arabic" panose="02020603050405020304" pitchFamily="18" charset="-78"/>
                  <a:cs typeface="Simplified Arabic" panose="02020603050405020304" pitchFamily="18" charset="-78"/>
                </a:endParaRPr>
              </a:p>
            </p:txBody>
          </p:sp>
          <p:sp>
            <p:nvSpPr>
              <p:cNvPr id="13" name="Rounded Rectangle 12"/>
              <p:cNvSpPr/>
              <p:nvPr/>
            </p:nvSpPr>
            <p:spPr>
              <a:xfrm>
                <a:off x="10204929" y="4326143"/>
                <a:ext cx="914400" cy="914400"/>
              </a:xfrm>
              <a:prstGeom prst="round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حل مشكلة</a:t>
                </a:r>
                <a:endParaRPr lang="en-US" b="1">
                  <a:latin typeface="Simplified Arabic" panose="02020603050405020304" pitchFamily="18" charset="-78"/>
                  <a:cs typeface="Simplified Arabic" panose="02020603050405020304" pitchFamily="18" charset="-78"/>
                </a:endParaRPr>
              </a:p>
            </p:txBody>
          </p:sp>
          <p:sp>
            <p:nvSpPr>
              <p:cNvPr id="14" name="Rounded Rectangle 13"/>
              <p:cNvSpPr/>
              <p:nvPr/>
            </p:nvSpPr>
            <p:spPr>
              <a:xfrm>
                <a:off x="9108003" y="4326143"/>
                <a:ext cx="914400" cy="914400"/>
              </a:xfrm>
              <a:prstGeom prst="round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تلبية نقص</a:t>
                </a:r>
                <a:endParaRPr lang="en-US" b="1">
                  <a:latin typeface="Simplified Arabic" panose="02020603050405020304" pitchFamily="18" charset="-78"/>
                  <a:cs typeface="Simplified Arabic" panose="02020603050405020304" pitchFamily="18" charset="-78"/>
                </a:endParaRPr>
              </a:p>
            </p:txBody>
          </p:sp>
          <p:sp>
            <p:nvSpPr>
              <p:cNvPr id="15" name="Rounded Rectangle 14"/>
              <p:cNvSpPr/>
              <p:nvPr/>
            </p:nvSpPr>
            <p:spPr>
              <a:xfrm>
                <a:off x="8010938" y="4327217"/>
                <a:ext cx="914400" cy="914400"/>
              </a:xfrm>
              <a:prstGeom prst="round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تلبية رغبة</a:t>
                </a:r>
                <a:endParaRPr lang="en-US" b="1">
                  <a:latin typeface="Simplified Arabic" panose="02020603050405020304" pitchFamily="18" charset="-78"/>
                  <a:cs typeface="Simplified Arabic" panose="02020603050405020304" pitchFamily="18" charset="-78"/>
                </a:endParaRPr>
              </a:p>
            </p:txBody>
          </p:sp>
          <p:sp>
            <p:nvSpPr>
              <p:cNvPr id="16" name="Rounded Rectangle 15"/>
              <p:cNvSpPr/>
              <p:nvPr/>
            </p:nvSpPr>
            <p:spPr>
              <a:xfrm>
                <a:off x="6912170" y="4327217"/>
                <a:ext cx="914400" cy="914400"/>
              </a:xfrm>
              <a:prstGeom prst="round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رفاهية</a:t>
                </a:r>
                <a:endParaRPr lang="en-US" b="1">
                  <a:latin typeface="Simplified Arabic" panose="02020603050405020304" pitchFamily="18" charset="-78"/>
                  <a:cs typeface="Simplified Arabic" panose="02020603050405020304" pitchFamily="18" charset="-78"/>
                </a:endParaRPr>
              </a:p>
            </p:txBody>
          </p:sp>
          <p:cxnSp>
            <p:nvCxnSpPr>
              <p:cNvPr id="20" name="Straight Arrow Connector 19"/>
              <p:cNvCxnSpPr>
                <a:stCxn id="11" idx="2"/>
                <a:endCxn id="16" idx="0"/>
              </p:cNvCxnSpPr>
              <p:nvPr/>
            </p:nvCxnSpPr>
            <p:spPr>
              <a:xfrm flipH="1">
                <a:off x="7369370" y="3561845"/>
                <a:ext cx="1656255" cy="76537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1" name="Straight Arrow Connector 20"/>
              <p:cNvCxnSpPr>
                <a:stCxn id="11" idx="2"/>
                <a:endCxn id="15" idx="0"/>
              </p:cNvCxnSpPr>
              <p:nvPr/>
            </p:nvCxnSpPr>
            <p:spPr>
              <a:xfrm flipH="1">
                <a:off x="8468138" y="3561845"/>
                <a:ext cx="557487" cy="76537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2" name="Straight Arrow Connector 21"/>
              <p:cNvCxnSpPr>
                <a:stCxn id="11" idx="2"/>
                <a:endCxn id="14" idx="0"/>
              </p:cNvCxnSpPr>
              <p:nvPr/>
            </p:nvCxnSpPr>
            <p:spPr>
              <a:xfrm>
                <a:off x="9025625" y="3561845"/>
                <a:ext cx="539578" cy="76429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3" name="Straight Arrow Connector 22"/>
              <p:cNvCxnSpPr>
                <a:stCxn id="11" idx="2"/>
                <a:endCxn id="13" idx="0"/>
              </p:cNvCxnSpPr>
              <p:nvPr/>
            </p:nvCxnSpPr>
            <p:spPr>
              <a:xfrm>
                <a:off x="9025625" y="3561845"/>
                <a:ext cx="1636504" cy="76429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pSp>
        <p:grpSp>
          <p:nvGrpSpPr>
            <p:cNvPr id="8" name="Group 7"/>
            <p:cNvGrpSpPr/>
            <p:nvPr/>
          </p:nvGrpSpPr>
          <p:grpSpPr>
            <a:xfrm>
              <a:off x="118608" y="2289637"/>
              <a:ext cx="5186900" cy="2965412"/>
              <a:chOff x="772601" y="2322206"/>
              <a:chExt cx="5186900" cy="2965412"/>
            </a:xfrm>
          </p:grpSpPr>
          <p:sp>
            <p:nvSpPr>
              <p:cNvPr id="12" name="Rounded Rectangle 11"/>
              <p:cNvSpPr/>
              <p:nvPr/>
            </p:nvSpPr>
            <p:spPr>
              <a:xfrm>
                <a:off x="2451651" y="2322206"/>
                <a:ext cx="1828800" cy="127220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600" b="1" dirty="0">
                    <a:solidFill>
                      <a:schemeClr val="tx1"/>
                    </a:solidFill>
                    <a:latin typeface="Simplified Arabic" panose="02020603050405020304" pitchFamily="18" charset="-78"/>
                    <a:cs typeface="Simplified Arabic" panose="02020603050405020304" pitchFamily="18" charset="-78"/>
                  </a:rPr>
                  <a:t>قدرة شرائية</a:t>
                </a:r>
                <a:endParaRPr lang="en-US" sz="2600" b="1" dirty="0">
                  <a:solidFill>
                    <a:schemeClr val="tx1"/>
                  </a:solidFill>
                  <a:latin typeface="Simplified Arabic" panose="02020603050405020304" pitchFamily="18" charset="-78"/>
                  <a:cs typeface="Simplified Arabic" panose="02020603050405020304" pitchFamily="18" charset="-78"/>
                </a:endParaRPr>
              </a:p>
            </p:txBody>
          </p:sp>
          <p:sp>
            <p:nvSpPr>
              <p:cNvPr id="17" name="Rounded Rectangle 16"/>
              <p:cNvSpPr/>
              <p:nvPr/>
            </p:nvSpPr>
            <p:spPr>
              <a:xfrm>
                <a:off x="2543091" y="4373218"/>
                <a:ext cx="1645920" cy="9144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توفر ثمن الشراء</a:t>
                </a:r>
                <a:endParaRPr lang="en-US" b="1">
                  <a:latin typeface="Simplified Arabic" panose="02020603050405020304" pitchFamily="18" charset="-78"/>
                  <a:cs typeface="Simplified Arabic" panose="02020603050405020304" pitchFamily="18" charset="-78"/>
                </a:endParaRPr>
              </a:p>
            </p:txBody>
          </p:sp>
          <p:sp>
            <p:nvSpPr>
              <p:cNvPr id="18" name="Rounded Rectangle 17"/>
              <p:cNvSpPr/>
              <p:nvPr/>
            </p:nvSpPr>
            <p:spPr>
              <a:xfrm>
                <a:off x="772601" y="4359786"/>
                <a:ext cx="1645920" cy="9144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latin typeface="Simplified Arabic" panose="02020603050405020304" pitchFamily="18" charset="-78"/>
                    <a:cs typeface="Simplified Arabic" panose="02020603050405020304" pitchFamily="18" charset="-78"/>
                  </a:rPr>
                  <a:t>إمكانية الشراء (الملكية – الأهلية – الوصول)</a:t>
                </a:r>
                <a:endParaRPr lang="en-US" b="1" dirty="0">
                  <a:latin typeface="Simplified Arabic" panose="02020603050405020304" pitchFamily="18" charset="-78"/>
                  <a:cs typeface="Simplified Arabic" panose="02020603050405020304" pitchFamily="18" charset="-78"/>
                </a:endParaRPr>
              </a:p>
            </p:txBody>
          </p:sp>
          <p:cxnSp>
            <p:nvCxnSpPr>
              <p:cNvPr id="24" name="Straight Arrow Connector 23"/>
              <p:cNvCxnSpPr>
                <a:stCxn id="12" idx="2"/>
                <a:endCxn id="18" idx="0"/>
              </p:cNvCxnSpPr>
              <p:nvPr/>
            </p:nvCxnSpPr>
            <p:spPr>
              <a:xfrm flipH="1">
                <a:off x="1595561" y="3594415"/>
                <a:ext cx="1770490" cy="76537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a:stCxn id="12" idx="2"/>
                <a:endCxn id="17" idx="0"/>
              </p:cNvCxnSpPr>
              <p:nvPr/>
            </p:nvCxnSpPr>
            <p:spPr>
              <a:xfrm>
                <a:off x="3366051" y="3594415"/>
                <a:ext cx="0" cy="77880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6" name="Rounded Rectangle 25"/>
              <p:cNvSpPr/>
              <p:nvPr/>
            </p:nvSpPr>
            <p:spPr>
              <a:xfrm>
                <a:off x="4313581" y="4373039"/>
                <a:ext cx="1645920" cy="9144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latin typeface="Simplified Arabic" panose="02020603050405020304" pitchFamily="18" charset="-78"/>
                    <a:cs typeface="Simplified Arabic" panose="02020603050405020304" pitchFamily="18" charset="-78"/>
                  </a:rPr>
                  <a:t>نية الشراء</a:t>
                </a:r>
                <a:endParaRPr lang="en-US" b="1">
                  <a:latin typeface="Simplified Arabic" panose="02020603050405020304" pitchFamily="18" charset="-78"/>
                  <a:cs typeface="Simplified Arabic" panose="02020603050405020304" pitchFamily="18" charset="-78"/>
                </a:endParaRPr>
              </a:p>
            </p:txBody>
          </p:sp>
          <p:cxnSp>
            <p:nvCxnSpPr>
              <p:cNvPr id="27" name="Straight Arrow Connector 26"/>
              <p:cNvCxnSpPr>
                <a:stCxn id="12" idx="2"/>
                <a:endCxn id="26" idx="0"/>
              </p:cNvCxnSpPr>
              <p:nvPr/>
            </p:nvCxnSpPr>
            <p:spPr>
              <a:xfrm>
                <a:off x="3366051" y="3594415"/>
                <a:ext cx="1770490" cy="77862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pic>
        <p:nvPicPr>
          <p:cNvPr id="2" name="Picture 1" descr="A picture containing screenshot, text, font, graphics&#10;&#10;Description automatically generated">
            <a:extLst>
              <a:ext uri="{FF2B5EF4-FFF2-40B4-BE49-F238E27FC236}">
                <a16:creationId xmlns:a16="http://schemas.microsoft.com/office/drawing/2014/main" id="{ABF54D21-11CD-835A-B9F2-75A446461D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87915087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255211" y="318749"/>
            <a:ext cx="2651506" cy="611228"/>
            <a:chOff x="956666" y="3498086"/>
            <a:chExt cx="2651506"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051082"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العرض والطلب</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253520"/>
            <a:ext cx="5270074" cy="4350961"/>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63293" y="2139797"/>
            <a:ext cx="4583835" cy="2578407"/>
          </a:xfrm>
          <a:prstGeom prst="rect">
            <a:avLst/>
          </a:prstGeom>
        </p:spPr>
      </p:pic>
      <p:pic>
        <p:nvPicPr>
          <p:cNvPr id="2" name="Picture 1" descr="A picture containing screenshot, text, font, graphics&#10;&#10;Description automatically generated">
            <a:extLst>
              <a:ext uri="{FF2B5EF4-FFF2-40B4-BE49-F238E27FC236}">
                <a16:creationId xmlns:a16="http://schemas.microsoft.com/office/drawing/2014/main" id="{CB482CF0-ABE1-F242-0A02-4FB57B266AE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053432927"/>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255211" y="318749"/>
            <a:ext cx="2651506" cy="611228"/>
            <a:chOff x="956666" y="3498086"/>
            <a:chExt cx="2651506"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051082"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جمع المعلومات</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 Placeholder 2">
            <a:extLst>
              <a:ext uri="{FF2B5EF4-FFF2-40B4-BE49-F238E27FC236}">
                <a16:creationId xmlns:a16="http://schemas.microsoft.com/office/drawing/2014/main" id="{464724F4-C8B4-4EAB-87B1-D69F631C21C6}"/>
              </a:ext>
            </a:extLst>
          </p:cNvPr>
          <p:cNvSpPr txBox="1">
            <a:spLocks/>
          </p:cNvSpPr>
          <p:nvPr/>
        </p:nvSpPr>
        <p:spPr>
          <a:xfrm>
            <a:off x="1161209" y="2175164"/>
            <a:ext cx="4846320" cy="3920836"/>
          </a:xfrm>
          <a:prstGeom prst="rect">
            <a:avLst/>
          </a:prstGeom>
          <a:solidFill>
            <a:schemeClr val="accent4">
              <a:lumMod val="20000"/>
              <a:lumOff val="80000"/>
            </a:schemeClr>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r" rtl="1">
              <a:lnSpc>
                <a:spcPct val="150000"/>
              </a:lnSpc>
              <a:buFont typeface="Arial" panose="020B0604020202020204" pitchFamily="34" charset="0"/>
              <a:buChar char="•"/>
            </a:pPr>
            <a:r>
              <a:rPr lang="ar-SA" sz="2000" dirty="0">
                <a:latin typeface="Simplified Arabic" panose="02020603050405020304" pitchFamily="18" charset="-78"/>
                <a:cs typeface="Simplified Arabic" panose="02020603050405020304" pitchFamily="18" charset="-78"/>
              </a:rPr>
              <a:t>معلومات إحصائية وديمغرافية عن الفئة المستهدفة والسوق : حجم السوق الكلي والجزئي (مثال: من الإحصاء)</a:t>
            </a:r>
          </a:p>
          <a:p>
            <a:pPr marL="342900" indent="-342900" algn="r" rtl="1">
              <a:lnSpc>
                <a:spcPct val="150000"/>
              </a:lnSpc>
              <a:buFont typeface="Arial" panose="020B0604020202020204" pitchFamily="34" charset="0"/>
              <a:buChar char="•"/>
            </a:pPr>
            <a:r>
              <a:rPr lang="ar-SA" sz="2000" dirty="0">
                <a:latin typeface="Simplified Arabic" panose="02020603050405020304" pitchFamily="18" charset="-78"/>
                <a:cs typeface="Simplified Arabic" panose="02020603050405020304" pitchFamily="18" charset="-78"/>
              </a:rPr>
              <a:t>تحليل المنافسين ومنتجاتهم (</a:t>
            </a:r>
            <a:r>
              <a:rPr lang="en-US" sz="2000" dirty="0">
                <a:latin typeface="Simplified Arabic" panose="02020603050405020304" pitchFamily="18" charset="-78"/>
                <a:cs typeface="Simplified Arabic" panose="02020603050405020304" pitchFamily="18" charset="-78"/>
              </a:rPr>
              <a:t>Competition Analysis</a:t>
            </a:r>
            <a:r>
              <a:rPr lang="ar-SA" sz="2000" dirty="0">
                <a:latin typeface="Simplified Arabic" panose="02020603050405020304" pitchFamily="18" charset="-78"/>
                <a:cs typeface="Simplified Arabic" panose="02020603050405020304" pitchFamily="18" charset="-78"/>
              </a:rPr>
              <a:t>) – عن طريق الويب والأخبار والإعلانات</a:t>
            </a:r>
          </a:p>
          <a:p>
            <a:pPr marL="342900" indent="-342900" algn="r" rtl="1">
              <a:lnSpc>
                <a:spcPct val="150000"/>
              </a:lnSpc>
              <a:buFont typeface="Arial" panose="020B0604020202020204" pitchFamily="34" charset="0"/>
              <a:buChar char="•"/>
            </a:pPr>
            <a:r>
              <a:rPr lang="ar-SA" sz="2000" dirty="0">
                <a:latin typeface="Simplified Arabic" panose="02020603050405020304" pitchFamily="18" charset="-78"/>
                <a:cs typeface="Simplified Arabic" panose="02020603050405020304" pitchFamily="18" charset="-78"/>
              </a:rPr>
              <a:t>تحليل توجه السوق، السلوك العام للاستهلاك، وحجم الطلب على المنتج </a:t>
            </a:r>
            <a:r>
              <a:rPr lang="ar-SA" sz="2200" dirty="0">
                <a:latin typeface="Simplified Arabic" panose="02020603050405020304" pitchFamily="18" charset="-78"/>
                <a:cs typeface="Simplified Arabic" panose="02020603050405020304" pitchFamily="18" charset="-78"/>
              </a:rPr>
              <a:t>أو الخدمة</a:t>
            </a:r>
          </a:p>
          <a:p>
            <a:pPr indent="290513" algn="r" rtl="1">
              <a:buFont typeface="Arial" pitchFamily="34" charset="0"/>
              <a:buChar char="•"/>
            </a:pPr>
            <a:endParaRPr lang="ar-SA" sz="2200" dirty="0">
              <a:latin typeface="Dubai" panose="020B0503030403030204" pitchFamily="34" charset="-78"/>
              <a:cs typeface="Dubai" panose="020B0503030403030204" pitchFamily="34" charset="-78"/>
            </a:endParaRPr>
          </a:p>
          <a:p>
            <a:pPr algn="r" rtl="1">
              <a:buFont typeface="Arial" pitchFamily="34" charset="0"/>
              <a:buChar char="•"/>
            </a:pPr>
            <a:endParaRPr lang="ar-SA" sz="2200" dirty="0">
              <a:latin typeface="Dubai" panose="020B0503030403030204" pitchFamily="34" charset="-78"/>
              <a:cs typeface="Dubai" panose="020B0503030403030204" pitchFamily="34" charset="-78"/>
            </a:endParaRPr>
          </a:p>
          <a:p>
            <a:pPr algn="r" rtl="1"/>
            <a:endParaRPr lang="ar-SA" sz="2200" dirty="0">
              <a:latin typeface="Dubai" panose="020B0503030403030204" pitchFamily="34" charset="-78"/>
              <a:cs typeface="Dubai" panose="020B0503030403030204" pitchFamily="34" charset="-78"/>
            </a:endParaRPr>
          </a:p>
        </p:txBody>
      </p:sp>
      <p:sp>
        <p:nvSpPr>
          <p:cNvPr id="8" name="Text Placeholder 2">
            <a:extLst>
              <a:ext uri="{FF2B5EF4-FFF2-40B4-BE49-F238E27FC236}">
                <a16:creationId xmlns:a16="http://schemas.microsoft.com/office/drawing/2014/main" id="{464724F4-C8B4-4EAB-87B1-D69F631C21C6}"/>
              </a:ext>
            </a:extLst>
          </p:cNvPr>
          <p:cNvSpPr txBox="1">
            <a:spLocks/>
          </p:cNvSpPr>
          <p:nvPr/>
        </p:nvSpPr>
        <p:spPr>
          <a:xfrm>
            <a:off x="6759146" y="2175164"/>
            <a:ext cx="4846320" cy="3920836"/>
          </a:xfrm>
          <a:prstGeom prst="rect">
            <a:avLst/>
          </a:prstGeom>
          <a:solidFill>
            <a:schemeClr val="accent5">
              <a:lumMod val="20000"/>
              <a:lumOff val="80000"/>
            </a:schemeClr>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290513" algn="r" rtl="1">
              <a:lnSpc>
                <a:spcPct val="150000"/>
              </a:lnSpc>
              <a:buFont typeface="Arial" pitchFamily="34" charset="0"/>
              <a:buChar char="•"/>
            </a:pPr>
            <a:r>
              <a:rPr lang="ar-SA" sz="2000" dirty="0">
                <a:latin typeface="Simplified Arabic" panose="02020603050405020304" pitchFamily="18" charset="-78"/>
                <a:cs typeface="Simplified Arabic" panose="02020603050405020304" pitchFamily="18" charset="-78"/>
              </a:rPr>
              <a:t>الدراسة المسحية – مثل الاستبيانات</a:t>
            </a:r>
          </a:p>
          <a:p>
            <a:pPr indent="290513" algn="r" rtl="1">
              <a:lnSpc>
                <a:spcPct val="150000"/>
              </a:lnSpc>
              <a:buFont typeface="Arial" pitchFamily="34" charset="0"/>
              <a:buChar char="•"/>
            </a:pPr>
            <a:r>
              <a:rPr lang="ar-SA" sz="2000" dirty="0">
                <a:latin typeface="Simplified Arabic" panose="02020603050405020304" pitchFamily="18" charset="-78"/>
                <a:cs typeface="Simplified Arabic" panose="02020603050405020304" pitchFamily="18" charset="-78"/>
              </a:rPr>
              <a:t>حلقات نقاش جماعية </a:t>
            </a:r>
          </a:p>
          <a:p>
            <a:pPr indent="290513" algn="r" rtl="1">
              <a:lnSpc>
                <a:spcPct val="150000"/>
              </a:lnSpc>
              <a:buFont typeface="Arial" pitchFamily="34" charset="0"/>
              <a:buChar char="•"/>
            </a:pPr>
            <a:r>
              <a:rPr lang="ar-SA" sz="2000" dirty="0">
                <a:latin typeface="Simplified Arabic" panose="02020603050405020304" pitchFamily="18" charset="-78"/>
                <a:cs typeface="Simplified Arabic" panose="02020603050405020304" pitchFamily="18" charset="-78"/>
              </a:rPr>
              <a:t>مقابلات شخصية (مع متخصصين) </a:t>
            </a:r>
          </a:p>
          <a:p>
            <a:pPr indent="290513" algn="r" rtl="1">
              <a:lnSpc>
                <a:spcPct val="150000"/>
              </a:lnSpc>
              <a:buFont typeface="Arial" pitchFamily="34" charset="0"/>
              <a:buChar char="•"/>
            </a:pPr>
            <a:r>
              <a:rPr lang="ar-SA" sz="2000" dirty="0">
                <a:latin typeface="Simplified Arabic" panose="02020603050405020304" pitchFamily="18" charset="-78"/>
                <a:cs typeface="Simplified Arabic" panose="02020603050405020304" pitchFamily="18" charset="-78"/>
              </a:rPr>
              <a:t>الرصد و المراقبة </a:t>
            </a:r>
          </a:p>
          <a:p>
            <a:pPr indent="290513" algn="r" rtl="1">
              <a:lnSpc>
                <a:spcPct val="150000"/>
              </a:lnSpc>
              <a:buFont typeface="Arial" pitchFamily="34" charset="0"/>
              <a:buChar char="•"/>
            </a:pPr>
            <a:r>
              <a:rPr lang="ar-SA" sz="2000" dirty="0">
                <a:latin typeface="Simplified Arabic" panose="02020603050405020304" pitchFamily="18" charset="-78"/>
                <a:cs typeface="Simplified Arabic" panose="02020603050405020304" pitchFamily="18" charset="-78"/>
              </a:rPr>
              <a:t>التجربة والخطأ</a:t>
            </a:r>
          </a:p>
          <a:p>
            <a:pPr algn="r" rtl="1"/>
            <a:endParaRPr lang="ar-SA" sz="2200" dirty="0">
              <a:latin typeface="Dubai" panose="020B0503030403030204" pitchFamily="34" charset="-78"/>
              <a:cs typeface="Dubai" panose="020B0503030403030204" pitchFamily="34" charset="-78"/>
            </a:endParaRPr>
          </a:p>
        </p:txBody>
      </p:sp>
      <p:sp>
        <p:nvSpPr>
          <p:cNvPr id="9" name="TextBox 8">
            <a:extLst>
              <a:ext uri="{FF2B5EF4-FFF2-40B4-BE49-F238E27FC236}">
                <a16:creationId xmlns:a16="http://schemas.microsoft.com/office/drawing/2014/main" id="{B9B86614-FB7E-405C-B045-8D55B4812413}"/>
              </a:ext>
            </a:extLst>
          </p:cNvPr>
          <p:cNvSpPr txBox="1"/>
          <p:nvPr/>
        </p:nvSpPr>
        <p:spPr>
          <a:xfrm>
            <a:off x="6759146" y="1608335"/>
            <a:ext cx="4846320" cy="430887"/>
          </a:xfrm>
          <a:prstGeom prst="rect">
            <a:avLst/>
          </a:prstGeom>
          <a:solidFill>
            <a:schemeClr val="accent5"/>
          </a:solidFill>
        </p:spPr>
        <p:txBody>
          <a:bodyPr wrap="square" rtlCol="1">
            <a:spAutoFit/>
          </a:bodyPr>
          <a:lstStyle/>
          <a:p>
            <a:pPr algn="r" rtl="1"/>
            <a:r>
              <a:rPr lang="ar-SA" sz="2200" b="1" dirty="0">
                <a:solidFill>
                  <a:schemeClr val="bg1"/>
                </a:solidFill>
                <a:latin typeface="Dubai" panose="020B0503030403030204" pitchFamily="34" charset="-78"/>
                <a:cs typeface="Dubai" panose="020B0503030403030204" pitchFamily="34" charset="-78"/>
              </a:rPr>
              <a:t>معلومات أولية (</a:t>
            </a:r>
            <a:r>
              <a:rPr lang="en-US" sz="2200" b="1" dirty="0">
                <a:solidFill>
                  <a:schemeClr val="bg1"/>
                </a:solidFill>
                <a:latin typeface="Dubai" panose="020B0503030403030204" pitchFamily="34" charset="-78"/>
                <a:cs typeface="Dubai" panose="020B0503030403030204" pitchFamily="34" charset="-78"/>
              </a:rPr>
              <a:t>Primary Data</a:t>
            </a:r>
            <a:r>
              <a:rPr lang="ar-SA" sz="2200" b="1" dirty="0">
                <a:solidFill>
                  <a:schemeClr val="bg1"/>
                </a:solidFill>
                <a:latin typeface="Dubai" panose="020B0503030403030204" pitchFamily="34" charset="-78"/>
                <a:cs typeface="Dubai" panose="020B0503030403030204" pitchFamily="34" charset="-78"/>
              </a:rPr>
              <a:t>)</a:t>
            </a:r>
          </a:p>
        </p:txBody>
      </p:sp>
      <p:sp>
        <p:nvSpPr>
          <p:cNvPr id="10" name="TextBox 9">
            <a:extLst>
              <a:ext uri="{FF2B5EF4-FFF2-40B4-BE49-F238E27FC236}">
                <a16:creationId xmlns:a16="http://schemas.microsoft.com/office/drawing/2014/main" id="{B9B86614-FB7E-405C-B045-8D55B4812413}"/>
              </a:ext>
            </a:extLst>
          </p:cNvPr>
          <p:cNvSpPr txBox="1"/>
          <p:nvPr/>
        </p:nvSpPr>
        <p:spPr>
          <a:xfrm>
            <a:off x="1161209" y="1649899"/>
            <a:ext cx="4846320" cy="430887"/>
          </a:xfrm>
          <a:prstGeom prst="rect">
            <a:avLst/>
          </a:prstGeom>
          <a:solidFill>
            <a:schemeClr val="accent4"/>
          </a:solidFill>
        </p:spPr>
        <p:txBody>
          <a:bodyPr wrap="square" rtlCol="1">
            <a:spAutoFit/>
          </a:bodyPr>
          <a:lstStyle/>
          <a:p>
            <a:pPr algn="r" rtl="1"/>
            <a:r>
              <a:rPr lang="ar-SA" sz="2200" b="1">
                <a:latin typeface="Dubai" panose="020B0503030403030204" pitchFamily="34" charset="-78"/>
                <a:cs typeface="Dubai" panose="020B0503030403030204" pitchFamily="34" charset="-78"/>
              </a:rPr>
              <a:t>معلومات ثانوية (</a:t>
            </a:r>
            <a:r>
              <a:rPr lang="en-US" sz="2200" b="1">
                <a:latin typeface="Dubai" panose="020B0503030403030204" pitchFamily="34" charset="-78"/>
                <a:cs typeface="Dubai" panose="020B0503030403030204" pitchFamily="34" charset="-78"/>
              </a:rPr>
              <a:t>Secondary Data</a:t>
            </a:r>
            <a:r>
              <a:rPr lang="ar-SA" sz="2200" b="1">
                <a:latin typeface="Dubai" panose="020B0503030403030204" pitchFamily="34" charset="-78"/>
                <a:cs typeface="Dubai" panose="020B0503030403030204" pitchFamily="34" charset="-78"/>
              </a:rPr>
              <a:t>)</a:t>
            </a:r>
          </a:p>
        </p:txBody>
      </p:sp>
      <p:pic>
        <p:nvPicPr>
          <p:cNvPr id="2" name="Picture 1" descr="A picture containing screenshot, text, font, graphics&#10;&#10;Description automatically generated">
            <a:extLst>
              <a:ext uri="{FF2B5EF4-FFF2-40B4-BE49-F238E27FC236}">
                <a16:creationId xmlns:a16="http://schemas.microsoft.com/office/drawing/2014/main" id="{2E8CA530-4024-9378-C907-6E79AE2721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256566243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8442033" y="318749"/>
            <a:ext cx="3464684" cy="611228"/>
            <a:chOff x="956666" y="3498086"/>
            <a:chExt cx="3464684"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864260"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حجم السوق المستهدف</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6">
            <a:extLst>
              <a:ext uri="{FF2B5EF4-FFF2-40B4-BE49-F238E27FC236}">
                <a16:creationId xmlns:a16="http://schemas.microsoft.com/office/drawing/2014/main" id="{4C3E4FF4-7274-4A2F-A7E4-6A5C1CF2A2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3217" y="1524752"/>
            <a:ext cx="3498538" cy="3498538"/>
          </a:xfrm>
          <a:prstGeom prst="rect">
            <a:avLst/>
          </a:prstGeom>
        </p:spPr>
      </p:pic>
      <p:graphicFrame>
        <p:nvGraphicFramePr>
          <p:cNvPr id="8" name="Diagram 7">
            <a:extLst>
              <a:ext uri="{FF2B5EF4-FFF2-40B4-BE49-F238E27FC236}">
                <a16:creationId xmlns:a16="http://schemas.microsoft.com/office/drawing/2014/main" id="{641FD6CD-8138-49C3-9697-A366EB1F3973}"/>
              </a:ext>
            </a:extLst>
          </p:cNvPr>
          <p:cNvGraphicFramePr/>
          <p:nvPr>
            <p:extLst>
              <p:ext uri="{D42A27DB-BD31-4B8C-83A1-F6EECF244321}">
                <p14:modId xmlns:p14="http://schemas.microsoft.com/office/powerpoint/2010/main" val="4179473027"/>
              </p:ext>
            </p:extLst>
          </p:nvPr>
        </p:nvGraphicFramePr>
        <p:xfrm>
          <a:off x="6175713" y="1609320"/>
          <a:ext cx="5323559" cy="38216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a:extLst>
              <a:ext uri="{FF2B5EF4-FFF2-40B4-BE49-F238E27FC236}">
                <a16:creationId xmlns:a16="http://schemas.microsoft.com/office/drawing/2014/main" id="{AC8F2A1A-FA45-48B4-ACFF-249B6BA2A358}"/>
              </a:ext>
            </a:extLst>
          </p:cNvPr>
          <p:cNvSpPr txBox="1"/>
          <p:nvPr/>
        </p:nvSpPr>
        <p:spPr>
          <a:xfrm>
            <a:off x="671820" y="1717328"/>
            <a:ext cx="2263515" cy="707886"/>
          </a:xfrm>
          <a:prstGeom prst="rect">
            <a:avLst/>
          </a:prstGeom>
          <a:noFill/>
        </p:spPr>
        <p:txBody>
          <a:bodyPr wrap="square" rtlCol="1">
            <a:spAutoFit/>
          </a:bodyPr>
          <a:lstStyle/>
          <a:p>
            <a:r>
              <a:rPr lang="en-US" sz="2000" dirty="0">
                <a:latin typeface="Times New Roman" panose="02020603050405020304" pitchFamily="18" charset="0"/>
                <a:cs typeface="Times New Roman" panose="02020603050405020304" pitchFamily="18" charset="0"/>
              </a:rPr>
              <a:t>Total Addressable Market</a:t>
            </a:r>
            <a:endParaRPr lang="ar-SA" sz="2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CB22E58-5833-4D66-B680-DF7B597E2AD4}"/>
              </a:ext>
            </a:extLst>
          </p:cNvPr>
          <p:cNvSpPr txBox="1"/>
          <p:nvPr/>
        </p:nvSpPr>
        <p:spPr>
          <a:xfrm>
            <a:off x="-21531" y="3161148"/>
            <a:ext cx="2263515" cy="707886"/>
          </a:xfrm>
          <a:prstGeom prst="rect">
            <a:avLst/>
          </a:prstGeom>
          <a:noFill/>
        </p:spPr>
        <p:txBody>
          <a:bodyPr wrap="square" rtlCol="1">
            <a:spAutoFit/>
          </a:bodyPr>
          <a:lstStyle>
            <a:defPPr>
              <a:defRPr lang="zh-CN"/>
            </a:defPPr>
            <a:lvl1pPr>
              <a:defRPr sz="2000">
                <a:latin typeface="Times New Roman" panose="02020603050405020304" pitchFamily="18" charset="0"/>
                <a:cs typeface="Times New Roman" panose="02020603050405020304" pitchFamily="18" charset="0"/>
              </a:defRPr>
            </a:lvl1pPr>
          </a:lstStyle>
          <a:p>
            <a:r>
              <a:rPr lang="en-US" dirty="0"/>
              <a:t>Serviceable Addressable Market</a:t>
            </a:r>
            <a:endParaRPr lang="ar-SA" dirty="0"/>
          </a:p>
        </p:txBody>
      </p:sp>
      <p:sp>
        <p:nvSpPr>
          <p:cNvPr id="11" name="TextBox 10">
            <a:extLst>
              <a:ext uri="{FF2B5EF4-FFF2-40B4-BE49-F238E27FC236}">
                <a16:creationId xmlns:a16="http://schemas.microsoft.com/office/drawing/2014/main" id="{930D3C34-D62A-4928-9680-268D29F53F47}"/>
              </a:ext>
            </a:extLst>
          </p:cNvPr>
          <p:cNvSpPr txBox="1"/>
          <p:nvPr/>
        </p:nvSpPr>
        <p:spPr>
          <a:xfrm>
            <a:off x="941459" y="4329428"/>
            <a:ext cx="2263515" cy="707886"/>
          </a:xfrm>
          <a:prstGeom prst="rect">
            <a:avLst/>
          </a:prstGeom>
          <a:noFill/>
        </p:spPr>
        <p:txBody>
          <a:bodyPr wrap="square" rtlCol="1">
            <a:spAutoFit/>
          </a:bodyPr>
          <a:lstStyle/>
          <a:p>
            <a:r>
              <a:rPr lang="en-US" sz="2000" dirty="0">
                <a:latin typeface="Times New Roman" panose="02020603050405020304" pitchFamily="18" charset="0"/>
                <a:cs typeface="Times New Roman" panose="02020603050405020304" pitchFamily="18" charset="0"/>
              </a:rPr>
              <a:t>Serviceable Obtainable Market</a:t>
            </a:r>
            <a:endParaRPr lang="ar-SA" sz="20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AC8F2A1A-FA45-48B4-ACFF-249B6BA2A358}"/>
              </a:ext>
            </a:extLst>
          </p:cNvPr>
          <p:cNvSpPr txBox="1"/>
          <p:nvPr/>
        </p:nvSpPr>
        <p:spPr>
          <a:xfrm>
            <a:off x="10892174" y="2071271"/>
            <a:ext cx="1131758" cy="430887"/>
          </a:xfrm>
          <a:prstGeom prst="rect">
            <a:avLst/>
          </a:prstGeom>
          <a:noFill/>
        </p:spPr>
        <p:txBody>
          <a:bodyPr wrap="square" rtlCol="1">
            <a:spAutoFit/>
          </a:bodyPr>
          <a:lstStyle/>
          <a:p>
            <a:r>
              <a:rPr lang="ar-SA" sz="2200" dirty="0">
                <a:solidFill>
                  <a:schemeClr val="bg1"/>
                </a:solidFill>
                <a:cs typeface="+mj-cs"/>
              </a:rPr>
              <a:t>200,000</a:t>
            </a:r>
          </a:p>
        </p:txBody>
      </p:sp>
      <p:sp>
        <p:nvSpPr>
          <p:cNvPr id="13" name="TextBox 12">
            <a:extLst>
              <a:ext uri="{FF2B5EF4-FFF2-40B4-BE49-F238E27FC236}">
                <a16:creationId xmlns:a16="http://schemas.microsoft.com/office/drawing/2014/main" id="{33633C2F-3B5D-45AF-A014-E5924ECBCE36}"/>
              </a:ext>
            </a:extLst>
          </p:cNvPr>
          <p:cNvSpPr txBox="1"/>
          <p:nvPr/>
        </p:nvSpPr>
        <p:spPr>
          <a:xfrm>
            <a:off x="8340768" y="3161148"/>
            <a:ext cx="993448" cy="430887"/>
          </a:xfrm>
          <a:prstGeom prst="rect">
            <a:avLst/>
          </a:prstGeom>
          <a:noFill/>
        </p:spPr>
        <p:txBody>
          <a:bodyPr wrap="square" lIns="91440" tIns="45720" rIns="91440" bIns="45720" rtlCol="1" anchor="t">
            <a:spAutoFit/>
          </a:bodyPr>
          <a:lstStyle/>
          <a:p>
            <a:r>
              <a:rPr lang="ar-SA" sz="2200" dirty="0">
                <a:solidFill>
                  <a:schemeClr val="bg1"/>
                </a:solidFill>
                <a:latin typeface="Times New Roman" panose="02020603050405020304" pitchFamily="18" charset="0"/>
                <a:cs typeface="Times New Roman" panose="02020603050405020304" pitchFamily="18" charset="0"/>
              </a:rPr>
              <a:t>10,000</a:t>
            </a:r>
          </a:p>
        </p:txBody>
      </p:sp>
      <p:sp>
        <p:nvSpPr>
          <p:cNvPr id="14" name="TextBox 13">
            <a:extLst>
              <a:ext uri="{FF2B5EF4-FFF2-40B4-BE49-F238E27FC236}">
                <a16:creationId xmlns:a16="http://schemas.microsoft.com/office/drawing/2014/main" id="{8858C698-E991-417B-9F66-8817A5D4A88C}"/>
              </a:ext>
            </a:extLst>
          </p:cNvPr>
          <p:cNvSpPr txBox="1"/>
          <p:nvPr/>
        </p:nvSpPr>
        <p:spPr>
          <a:xfrm>
            <a:off x="8498647" y="4821870"/>
            <a:ext cx="677690" cy="430887"/>
          </a:xfrm>
          <a:prstGeom prst="rect">
            <a:avLst/>
          </a:prstGeom>
          <a:noFill/>
        </p:spPr>
        <p:txBody>
          <a:bodyPr wrap="square" lIns="91440" tIns="45720" rIns="91440" bIns="45720" rtlCol="1" anchor="t">
            <a:spAutoFit/>
          </a:bodyPr>
          <a:lstStyle/>
          <a:p>
            <a:r>
              <a:rPr lang="ar-SA" sz="2200" dirty="0">
                <a:latin typeface="Times New Roman" panose="02020603050405020304" pitchFamily="18" charset="0"/>
                <a:cs typeface="Times New Roman" panose="02020603050405020304" pitchFamily="18" charset="0"/>
              </a:rPr>
              <a:t>500</a:t>
            </a:r>
            <a:endParaRPr lang="en-US"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33633C2F-3B5D-45AF-A014-E5924ECBCE36}"/>
              </a:ext>
            </a:extLst>
          </p:cNvPr>
          <p:cNvSpPr txBox="1"/>
          <p:nvPr/>
        </p:nvSpPr>
        <p:spPr>
          <a:xfrm>
            <a:off x="7241059" y="1994327"/>
            <a:ext cx="1200974" cy="430887"/>
          </a:xfrm>
          <a:prstGeom prst="rect">
            <a:avLst/>
          </a:prstGeom>
          <a:noFill/>
        </p:spPr>
        <p:txBody>
          <a:bodyPr wrap="square" lIns="91440" tIns="45720" rIns="91440" bIns="45720" rtlCol="1" anchor="t">
            <a:spAutoFit/>
          </a:bodyPr>
          <a:lstStyle/>
          <a:p>
            <a:r>
              <a:rPr lang="en-US" sz="2200" dirty="0">
                <a:solidFill>
                  <a:schemeClr val="bg1"/>
                </a:solidFill>
                <a:latin typeface="Times New Roman" panose="02020603050405020304" pitchFamily="18" charset="0"/>
                <a:cs typeface="Times New Roman" panose="02020603050405020304" pitchFamily="18" charset="0"/>
              </a:rPr>
              <a:t>20</a:t>
            </a:r>
            <a:r>
              <a:rPr lang="ar-SA" sz="2200" dirty="0">
                <a:solidFill>
                  <a:schemeClr val="bg1"/>
                </a:solidFill>
                <a:latin typeface="Times New Roman" panose="02020603050405020304" pitchFamily="18" charset="0"/>
                <a:cs typeface="Times New Roman" panose="02020603050405020304" pitchFamily="18" charset="0"/>
              </a:rPr>
              <a:t>0,000</a:t>
            </a:r>
          </a:p>
        </p:txBody>
      </p:sp>
      <p:pic>
        <p:nvPicPr>
          <p:cNvPr id="2" name="Picture 1" descr="A picture containing screenshot, text, font, graphics&#10;&#10;Description automatically generated">
            <a:extLst>
              <a:ext uri="{FF2B5EF4-FFF2-40B4-BE49-F238E27FC236}">
                <a16:creationId xmlns:a16="http://schemas.microsoft.com/office/drawing/2014/main" id="{A8E4D140-2802-6755-D366-A7F512E6AC0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1928110528"/>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8377881" y="318749"/>
            <a:ext cx="3528836" cy="600455"/>
            <a:chOff x="956666" y="3498086"/>
            <a:chExt cx="3528836"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928412" cy="480131"/>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ملخص الدراسة السوقية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761030820"/>
              </p:ext>
            </p:extLst>
          </p:nvPr>
        </p:nvGraphicFramePr>
        <p:xfrm>
          <a:off x="1632527" y="1935480"/>
          <a:ext cx="8926946" cy="2987040"/>
        </p:xfrm>
        <a:graphic>
          <a:graphicData uri="http://schemas.openxmlformats.org/drawingml/2006/table">
            <a:tbl>
              <a:tblPr firstRow="1" bandRow="1">
                <a:tableStyleId>{5940675A-B579-460E-94D1-54222C63F5DA}</a:tableStyleId>
              </a:tblPr>
              <a:tblGrid>
                <a:gridCol w="5430982">
                  <a:extLst>
                    <a:ext uri="{9D8B030D-6E8A-4147-A177-3AD203B41FA5}">
                      <a16:colId xmlns:a16="http://schemas.microsoft.com/office/drawing/2014/main" val="2564329816"/>
                    </a:ext>
                  </a:extLst>
                </a:gridCol>
                <a:gridCol w="3495964">
                  <a:extLst>
                    <a:ext uri="{9D8B030D-6E8A-4147-A177-3AD203B41FA5}">
                      <a16:colId xmlns:a16="http://schemas.microsoft.com/office/drawing/2014/main" val="748350312"/>
                    </a:ext>
                  </a:extLst>
                </a:gridCol>
              </a:tblGrid>
              <a:tr h="370840">
                <a:tc>
                  <a:txBody>
                    <a:bodyPr/>
                    <a:lstStyle/>
                    <a:p>
                      <a:pPr algn="r" rtl="1"/>
                      <a:r>
                        <a:rPr lang="ar-SA" sz="2200" dirty="0">
                          <a:latin typeface="Simplified Arabic" panose="02020603050405020304" pitchFamily="18" charset="-78"/>
                          <a:cs typeface="Simplified Arabic" panose="02020603050405020304" pitchFamily="18" charset="-78"/>
                        </a:rPr>
                        <a:t>ما الأهداف والاحتياجات؟</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قبل</a:t>
                      </a:r>
                      <a:r>
                        <a:rPr lang="ar-SA" sz="2200" baseline="0" dirty="0">
                          <a:solidFill>
                            <a:schemeClr val="tx1"/>
                          </a:solidFill>
                          <a:latin typeface="Simplified Arabic" panose="02020603050405020304" pitchFamily="18" charset="-78"/>
                          <a:cs typeface="Simplified Arabic" panose="02020603050405020304" pitchFamily="18" charset="-78"/>
                        </a:rPr>
                        <a:t> اجراء الدراسة</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397874208"/>
                  </a:ext>
                </a:extLst>
              </a:tr>
              <a:tr h="370840">
                <a:tc>
                  <a:txBody>
                    <a:bodyPr/>
                    <a:lstStyle/>
                    <a:p>
                      <a:pPr algn="r" rtl="1"/>
                      <a:r>
                        <a:rPr lang="ar-SA" sz="2200" dirty="0">
                          <a:latin typeface="Simplified Arabic" panose="02020603050405020304" pitchFamily="18" charset="-78"/>
                          <a:cs typeface="Simplified Arabic" panose="02020603050405020304" pitchFamily="18" charset="-78"/>
                        </a:rPr>
                        <a:t>دراسة</a:t>
                      </a:r>
                      <a:r>
                        <a:rPr lang="ar-SA" sz="2200" baseline="0" dirty="0">
                          <a:latin typeface="Simplified Arabic" panose="02020603050405020304" pitchFamily="18" charset="-78"/>
                          <a:cs typeface="Simplified Arabic" panose="02020603050405020304" pitchFamily="18" charset="-78"/>
                        </a:rPr>
                        <a:t> ثانوية (في المكتب) ودراسة أولية (ميدانية)</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جمع</a:t>
                      </a:r>
                      <a:r>
                        <a:rPr lang="ar-SA" sz="2200" baseline="0" dirty="0">
                          <a:solidFill>
                            <a:schemeClr val="tx1"/>
                          </a:solidFill>
                          <a:latin typeface="Simplified Arabic" panose="02020603050405020304" pitchFamily="18" charset="-78"/>
                          <a:cs typeface="Simplified Arabic" panose="02020603050405020304" pitchFamily="18" charset="-78"/>
                        </a:rPr>
                        <a:t> المعلومات بطريقتين</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660964796"/>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200" dirty="0">
                          <a:latin typeface="Simplified Arabic" panose="02020603050405020304" pitchFamily="18" charset="-78"/>
                          <a:cs typeface="Simplified Arabic" panose="02020603050405020304" pitchFamily="18" charset="-78"/>
                        </a:rPr>
                        <a:t>ما هي الأسئلة؟</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الأسئلة</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374466118"/>
                  </a:ext>
                </a:extLst>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200" dirty="0">
                          <a:latin typeface="Simplified Arabic" panose="02020603050405020304" pitchFamily="18" charset="-78"/>
                          <a:cs typeface="Simplified Arabic" panose="02020603050405020304" pitchFamily="18" charset="-78"/>
                        </a:rPr>
                        <a:t>استبيانات – مقابلات – حلقات نقاش – مختصين</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كيفية</a:t>
                      </a:r>
                      <a:r>
                        <a:rPr lang="ar-SA" sz="2200" baseline="0" dirty="0">
                          <a:solidFill>
                            <a:schemeClr val="tx1"/>
                          </a:solidFill>
                          <a:latin typeface="Simplified Arabic" panose="02020603050405020304" pitchFamily="18" charset="-78"/>
                          <a:cs typeface="Simplified Arabic" panose="02020603050405020304" pitchFamily="18" charset="-78"/>
                        </a:rPr>
                        <a:t> جمع المعلومات</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67107891"/>
                  </a:ext>
                </a:extLst>
              </a:tr>
              <a:tr h="370840">
                <a:tc>
                  <a:txBody>
                    <a:bodyPr/>
                    <a:lstStyle/>
                    <a:p>
                      <a:pPr algn="r" rtl="1"/>
                      <a:r>
                        <a:rPr lang="ar-SA" sz="2200" dirty="0">
                          <a:latin typeface="Simplified Arabic" panose="02020603050405020304" pitchFamily="18" charset="-78"/>
                          <a:cs typeface="Simplified Arabic" panose="02020603050405020304" pitchFamily="18" charset="-78"/>
                        </a:rPr>
                        <a:t>ما</a:t>
                      </a:r>
                      <a:r>
                        <a:rPr lang="ar-SA" sz="2200" baseline="0" dirty="0">
                          <a:latin typeface="Simplified Arabic" panose="02020603050405020304" pitchFamily="18" charset="-78"/>
                          <a:cs typeface="Simplified Arabic" panose="02020603050405020304" pitchFamily="18" charset="-78"/>
                        </a:rPr>
                        <a:t> هي النتائج المستخلصة </a:t>
                      </a:r>
                      <a:r>
                        <a:rPr lang="ar-SA" sz="2200" dirty="0">
                          <a:latin typeface="Simplified Arabic" panose="02020603050405020304" pitchFamily="18" charset="-78"/>
                          <a:cs typeface="Simplified Arabic" panose="02020603050405020304" pitchFamily="18" charset="-78"/>
                        </a:rPr>
                        <a:t>من</a:t>
                      </a:r>
                      <a:r>
                        <a:rPr lang="ar-SA" sz="2200" baseline="0" dirty="0">
                          <a:latin typeface="Simplified Arabic" panose="02020603050405020304" pitchFamily="18" charset="-78"/>
                          <a:cs typeface="Simplified Arabic" panose="02020603050405020304" pitchFamily="18" charset="-78"/>
                        </a:rPr>
                        <a:t> المعلومات التي تم جمعها؟</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النتائج والتحليل</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06334363"/>
                  </a:ext>
                </a:extLst>
              </a:tr>
              <a:tr h="370840">
                <a:tc>
                  <a:txBody>
                    <a:bodyPr/>
                    <a:lstStyle/>
                    <a:p>
                      <a:pPr algn="r" rtl="1"/>
                      <a:r>
                        <a:rPr lang="ar-SA" sz="2200" dirty="0">
                          <a:latin typeface="Simplified Arabic" panose="02020603050405020304" pitchFamily="18" charset="-78"/>
                          <a:cs typeface="Simplified Arabic" panose="02020603050405020304" pitchFamily="18" charset="-78"/>
                        </a:rPr>
                        <a:t>ما تكلفة لدراسة الدراسة؟</a:t>
                      </a:r>
                      <a:endParaRPr lang="en-US" sz="2200" dirty="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التكلفة</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6350" cap="flat" cmpd="sng" algn="ctr">
                      <a:solidFill>
                        <a:schemeClr val="bg2">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91552002"/>
                  </a:ext>
                </a:extLst>
              </a:tr>
              <a:tr h="370840">
                <a:tc>
                  <a:txBody>
                    <a:bodyPr/>
                    <a:lstStyle/>
                    <a:p>
                      <a:pPr algn="r" rtl="1"/>
                      <a:r>
                        <a:rPr lang="ar-SA" sz="2200">
                          <a:latin typeface="Simplified Arabic" panose="02020603050405020304" pitchFamily="18" charset="-78"/>
                          <a:cs typeface="Simplified Arabic" panose="02020603050405020304" pitchFamily="18" charset="-78"/>
                        </a:rPr>
                        <a:t>متى يجب أن أنهي الدراسة (خطة التأسيس والتشغيل)</a:t>
                      </a:r>
                      <a:endParaRPr lang="en-US" sz="2200">
                        <a:latin typeface="Simplified Arabic" panose="02020603050405020304" pitchFamily="18" charset="-78"/>
                        <a:cs typeface="Simplified Arabic" panose="02020603050405020304" pitchFamily="18" charset="-78"/>
                      </a:endParaRPr>
                    </a:p>
                  </a:txBody>
                  <a:tcPr>
                    <a:lnL w="19050" cap="flat" cmpd="sng" algn="ctr">
                      <a:solidFill>
                        <a:schemeClr val="tx1"/>
                      </a:solidFill>
                      <a:prstDash val="solid"/>
                      <a:round/>
                      <a:headEnd type="none" w="med" len="med"/>
                      <a:tailEnd type="none" w="med" len="med"/>
                    </a:lnL>
                    <a:lnR w="6350" cap="flat" cmpd="sng" algn="ctr">
                      <a:solidFill>
                        <a:schemeClr val="bg2">
                          <a:lumMod val="50000"/>
                        </a:schemeClr>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1"/>
                      <a:r>
                        <a:rPr lang="ar-SA" sz="2200" dirty="0">
                          <a:solidFill>
                            <a:schemeClr val="tx1"/>
                          </a:solidFill>
                          <a:latin typeface="Simplified Arabic" panose="02020603050405020304" pitchFamily="18" charset="-78"/>
                          <a:cs typeface="Simplified Arabic" panose="02020603050405020304" pitchFamily="18" charset="-78"/>
                        </a:rPr>
                        <a:t>المدة الزمنية</a:t>
                      </a:r>
                      <a:endParaRPr lang="en-US" sz="2200" dirty="0">
                        <a:solidFill>
                          <a:schemeClr val="tx1"/>
                        </a:solidFill>
                        <a:latin typeface="Simplified Arabic" panose="02020603050405020304" pitchFamily="18" charset="-78"/>
                        <a:cs typeface="Simplified Arabic" panose="02020603050405020304" pitchFamily="18" charset="-78"/>
                      </a:endParaRPr>
                    </a:p>
                  </a:txBody>
                  <a:tcPr>
                    <a:lnL w="6350" cap="flat" cmpd="sng" algn="ctr">
                      <a:solidFill>
                        <a:schemeClr val="bg2">
                          <a:lumMod val="50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bg2">
                          <a:lumMod val="50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22870357"/>
                  </a:ext>
                </a:extLst>
              </a:tr>
            </a:tbl>
          </a:graphicData>
        </a:graphic>
      </p:graphicFrame>
      <p:pic>
        <p:nvPicPr>
          <p:cNvPr id="3" name="Picture 2" descr="A picture containing screenshot, text, font, graphics&#10;&#10;Description automatically generated">
            <a:extLst>
              <a:ext uri="{FF2B5EF4-FFF2-40B4-BE49-F238E27FC236}">
                <a16:creationId xmlns:a16="http://schemas.microsoft.com/office/drawing/2014/main" id="{F305E28E-13E5-78ED-EE13-9133409B7F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26325844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409627" y="318749"/>
            <a:ext cx="2497090" cy="643544"/>
            <a:chOff x="956666" y="3498086"/>
            <a:chExt cx="2497090" cy="643544"/>
          </a:xfrm>
        </p:grpSpPr>
        <p:sp>
          <p:nvSpPr>
            <p:cNvPr id="47" name="TextBox 38">
              <a:extLst>
                <a:ext uri="{FF2B5EF4-FFF2-40B4-BE49-F238E27FC236}">
                  <a16:creationId xmlns:a16="http://schemas.microsoft.com/office/drawing/2014/main" id="{C53C28E3-DC0F-4C61-A42D-5AC7B5E4C36E}"/>
                </a:ext>
              </a:extLst>
            </p:cNvPr>
            <p:cNvSpPr txBox="1"/>
            <p:nvPr/>
          </p:nvSpPr>
          <p:spPr>
            <a:xfrm>
              <a:off x="1557083" y="3618410"/>
              <a:ext cx="1896673" cy="523220"/>
            </a:xfrm>
            <a:prstGeom prst="rect">
              <a:avLst/>
            </a:prstGeom>
            <a:noFill/>
          </p:spPr>
          <p:txBody>
            <a:bodyPr wrap="none" rtlCol="0" anchor="t" anchorCtr="1">
              <a:spAutoFit/>
            </a:bodyPr>
            <a:lstStyle/>
            <a:p>
              <a:pPr algn="ctr"/>
              <a:r>
                <a:rPr lang="en-US" altLang="zh-CN" sz="2800" b="1" spc="600" dirty="0">
                  <a:solidFill>
                    <a:schemeClr val="bg1">
                      <a:lumMod val="50000"/>
                    </a:schemeClr>
                  </a:solidFill>
                  <a:effectLst>
                    <a:outerShdw blurRad="38100" dist="38100" dir="2700000" algn="tl">
                      <a:srgbClr val="000000">
                        <a:alpha val="43137"/>
                      </a:srgbClr>
                    </a:outerShdw>
                  </a:effectLst>
                  <a:latin typeface="+mj-lt"/>
                  <a:ea typeface="微软雅黑" panose="020B0503020204020204" pitchFamily="34" charset="-122"/>
                  <a:cs typeface="Poppins SemiBold" charset="0"/>
                </a:rPr>
                <a:t> </a:t>
              </a:r>
              <a:r>
                <a:rPr lang="ar-SA" sz="2800" b="1" dirty="0">
                  <a:solidFill>
                    <a:schemeClr val="bg1">
                      <a:lumMod val="50000"/>
                    </a:schemeClr>
                  </a:solidFill>
                </a:rPr>
                <a:t>هدف التدريب</a:t>
              </a:r>
              <a:endParaRPr lang="zh-CN" altLang="en-US" sz="800" b="1" spc="600" dirty="0">
                <a:solidFill>
                  <a:schemeClr val="bg1">
                    <a:lumMod val="50000"/>
                  </a:schemeClr>
                </a:solidFill>
                <a:effectLst>
                  <a:outerShdw blurRad="38100" dist="38100" dir="2700000" algn="tl">
                    <a:srgbClr val="000000">
                      <a:alpha val="43137"/>
                    </a:srgbClr>
                  </a:outerShdw>
                </a:effectLst>
                <a:latin typeface="+mj-lt"/>
                <a:ea typeface="微软雅黑" panose="020B0503020204020204" pitchFamily="34" charset="-122"/>
                <a:cs typeface="Microsoft JhengHei Light" panose="020B0304030504040204" pitchFamily="34" charset="-122"/>
              </a:endParaRP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2" name="Rectangle 1"/>
          <p:cNvSpPr/>
          <p:nvPr/>
        </p:nvSpPr>
        <p:spPr>
          <a:xfrm>
            <a:off x="2419928" y="2622469"/>
            <a:ext cx="7352145" cy="2339102"/>
          </a:xfrm>
          <a:prstGeom prst="rect">
            <a:avLst/>
          </a:prstGeom>
        </p:spPr>
        <p:txBody>
          <a:bodyPr wrap="square">
            <a:spAutoFit/>
          </a:bodyPr>
          <a:lstStyle/>
          <a:p>
            <a:pPr algn="r" rtl="1"/>
            <a:r>
              <a:rPr lang="ar-SA" dirty="0">
                <a:latin typeface="Simplified Arabic" panose="02020603050405020304" pitchFamily="18" charset="-78"/>
                <a:cs typeface="Simplified Arabic" panose="02020603050405020304" pitchFamily="18" charset="-78"/>
              </a:rPr>
              <a:t>معرفة أهمية دراسة الجدوى للمشاريع وكيفية تصميم وعمل الدراسة، ومعرفة اذا هل المشروع / الشركة مجدية من ناحية مالية، بالضافة لكيفية تطبيقها للحصول على خطة عمل متكاملة تحقق الاهداف. </a:t>
            </a:r>
          </a:p>
          <a:p>
            <a:pPr algn="r" rtl="1"/>
            <a:endParaRPr lang="ar-SA" dirty="0">
              <a:latin typeface="Simplified Arabic" panose="02020603050405020304" pitchFamily="18" charset="-78"/>
              <a:cs typeface="Simplified Arabic" panose="02020603050405020304" pitchFamily="18" charset="-78"/>
            </a:endParaRPr>
          </a:p>
          <a:p>
            <a:pPr algn="r" rtl="1"/>
            <a:endParaRPr lang="ar-SA" dirty="0">
              <a:latin typeface="Simplified Arabic" panose="02020603050405020304" pitchFamily="18" charset="-78"/>
              <a:cs typeface="Simplified Arabic" panose="02020603050405020304" pitchFamily="18" charset="-78"/>
            </a:endParaRPr>
          </a:p>
          <a:p>
            <a:pPr algn="r" rtl="1"/>
            <a:r>
              <a:rPr lang="ar-SA" sz="2000" b="1" u="sng" dirty="0">
                <a:latin typeface="Simplified Arabic" panose="02020603050405020304" pitchFamily="18" charset="-78"/>
                <a:cs typeface="Simplified Arabic" panose="02020603050405020304" pitchFamily="18" charset="-78"/>
              </a:rPr>
              <a:t>مواضيع التدريب:</a:t>
            </a:r>
          </a:p>
          <a:p>
            <a:pPr marL="285750" indent="-285750" algn="r"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ما هي دراسة الجدوى و ما هي مكوناتها</a:t>
            </a:r>
          </a:p>
          <a:p>
            <a:pPr marL="285750" indent="-285750" algn="r"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الدراسة السوقية</a:t>
            </a:r>
          </a:p>
          <a:p>
            <a:pPr marL="285750" indent="-285750" algn="r"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الدراسة الفنية</a:t>
            </a:r>
          </a:p>
        </p:txBody>
      </p:sp>
      <p:pic>
        <p:nvPicPr>
          <p:cNvPr id="3" name="Picture 2" descr="A picture containing screenshot, text, font, graphics&#10;&#10;Description automatically generated">
            <a:extLst>
              <a:ext uri="{FF2B5EF4-FFF2-40B4-BE49-F238E27FC236}">
                <a16:creationId xmlns:a16="http://schemas.microsoft.com/office/drawing/2014/main" id="{79835631-133C-0F89-8AC5-354BB917FA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88178"/>
            <a:ext cx="1220009" cy="740139"/>
          </a:xfrm>
          <a:prstGeom prst="rect">
            <a:avLst/>
          </a:prstGeom>
        </p:spPr>
      </p:pic>
    </p:spTree>
    <p:extLst>
      <p:ext uri="{BB962C8B-B14F-4D97-AF65-F5344CB8AC3E}">
        <p14:creationId xmlns:p14="http://schemas.microsoft.com/office/powerpoint/2010/main" val="71944147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576485" y="318749"/>
            <a:ext cx="2330232" cy="611228"/>
            <a:chOff x="956666" y="3498086"/>
            <a:chExt cx="2330232"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1" y="3618410"/>
              <a:ext cx="1729807" cy="490904"/>
            </a:xfrm>
            <a:prstGeom prst="rect">
              <a:avLst/>
            </a:prstGeom>
            <a:noFill/>
          </p:spPr>
          <p:txBody>
            <a:bodyPr wrap="square" rtlCol="0" anchor="t" anchorCtr="1">
              <a:spAutoFit/>
            </a:bodyPr>
            <a:lstStyle/>
            <a:p>
              <a:pPr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الدراسة الفنية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860522" y="2252559"/>
            <a:ext cx="8575590" cy="1432443"/>
          </a:xfrm>
          <a:prstGeom prst="rect">
            <a:avLst/>
          </a:prstGeom>
        </p:spPr>
        <p:txBody>
          <a:bodyPr wrap="square">
            <a:spAutoFit/>
          </a:bodyPr>
          <a:lstStyle/>
          <a:p>
            <a:pPr algn="just" rtl="1" fontAlgn="base">
              <a:lnSpc>
                <a:spcPct val="114000"/>
              </a:lnSpc>
              <a:spcAft>
                <a:spcPts val="600"/>
              </a:spcAft>
            </a:pPr>
            <a:r>
              <a:rPr lang="ar-SA" dirty="0">
                <a:solidFill>
                  <a:sysClr val="windowText" lastClr="000000"/>
                </a:solidFill>
                <a:latin typeface="Simplified Arabic" panose="02020603050405020304" pitchFamily="18" charset="-78"/>
                <a:cs typeface="Simplified Arabic" panose="02020603050405020304" pitchFamily="18" charset="-78"/>
              </a:rPr>
              <a:t>يقصد بدراسة الجدوى الفنية</a:t>
            </a:r>
            <a:r>
              <a:rPr lang="en-US" dirty="0">
                <a:solidFill>
                  <a:sysClr val="windowText" lastClr="000000"/>
                </a:solidFill>
                <a:latin typeface="Simplified Arabic" panose="02020603050405020304" pitchFamily="18" charset="-78"/>
                <a:cs typeface="Simplified Arabic" panose="02020603050405020304" pitchFamily="18" charset="-78"/>
              </a:rPr>
              <a:t>Technical Feasibility Study</a:t>
            </a:r>
            <a:r>
              <a:rPr lang="ar-SA" dirty="0">
                <a:solidFill>
                  <a:sysClr val="windowText" lastClr="000000"/>
                </a:solidFill>
                <a:latin typeface="Simplified Arabic" panose="02020603050405020304" pitchFamily="18" charset="-78"/>
                <a:cs typeface="Simplified Arabic" panose="02020603050405020304" pitchFamily="18" charset="-78"/>
              </a:rPr>
              <a:t> </a:t>
            </a:r>
            <a:r>
              <a:rPr lang="en-US" dirty="0">
                <a:solidFill>
                  <a:sysClr val="windowText" lastClr="000000"/>
                </a:solidFill>
                <a:latin typeface="Simplified Arabic" panose="02020603050405020304" pitchFamily="18" charset="-78"/>
                <a:cs typeface="Simplified Arabic" panose="02020603050405020304" pitchFamily="18" charset="-78"/>
              </a:rPr>
              <a:t> </a:t>
            </a:r>
            <a:r>
              <a:rPr lang="ar-SA" dirty="0">
                <a:solidFill>
                  <a:sysClr val="windowText" lastClr="000000"/>
                </a:solidFill>
                <a:latin typeface="Simplified Arabic" panose="02020603050405020304" pitchFamily="18" charset="-78"/>
                <a:cs typeface="Simplified Arabic" panose="02020603050405020304" pitchFamily="18" charset="-78"/>
              </a:rPr>
              <a:t>الدراسة التي يتم اعدادها للتعرف على إمكانية أو قابلية تنفيذ مشروع الاستثمار الذى نقوم بعمل دراسة جدوى له من النواحي الفنية والهندسية.</a:t>
            </a:r>
          </a:p>
          <a:p>
            <a:pPr algn="just" rtl="1" fontAlgn="base">
              <a:lnSpc>
                <a:spcPct val="114000"/>
              </a:lnSpc>
              <a:spcAft>
                <a:spcPts val="600"/>
              </a:spcAft>
            </a:pPr>
            <a:r>
              <a:rPr lang="ar-SA" dirty="0">
                <a:latin typeface="Simplified Arabic" panose="02020603050405020304" pitchFamily="18" charset="-78"/>
                <a:cs typeface="Simplified Arabic" panose="02020603050405020304" pitchFamily="18" charset="-78"/>
              </a:rPr>
              <a:t>تكمن أهمية الدراسة انها تساعد المستثمر على تحديد الحجم الممكن لمشروع الاستثمار في ضوء الطاقة الإنتاجية والتكاليف الرأسمالية.</a:t>
            </a:r>
            <a:endParaRPr lang="ar-SA" b="0" i="0" dirty="0">
              <a:solidFill>
                <a:sysClr val="windowText" lastClr="000000"/>
              </a:solidFill>
              <a:effectLst/>
              <a:latin typeface="Simplified Arabic" panose="02020603050405020304" pitchFamily="18" charset="-78"/>
              <a:cs typeface="Simplified Arabic" panose="02020603050405020304" pitchFamily="18" charset="-78"/>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5800" y="2038865"/>
            <a:ext cx="2487415" cy="2487415"/>
          </a:xfrm>
          <a:prstGeom prst="rect">
            <a:avLst/>
          </a:prstGeom>
        </p:spPr>
      </p:pic>
      <p:sp>
        <p:nvSpPr>
          <p:cNvPr id="5" name="Rectangle 4"/>
          <p:cNvSpPr/>
          <p:nvPr/>
        </p:nvSpPr>
        <p:spPr>
          <a:xfrm>
            <a:off x="860522" y="4022291"/>
            <a:ext cx="8575590" cy="1772921"/>
          </a:xfrm>
          <a:prstGeom prst="rect">
            <a:avLst/>
          </a:prstGeom>
        </p:spPr>
        <p:txBody>
          <a:bodyPr wrap="square">
            <a:spAutoFit/>
          </a:bodyPr>
          <a:lstStyle/>
          <a:p>
            <a:pPr algn="r" rtl="1"/>
            <a:r>
              <a:rPr lang="ar-SA" b="1" dirty="0">
                <a:latin typeface="Simplified Arabic" panose="02020603050405020304" pitchFamily="18" charset="-78"/>
                <a:cs typeface="Simplified Arabic" panose="02020603050405020304" pitchFamily="18" charset="-78"/>
              </a:rPr>
              <a:t>أهمية الدراسة التقنية:</a:t>
            </a:r>
          </a:p>
          <a:p>
            <a:pPr marL="173038" indent="-173038" algn="r" rtl="1">
              <a:lnSpc>
                <a:spcPct val="114000"/>
              </a:lnSpc>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تقييم مدى توافر التكنولوجيا اللازمة لتنفيذ المشروع</a:t>
            </a:r>
          </a:p>
          <a:p>
            <a:pPr marL="173038" indent="-173038" algn="r" rtl="1">
              <a:lnSpc>
                <a:spcPct val="114000"/>
              </a:lnSpc>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تحديد البنية التحتية المطلوبة والموارد الضرورية لتشغيل المشروع</a:t>
            </a:r>
          </a:p>
          <a:p>
            <a:pPr marL="173038" indent="-173038" algn="r" rtl="1">
              <a:lnSpc>
                <a:spcPct val="114000"/>
              </a:lnSpc>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تحليل عمليات الإنتاج والمعدات والآلات المطلوبة</a:t>
            </a:r>
          </a:p>
          <a:p>
            <a:pPr marL="173038" indent="-173038" algn="r" rtl="1">
              <a:lnSpc>
                <a:spcPct val="114000"/>
              </a:lnSpc>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تحديد التحديات التقنية المحتملة والمخاطر ووضع استراتيجيات للتعامل معها</a:t>
            </a:r>
          </a:p>
          <a:p>
            <a:pPr marL="173038" indent="-173038" algn="r" rtl="1">
              <a:lnSpc>
                <a:spcPct val="114000"/>
              </a:lnSpc>
              <a:buFont typeface="Arial" panose="020B0604020202020204" pitchFamily="34" charset="0"/>
              <a:buChar char="•"/>
            </a:pPr>
            <a:r>
              <a:rPr lang="ar-SA" sz="1600" dirty="0">
                <a:latin typeface="Simplified Arabic" panose="02020603050405020304" pitchFamily="18" charset="-78"/>
                <a:cs typeface="Simplified Arabic" panose="02020603050405020304" pitchFamily="18" charset="-78"/>
              </a:rPr>
              <a:t>تقييم جاهزية المشروع التقنية لتحقيق الأهداف المطلوبة</a:t>
            </a:r>
            <a:endParaRPr lang="ar-SA" sz="1600" b="0" i="0" dirty="0">
              <a:effectLst/>
              <a:latin typeface="Simplified Arabic" panose="02020603050405020304" pitchFamily="18" charset="-78"/>
              <a:cs typeface="Simplified Arabic" panose="02020603050405020304" pitchFamily="18" charset="-78"/>
            </a:endParaRPr>
          </a:p>
        </p:txBody>
      </p:sp>
      <p:pic>
        <p:nvPicPr>
          <p:cNvPr id="6" name="Picture 5" descr="A picture containing screenshot, text, font, graphics&#10;&#10;Description automatically generated">
            <a:extLst>
              <a:ext uri="{FF2B5EF4-FFF2-40B4-BE49-F238E27FC236}">
                <a16:creationId xmlns:a16="http://schemas.microsoft.com/office/drawing/2014/main" id="{FBE7A1EB-9D84-13D3-B061-94B50DAC38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2957306323"/>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8637373" y="318749"/>
            <a:ext cx="3269344" cy="600455"/>
            <a:chOff x="956666" y="3498086"/>
            <a:chExt cx="3269344"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668920" cy="480131"/>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مكونات الدراسة الفنية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568411" y="1415534"/>
            <a:ext cx="10737882" cy="4838504"/>
          </a:xfrm>
          <a:prstGeom prst="rect">
            <a:avLst/>
          </a:prstGeom>
        </p:spPr>
        <p:txBody>
          <a:bodyPr wrap="square">
            <a:spAutoFit/>
          </a:bodyPr>
          <a:lstStyle/>
          <a:p>
            <a:pPr marL="234950" indent="-234950" algn="r" rtl="1" fontAlgn="base">
              <a:buFont typeface="+mj-lt"/>
              <a:buAutoNum type="arabicPeriod"/>
            </a:pPr>
            <a:r>
              <a:rPr lang="ar-SA" b="1" dirty="0">
                <a:latin typeface="Simplified Arabic" panose="02020603050405020304" pitchFamily="18" charset="-78"/>
                <a:cs typeface="Simplified Arabic" panose="02020603050405020304" pitchFamily="18" charset="-78"/>
              </a:rPr>
              <a:t> تقدير الطاقة الإنتاجية للمشروع، و اختيار الآلات والمعدات المطلوبة: </a:t>
            </a:r>
          </a:p>
          <a:p>
            <a:pPr marL="346075" algn="r" rtl="1" fontAlgn="base">
              <a:lnSpc>
                <a:spcPct val="114000"/>
              </a:lnSpc>
              <a:spcAft>
                <a:spcPts val="1200"/>
              </a:spcAft>
            </a:pPr>
            <a:r>
              <a:rPr lang="ar-SA" altLang="en-US" sz="1600" dirty="0">
                <a:latin typeface="Simplified Arabic" panose="02020603050405020304" pitchFamily="18" charset="-78"/>
                <a:cs typeface="Simplified Arabic" panose="02020603050405020304" pitchFamily="18" charset="-78"/>
              </a:rPr>
              <a:t>تقدير القدرة الإنتاجية للمشروع استنادًا إلى الطلب المتوقع على المنتجات المراد إنتاجها بعد ان يتم وصف للمنتج المراد بيعه للزبائن سواء اكان ملموس أو غير ملموس، بحيث يتم تحديد هذا الطلب المتوقع في دراسة الجدوى التسويقية. على سبيل المثال، إذا كان الطلب المتوقع هو بيع 15,000 وحدة من المنتج شهريًا بمعدل 500 وحدة يوميًا، فيجب أن تكون القدرة الإنتاجية للأجهزة والمعدات المشترة هي 15,000 وحدة من المنتج شهريًا</a:t>
            </a:r>
            <a:r>
              <a:rPr lang="en-US" altLang="en-US" sz="1600" dirty="0">
                <a:latin typeface="Simplified Arabic" panose="02020603050405020304" pitchFamily="18" charset="-78"/>
                <a:cs typeface="Simplified Arabic" panose="02020603050405020304" pitchFamily="18" charset="-78"/>
              </a:rPr>
              <a:t>.</a:t>
            </a:r>
            <a:endParaRPr lang="ar-SA" altLang="en-US" sz="1600" dirty="0">
              <a:latin typeface="Simplified Arabic" panose="02020603050405020304" pitchFamily="18" charset="-78"/>
              <a:cs typeface="Simplified Arabic" panose="02020603050405020304" pitchFamily="18" charset="-78"/>
            </a:endParaRPr>
          </a:p>
          <a:p>
            <a:pPr marL="284163" indent="-284163" algn="r" rtl="1" fontAlgn="base">
              <a:buFont typeface="+mj-lt"/>
              <a:buAutoNum type="arabicPeriod" startAt="2"/>
            </a:pPr>
            <a:r>
              <a:rPr lang="ar-SA" b="1" dirty="0">
                <a:latin typeface="Simplified Arabic" panose="02020603050405020304" pitchFamily="18" charset="-78"/>
                <a:cs typeface="Simplified Arabic" panose="02020603050405020304" pitchFamily="18" charset="-78"/>
              </a:rPr>
              <a:t>اختيار الموقع والمساحة:</a:t>
            </a:r>
          </a:p>
          <a:p>
            <a:pPr marL="346075" lvl="0" algn="r" rtl="1" fontAlgn="base">
              <a:lnSpc>
                <a:spcPct val="114000"/>
              </a:lnSpc>
              <a:spcBef>
                <a:spcPct val="0"/>
              </a:spcBef>
              <a:spcAft>
                <a:spcPts val="1200"/>
              </a:spcAft>
            </a:pPr>
            <a:r>
              <a:rPr lang="ar-SA" altLang="en-US" sz="1600" dirty="0">
                <a:latin typeface="Simplified Arabic" panose="02020603050405020304" pitchFamily="18" charset="-78"/>
                <a:cs typeface="Simplified Arabic" panose="02020603050405020304" pitchFamily="18" charset="-78"/>
              </a:rPr>
              <a:t>يتمتع الموقع بدور كبير في تسهيل توصيل المنتجات للمستهلكين واستلامها من الموردين، ومن الأفضل دائمًا أن يكون الموقع قريبًا من العملاء والموردين لتقليل تكاليف التوصيل إلى أدنى حد ممكن. ويتحقق ذلك من خلال امتلاك معلومات شاملة حول الأسواق والمصانع والموردين الموجودين بالقرب من النشاط التجاري، ودراسة توافر وسائل الشحن والنقل</a:t>
            </a:r>
            <a:r>
              <a:rPr lang="en-US" altLang="en-US" sz="1600" dirty="0">
                <a:latin typeface="Simplified Arabic" panose="02020603050405020304" pitchFamily="18" charset="-78"/>
                <a:cs typeface="Simplified Arabic" panose="02020603050405020304" pitchFamily="18" charset="-78"/>
              </a:rPr>
              <a:t>.</a:t>
            </a:r>
            <a:r>
              <a:rPr lang="ar-SA" altLang="en-US" sz="1600" dirty="0">
                <a:latin typeface="Simplified Arabic" panose="02020603050405020304" pitchFamily="18" charset="-78"/>
                <a:cs typeface="Simplified Arabic" panose="02020603050405020304" pitchFamily="18" charset="-78"/>
              </a:rPr>
              <a:t> </a:t>
            </a:r>
            <a:endParaRPr lang="en-US" altLang="en-US" sz="1600" dirty="0">
              <a:latin typeface="Simplified Arabic" panose="02020603050405020304" pitchFamily="18" charset="-78"/>
              <a:cs typeface="Simplified Arabic" panose="02020603050405020304" pitchFamily="18" charset="-78"/>
            </a:endParaRPr>
          </a:p>
          <a:p>
            <a:pPr marL="342900" indent="-342900" algn="r" rtl="1" fontAlgn="base">
              <a:spcBef>
                <a:spcPct val="0"/>
              </a:spcBef>
              <a:spcAft>
                <a:spcPct val="0"/>
              </a:spcAft>
              <a:buFont typeface="+mj-lt"/>
              <a:buAutoNum type="arabicPeriod" startAt="3"/>
            </a:pPr>
            <a:r>
              <a:rPr lang="ar-SA" b="1" dirty="0">
                <a:latin typeface="Simplified Arabic" panose="02020603050405020304" pitchFamily="18" charset="-78"/>
                <a:cs typeface="Simplified Arabic" panose="02020603050405020304" pitchFamily="18" charset="-78"/>
              </a:rPr>
              <a:t>مدخلات الإنتاج:</a:t>
            </a:r>
          </a:p>
          <a:p>
            <a:pPr marL="346075" algn="r" rtl="1" fontAlgn="base">
              <a:lnSpc>
                <a:spcPct val="114000"/>
              </a:lnSpc>
              <a:spcBef>
                <a:spcPct val="0"/>
              </a:spcBef>
              <a:spcAft>
                <a:spcPts val="1200"/>
              </a:spcAft>
            </a:pPr>
            <a:r>
              <a:rPr lang="ar-SA" altLang="en-US" sz="1600" dirty="0">
                <a:latin typeface="Simplified Arabic" panose="02020603050405020304" pitchFamily="18" charset="-78"/>
                <a:cs typeface="Simplified Arabic" panose="02020603050405020304" pitchFamily="18" charset="-78"/>
              </a:rPr>
              <a:t>مدخلات الإنتاج أمر أساسي في أي نشاط تجاري، حيث لا يمكن القيام بعملية إنتاجية بدونها. يمكن دراسة جوانبها المتعلقة من خلال تحديد الموردين والموزعين، وتحديد الكميات والوقت المناسبين للطلب والاستلام، وكذلك مكان وطريقة تخزيها.</a:t>
            </a:r>
          </a:p>
          <a:p>
            <a:pPr marL="342900" indent="-342900" algn="r" rtl="1" fontAlgn="base">
              <a:spcBef>
                <a:spcPct val="0"/>
              </a:spcBef>
              <a:spcAft>
                <a:spcPct val="0"/>
              </a:spcAft>
              <a:buFont typeface="+mj-lt"/>
              <a:buAutoNum type="arabicPeriod" startAt="4"/>
            </a:pPr>
            <a:r>
              <a:rPr lang="ar-SA" b="1" dirty="0">
                <a:latin typeface="Simplified Arabic" panose="02020603050405020304" pitchFamily="18" charset="-78"/>
                <a:cs typeface="Simplified Arabic" panose="02020603050405020304" pitchFamily="18" charset="-78"/>
              </a:rPr>
              <a:t> القوة العاملة:</a:t>
            </a:r>
          </a:p>
          <a:p>
            <a:pPr marL="346075" algn="r" rtl="1" fontAlgn="base">
              <a:lnSpc>
                <a:spcPct val="114000"/>
              </a:lnSpc>
              <a:spcBef>
                <a:spcPct val="0"/>
              </a:spcBef>
              <a:spcAft>
                <a:spcPts val="1200"/>
              </a:spcAft>
            </a:pPr>
            <a:r>
              <a:rPr lang="ar-SA" altLang="en-US" sz="1600" dirty="0">
                <a:latin typeface="Simplified Arabic" panose="02020603050405020304" pitchFamily="18" charset="-78"/>
                <a:cs typeface="Simplified Arabic" panose="02020603050405020304" pitchFamily="18" charset="-78"/>
              </a:rPr>
              <a:t>تحديد القوة العاملة من أهم العوامل في دراسة الجدوى الفنية للمشروع لتحديد المصاريف و الطاقة الانتاجية، حيث تشمل الموظفين الضروريين لضمان سلامة وسير عمل المشروع بشكل فعال، بالإضافة إلى المهارات المطلوبة لكل وظيفة على حدة. يتم أيضًا تحديد العمال المطلوبين في جميع مراحل العملية الإنتاجية</a:t>
            </a:r>
            <a:r>
              <a:rPr lang="en-US" altLang="en-US" sz="1600" dirty="0">
                <a:latin typeface="Simplified Arabic" panose="02020603050405020304" pitchFamily="18" charset="-78"/>
                <a:cs typeface="Simplified Arabic" panose="02020603050405020304" pitchFamily="18" charset="-78"/>
              </a:rPr>
              <a:t>.</a:t>
            </a:r>
          </a:p>
          <a:p>
            <a:pPr marL="342900" indent="-342900" algn="r" rtl="1" fontAlgn="base">
              <a:buFont typeface="+mj-lt"/>
              <a:buAutoNum type="arabicPeriod"/>
            </a:pPr>
            <a:endParaRPr lang="en-US" altLang="en-US" sz="1400" dirty="0">
              <a:latin typeface="Simplified Arabic" panose="02020603050405020304" pitchFamily="18" charset="-78"/>
              <a:cs typeface="Simplified Arabic" panose="02020603050405020304" pitchFamily="18" charset="-78"/>
            </a:endParaRPr>
          </a:p>
        </p:txBody>
      </p:sp>
      <p:sp>
        <p:nvSpPr>
          <p:cNvPr id="5"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descr="A picture containing screenshot, text, font, graphics&#10;&#10;Description automatically generated">
            <a:extLst>
              <a:ext uri="{FF2B5EF4-FFF2-40B4-BE49-F238E27FC236}">
                <a16:creationId xmlns:a16="http://schemas.microsoft.com/office/drawing/2014/main" id="{AA3A1091-BDE9-EE61-B49D-17F30CC304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1190722917"/>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6796216" y="318749"/>
            <a:ext cx="5110501" cy="600455"/>
            <a:chOff x="956666" y="3498086"/>
            <a:chExt cx="5110501" cy="600455"/>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4510077" cy="480131"/>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موقع الدراسة الفنية في دراسة الجدوى</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1297458" y="1402140"/>
            <a:ext cx="9616897" cy="2772554"/>
          </a:xfrm>
          <a:prstGeom prst="rect">
            <a:avLst/>
          </a:prstGeom>
        </p:spPr>
        <p:txBody>
          <a:bodyPr wrap="square">
            <a:spAutoFit/>
          </a:bodyPr>
          <a:lstStyle/>
          <a:p>
            <a:pPr algn="r" rtl="1">
              <a:lnSpc>
                <a:spcPct val="114000"/>
              </a:lnSpc>
            </a:pPr>
            <a:r>
              <a:rPr lang="ar-SA" dirty="0">
                <a:latin typeface="Simplified Arabic" panose="02020603050405020304" pitchFamily="18" charset="-78"/>
                <a:cs typeface="Simplified Arabic" panose="02020603050405020304" pitchFamily="18" charset="-78"/>
              </a:rPr>
              <a:t>تبين أن إعداد دراسة الجدوى الفنية يعتمد بشكل أساسي على نتائج دراسة الجدوى التسويقية. ومن جهة أخرى، تُعَدُّ نتائج هذه الدراسة مُدخلات لدراسة الجدوى الإدارية والتنظيمية والمالية التي تتبعها. فإن هذه الدراسة توفر الأسس الأساسية لتقدير:</a:t>
            </a:r>
          </a:p>
          <a:p>
            <a:pPr algn="r" rtl="1">
              <a:lnSpc>
                <a:spcPct val="114000"/>
              </a:lnSpc>
            </a:pPr>
            <a:endParaRPr lang="ar-SA" dirty="0">
              <a:latin typeface="Simplified Arabic" panose="02020603050405020304" pitchFamily="18" charset="-78"/>
              <a:cs typeface="Simplified Arabic" panose="02020603050405020304" pitchFamily="18" charset="-78"/>
            </a:endParaRPr>
          </a:p>
          <a:p>
            <a:pPr marL="342900" indent="-342900" algn="r" rtl="1">
              <a:lnSpc>
                <a:spcPct val="114000"/>
              </a:lnSpc>
              <a:buFont typeface="+mj-lt"/>
              <a:buAutoNum type="arabicPeriod"/>
            </a:pPr>
            <a:r>
              <a:rPr lang="ar-SA" dirty="0">
                <a:latin typeface="Simplified Arabic" panose="02020603050405020304" pitchFamily="18" charset="-78"/>
                <a:cs typeface="Simplified Arabic" panose="02020603050405020304" pitchFamily="18" charset="-78"/>
              </a:rPr>
              <a:t>تكاليف رأس المال اللازمة لمشروع الاستثمار، والتي تشمل تكاليف الأصول الثابتة ورأس المال العامل ونفقات ما قبل الافتتاح.</a:t>
            </a:r>
          </a:p>
          <a:p>
            <a:pPr marL="342900" indent="-342900" algn="r" rtl="1">
              <a:lnSpc>
                <a:spcPct val="114000"/>
              </a:lnSpc>
              <a:buFont typeface="+mj-lt"/>
              <a:buAutoNum type="arabicPeriod"/>
            </a:pPr>
            <a:r>
              <a:rPr lang="ar-SA" dirty="0">
                <a:latin typeface="Simplified Arabic" panose="02020603050405020304" pitchFamily="18" charset="-78"/>
                <a:cs typeface="Simplified Arabic" panose="02020603050405020304" pitchFamily="18" charset="-78"/>
              </a:rPr>
              <a:t>تقدير تكاليف التشغيل السنوية، والتي تشمل التكاليف المباشرة وغير المباشرة.</a:t>
            </a:r>
          </a:p>
          <a:p>
            <a:pPr marL="342900" indent="-342900" algn="r" rtl="1">
              <a:lnSpc>
                <a:spcPct val="114000"/>
              </a:lnSpc>
              <a:spcAft>
                <a:spcPts val="1200"/>
              </a:spcAft>
              <a:buFont typeface="+mj-lt"/>
              <a:buAutoNum type="arabicPeriod"/>
            </a:pPr>
            <a:r>
              <a:rPr lang="ar-SA" dirty="0">
                <a:latin typeface="Simplified Arabic" panose="02020603050405020304" pitchFamily="18" charset="-78"/>
                <a:cs typeface="Simplified Arabic" panose="02020603050405020304" pitchFamily="18" charset="-78"/>
              </a:rPr>
              <a:t>تقدير أقساط استهلاك الأصول الثابتة.</a:t>
            </a:r>
          </a:p>
          <a:p>
            <a:pPr algn="r" rtl="1">
              <a:lnSpc>
                <a:spcPct val="114000"/>
              </a:lnSpc>
            </a:pPr>
            <a:r>
              <a:rPr lang="ar-SA" dirty="0">
                <a:latin typeface="Simplified Arabic" panose="02020603050405020304" pitchFamily="18" charset="-78"/>
                <a:cs typeface="Simplified Arabic" panose="02020603050405020304" pitchFamily="18" charset="-78"/>
              </a:rPr>
              <a:t>من ناحية أخرى، يساعد تحليل نتائج الدراسة الفنية في جدولة الجدول الزمني لتنفيذ المشروع وتخطيط الموارد البشرية المطلوبة للمشروع في مرحلتي الإنشاء والتشغيل. وأخيرًا، يساهم في إعداد التنظيم الإداري للمشروع.</a:t>
            </a:r>
            <a:endParaRPr lang="ar-SA" b="0" i="0" dirty="0">
              <a:effectLst/>
              <a:latin typeface="Simplified Arabic" panose="02020603050405020304" pitchFamily="18" charset="-78"/>
              <a:cs typeface="Simplified Arabic" panose="02020603050405020304" pitchFamily="18" charset="-78"/>
            </a:endParaRPr>
          </a:p>
        </p:txBody>
      </p:sp>
      <p:pic>
        <p:nvPicPr>
          <p:cNvPr id="3" name="Picture 2" descr="A picture containing screenshot, text, font, graphics&#10;&#10;Description automatically generated">
            <a:extLst>
              <a:ext uri="{FF2B5EF4-FFF2-40B4-BE49-F238E27FC236}">
                <a16:creationId xmlns:a16="http://schemas.microsoft.com/office/drawing/2014/main" id="{5AC39EAA-F0E3-BFE5-7270-4ACAD90E94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675589239"/>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10161317" y="318749"/>
            <a:ext cx="1745400" cy="611228"/>
            <a:chOff x="956666" y="3498086"/>
            <a:chExt cx="1745400"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1144976"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ملخص</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Google Shape;97;p18"/>
          <p:cNvSpPr/>
          <p:nvPr/>
        </p:nvSpPr>
        <p:spPr>
          <a:xfrm>
            <a:off x="454579" y="2932000"/>
            <a:ext cx="2496400" cy="994000"/>
          </a:xfrm>
          <a:prstGeom prst="homePlate">
            <a:avLst>
              <a:gd name="adj" fmla="val 50000"/>
            </a:avLst>
          </a:prstGeom>
          <a:solidFill>
            <a:srgbClr val="55C0AF"/>
          </a:solidFill>
          <a:ln w="9525" cap="flat" cmpd="sng">
            <a:solidFill>
              <a:schemeClr val="lt1"/>
            </a:solidFill>
            <a:prstDash val="solid"/>
            <a:round/>
            <a:headEnd type="none" w="sm" len="sm"/>
            <a:tailEnd type="none" w="sm" len="sm"/>
          </a:ln>
        </p:spPr>
        <p:txBody>
          <a:bodyPr spcFirstLastPara="1" wrap="square" lIns="162500" tIns="162500" rIns="162500" bIns="162500" anchor="ctr" anchorCtr="0">
            <a:noAutofit/>
          </a:bodyPr>
          <a:lstStyle/>
          <a:p>
            <a:endParaRPr sz="2400"/>
          </a:p>
        </p:txBody>
      </p:sp>
      <p:sp>
        <p:nvSpPr>
          <p:cNvPr id="8" name="Google Shape;98;p18"/>
          <p:cNvSpPr txBox="1">
            <a:spLocks/>
          </p:cNvSpPr>
          <p:nvPr/>
        </p:nvSpPr>
        <p:spPr>
          <a:xfrm>
            <a:off x="454564" y="3115400"/>
            <a:ext cx="1940800" cy="6272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lnSpc>
                <a:spcPct val="100000"/>
              </a:lnSpc>
              <a:spcBef>
                <a:spcPts val="0"/>
              </a:spcBef>
              <a:buFont typeface="Arial" panose="020B0604020202020204" pitchFamily="34" charset="0"/>
              <a:buNone/>
            </a:pPr>
            <a:r>
              <a:rPr lang="ar-SA" dirty="0">
                <a:solidFill>
                  <a:schemeClr val="lt1"/>
                </a:solidFill>
              </a:rPr>
              <a:t>1- تحديد الزبون</a:t>
            </a:r>
          </a:p>
        </p:txBody>
      </p:sp>
      <p:sp>
        <p:nvSpPr>
          <p:cNvPr id="12" name="Google Shape;102;p18"/>
          <p:cNvSpPr txBox="1">
            <a:spLocks/>
          </p:cNvSpPr>
          <p:nvPr/>
        </p:nvSpPr>
        <p:spPr>
          <a:xfrm>
            <a:off x="168769" y="4710153"/>
            <a:ext cx="2561818" cy="1208400"/>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كيف أقسم الزبائن إلى فئات؟</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ماهي خصائص كل فئة؟</a:t>
            </a:r>
          </a:p>
        </p:txBody>
      </p:sp>
      <p:sp>
        <p:nvSpPr>
          <p:cNvPr id="13" name="Google Shape;103;p18"/>
          <p:cNvSpPr/>
          <p:nvPr/>
        </p:nvSpPr>
        <p:spPr>
          <a:xfrm>
            <a:off x="2422739" y="2932000"/>
            <a:ext cx="2734800" cy="994000"/>
          </a:xfrm>
          <a:prstGeom prst="chevron">
            <a:avLst>
              <a:gd name="adj" fmla="val 50000"/>
            </a:avLst>
          </a:prstGeom>
          <a:solidFill>
            <a:srgbClr val="113F4E"/>
          </a:solidFill>
          <a:ln w="9525" cap="flat" cmpd="sng">
            <a:solidFill>
              <a:schemeClr val="lt1"/>
            </a:solidFill>
            <a:prstDash val="solid"/>
            <a:round/>
            <a:headEnd type="none" w="sm" len="sm"/>
            <a:tailEnd type="none" w="sm" len="sm"/>
          </a:ln>
        </p:spPr>
        <p:txBody>
          <a:bodyPr spcFirstLastPara="1" wrap="square" lIns="162500" tIns="162500" rIns="162500" bIns="162500" anchor="ctr" anchorCtr="0">
            <a:noAutofit/>
          </a:bodyPr>
          <a:lstStyle/>
          <a:p>
            <a:endParaRPr sz="2400"/>
          </a:p>
        </p:txBody>
      </p:sp>
      <p:sp>
        <p:nvSpPr>
          <p:cNvPr id="14" name="Google Shape;104;p18"/>
          <p:cNvSpPr txBox="1">
            <a:spLocks/>
          </p:cNvSpPr>
          <p:nvPr/>
        </p:nvSpPr>
        <p:spPr>
          <a:xfrm>
            <a:off x="2835089" y="3115400"/>
            <a:ext cx="1754000" cy="6272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ar-SA" dirty="0">
                <a:solidFill>
                  <a:schemeClr val="lt1"/>
                </a:solidFill>
              </a:rPr>
              <a:t>2- تحديد السوق</a:t>
            </a:r>
          </a:p>
        </p:txBody>
      </p:sp>
      <p:sp>
        <p:nvSpPr>
          <p:cNvPr id="18" name="Google Shape;108;p18"/>
          <p:cNvSpPr txBox="1">
            <a:spLocks/>
          </p:cNvSpPr>
          <p:nvPr/>
        </p:nvSpPr>
        <p:spPr>
          <a:xfrm>
            <a:off x="2053891" y="1124465"/>
            <a:ext cx="2990400" cy="963080"/>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أين يوجد الزبون؟</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كيف أقسم السوق المستهدف؟</a:t>
            </a:r>
          </a:p>
          <a:p>
            <a:pPr marL="0" indent="0">
              <a:spcBef>
                <a:spcPts val="0"/>
              </a:spcBef>
              <a:spcAft>
                <a:spcPts val="2133"/>
              </a:spcAft>
              <a:buFont typeface="Arial" panose="020B0604020202020204" pitchFamily="34" charset="0"/>
              <a:buNone/>
            </a:pPr>
            <a:endParaRPr lang="ar-SA" sz="2133" dirty="0"/>
          </a:p>
        </p:txBody>
      </p:sp>
      <p:sp>
        <p:nvSpPr>
          <p:cNvPr id="19" name="Google Shape;109;p18"/>
          <p:cNvSpPr/>
          <p:nvPr/>
        </p:nvSpPr>
        <p:spPr>
          <a:xfrm>
            <a:off x="4629297" y="2932000"/>
            <a:ext cx="2734800" cy="994000"/>
          </a:xfrm>
          <a:prstGeom prst="chevron">
            <a:avLst>
              <a:gd name="adj" fmla="val 50000"/>
            </a:avLst>
          </a:prstGeom>
          <a:solidFill>
            <a:srgbClr val="55C0AF"/>
          </a:solidFill>
          <a:ln w="9525" cap="flat" cmpd="sng">
            <a:solidFill>
              <a:schemeClr val="lt1"/>
            </a:solidFill>
            <a:prstDash val="solid"/>
            <a:round/>
            <a:headEnd type="none" w="sm" len="sm"/>
            <a:tailEnd type="none" w="sm" len="sm"/>
          </a:ln>
        </p:spPr>
        <p:txBody>
          <a:bodyPr spcFirstLastPara="1" wrap="square" lIns="162500" tIns="162500" rIns="162500" bIns="162500" anchor="ctr" anchorCtr="0">
            <a:noAutofit/>
          </a:bodyPr>
          <a:lstStyle/>
          <a:p>
            <a:endParaRPr sz="2400"/>
          </a:p>
        </p:txBody>
      </p:sp>
      <p:sp>
        <p:nvSpPr>
          <p:cNvPr id="20" name="Google Shape;110;p18"/>
          <p:cNvSpPr txBox="1">
            <a:spLocks/>
          </p:cNvSpPr>
          <p:nvPr/>
        </p:nvSpPr>
        <p:spPr>
          <a:xfrm>
            <a:off x="5023673" y="3115400"/>
            <a:ext cx="2102025" cy="6272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ar-SA">
                <a:solidFill>
                  <a:schemeClr val="lt1"/>
                </a:solidFill>
              </a:rPr>
              <a:t>3- البحث والتحليل</a:t>
            </a:r>
          </a:p>
        </p:txBody>
      </p:sp>
      <p:sp>
        <p:nvSpPr>
          <p:cNvPr id="24" name="Google Shape;114;p18"/>
          <p:cNvSpPr txBox="1">
            <a:spLocks/>
          </p:cNvSpPr>
          <p:nvPr/>
        </p:nvSpPr>
        <p:spPr>
          <a:xfrm>
            <a:off x="4153764" y="4710154"/>
            <a:ext cx="3171536" cy="1217870"/>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كم عدد الزبائن المحتملين؟</a:t>
            </a:r>
            <a:endParaRPr lang="en-US" sz="1800" dirty="0">
              <a:latin typeface="Simplified Arabic" panose="02020603050405020304" pitchFamily="18" charset="-78"/>
              <a:cs typeface="Simplified Arabic" panose="02020603050405020304" pitchFamily="18" charset="-78"/>
            </a:endParaRP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ماهي الحصة السوقية المتوقعة؟</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من هم المنافسين؟ والبضاعة البديلة؟</a:t>
            </a:r>
          </a:p>
        </p:txBody>
      </p:sp>
      <p:sp>
        <p:nvSpPr>
          <p:cNvPr id="25" name="Google Shape;115;p18"/>
          <p:cNvSpPr/>
          <p:nvPr/>
        </p:nvSpPr>
        <p:spPr>
          <a:xfrm>
            <a:off x="6835857" y="2932000"/>
            <a:ext cx="2734800" cy="994000"/>
          </a:xfrm>
          <a:prstGeom prst="chevron">
            <a:avLst>
              <a:gd name="adj" fmla="val 50000"/>
            </a:avLst>
          </a:prstGeom>
          <a:solidFill>
            <a:srgbClr val="113F4E"/>
          </a:solidFill>
          <a:ln w="9525" cap="flat" cmpd="sng">
            <a:solidFill>
              <a:schemeClr val="lt1"/>
            </a:solidFill>
            <a:prstDash val="solid"/>
            <a:round/>
            <a:headEnd type="none" w="sm" len="sm"/>
            <a:tailEnd type="none" w="sm" len="sm"/>
          </a:ln>
        </p:spPr>
        <p:txBody>
          <a:bodyPr spcFirstLastPara="1" wrap="square" lIns="162500" tIns="162500" rIns="162500" bIns="162500" anchor="ctr" anchorCtr="0">
            <a:noAutofit/>
          </a:bodyPr>
          <a:lstStyle/>
          <a:p>
            <a:endParaRPr sz="2400"/>
          </a:p>
        </p:txBody>
      </p:sp>
      <p:sp>
        <p:nvSpPr>
          <p:cNvPr id="26" name="Google Shape;116;p18"/>
          <p:cNvSpPr txBox="1">
            <a:spLocks/>
          </p:cNvSpPr>
          <p:nvPr/>
        </p:nvSpPr>
        <p:spPr>
          <a:xfrm>
            <a:off x="7222265" y="3115400"/>
            <a:ext cx="1754000" cy="6272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ar-SA" sz="2400" dirty="0">
                <a:solidFill>
                  <a:schemeClr val="lt1"/>
                </a:solidFill>
              </a:rPr>
              <a:t>4- الدراسة الفنية</a:t>
            </a:r>
          </a:p>
        </p:txBody>
      </p:sp>
      <p:sp>
        <p:nvSpPr>
          <p:cNvPr id="30" name="Google Shape;120;p18"/>
          <p:cNvSpPr txBox="1">
            <a:spLocks/>
          </p:cNvSpPr>
          <p:nvPr/>
        </p:nvSpPr>
        <p:spPr>
          <a:xfrm>
            <a:off x="6835857" y="1248031"/>
            <a:ext cx="2259990" cy="839513"/>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ماهي القدرة الانتاجية؟</a:t>
            </a:r>
          </a:p>
          <a:p>
            <a:pPr marL="0" indent="0" algn="ctr" rtl="1">
              <a:lnSpc>
                <a:spcPct val="114000"/>
              </a:lnSpc>
              <a:spcBef>
                <a:spcPts val="0"/>
              </a:spcBef>
              <a:spcAft>
                <a:spcPts val="600"/>
              </a:spcAft>
              <a:buNone/>
            </a:pPr>
            <a:r>
              <a:rPr lang="ar-SA" sz="1400" dirty="0">
                <a:latin typeface="Simplified Arabic" panose="02020603050405020304" pitchFamily="18" charset="-78"/>
                <a:cs typeface="Simplified Arabic" panose="02020603050405020304" pitchFamily="18" charset="-78"/>
              </a:rPr>
              <a:t>(ضمن الموارد المتاحة)</a:t>
            </a:r>
          </a:p>
        </p:txBody>
      </p:sp>
      <p:sp>
        <p:nvSpPr>
          <p:cNvPr id="31" name="Google Shape;121;p18"/>
          <p:cNvSpPr/>
          <p:nvPr/>
        </p:nvSpPr>
        <p:spPr>
          <a:xfrm>
            <a:off x="9042417" y="2932000"/>
            <a:ext cx="2734800" cy="994000"/>
          </a:xfrm>
          <a:prstGeom prst="chevron">
            <a:avLst>
              <a:gd name="adj" fmla="val 50000"/>
            </a:avLst>
          </a:prstGeom>
          <a:solidFill>
            <a:srgbClr val="55C0AF"/>
          </a:solidFill>
          <a:ln w="9525" cap="flat" cmpd="sng">
            <a:solidFill>
              <a:schemeClr val="lt1"/>
            </a:solidFill>
            <a:prstDash val="solid"/>
            <a:round/>
            <a:headEnd type="none" w="sm" len="sm"/>
            <a:tailEnd type="none" w="sm" len="sm"/>
          </a:ln>
        </p:spPr>
        <p:txBody>
          <a:bodyPr spcFirstLastPara="1" wrap="square" lIns="162500" tIns="162500" rIns="162500" bIns="162500" anchor="ctr" anchorCtr="0">
            <a:noAutofit/>
          </a:bodyPr>
          <a:lstStyle/>
          <a:p>
            <a:endParaRPr sz="2400"/>
          </a:p>
        </p:txBody>
      </p:sp>
      <p:sp>
        <p:nvSpPr>
          <p:cNvPr id="32" name="Google Shape;122;p18"/>
          <p:cNvSpPr txBox="1">
            <a:spLocks/>
          </p:cNvSpPr>
          <p:nvPr/>
        </p:nvSpPr>
        <p:spPr>
          <a:xfrm>
            <a:off x="9482016" y="3115400"/>
            <a:ext cx="1754000" cy="6272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ar-SA">
                <a:solidFill>
                  <a:schemeClr val="lt1"/>
                </a:solidFill>
              </a:rPr>
              <a:t>5- النتائج والقرارات</a:t>
            </a:r>
          </a:p>
        </p:txBody>
      </p:sp>
      <p:sp>
        <p:nvSpPr>
          <p:cNvPr id="36" name="Google Shape;126;p18"/>
          <p:cNvSpPr txBox="1">
            <a:spLocks/>
          </p:cNvSpPr>
          <p:nvPr/>
        </p:nvSpPr>
        <p:spPr>
          <a:xfrm>
            <a:off x="8677611" y="4710153"/>
            <a:ext cx="2990400" cy="1589033"/>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 هو السوق المستهدف؟</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شريحة الزبائن المحتملة؟</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 سياسة التسعير؟</a:t>
            </a:r>
          </a:p>
          <a:p>
            <a:pPr algn="r" rtl="1">
              <a:lnSpc>
                <a:spcPct val="114000"/>
              </a:lnSpc>
              <a:spcBef>
                <a:spcPts val="0"/>
              </a:spcBef>
              <a:spcAft>
                <a:spcPts val="600"/>
              </a:spcAft>
            </a:pPr>
            <a:r>
              <a:rPr lang="ar-SA" sz="1800" dirty="0">
                <a:latin typeface="Simplified Arabic" panose="02020603050405020304" pitchFamily="18" charset="-78"/>
                <a:cs typeface="Simplified Arabic" panose="02020603050405020304" pitchFamily="18" charset="-78"/>
              </a:rPr>
              <a:t>ماهي سياسة الترويج والبيع؟</a:t>
            </a:r>
            <a:endParaRPr lang="en-US" sz="1800" dirty="0">
              <a:latin typeface="Simplified Arabic" panose="02020603050405020304" pitchFamily="18" charset="-78"/>
              <a:cs typeface="Simplified Arabic" panose="02020603050405020304" pitchFamily="18" charset="-78"/>
            </a:endParaRPr>
          </a:p>
        </p:txBody>
      </p:sp>
      <p:cxnSp>
        <p:nvCxnSpPr>
          <p:cNvPr id="3" name="Straight Arrow Connector 2"/>
          <p:cNvCxnSpPr>
            <a:stCxn id="7" idx="2"/>
            <a:endCxn id="12" idx="0"/>
          </p:cNvCxnSpPr>
          <p:nvPr/>
        </p:nvCxnSpPr>
        <p:spPr>
          <a:xfrm flipH="1">
            <a:off x="1449678" y="3926000"/>
            <a:ext cx="0" cy="78415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a:stCxn id="13" idx="0"/>
            <a:endCxn id="18" idx="2"/>
          </p:cNvCxnSpPr>
          <p:nvPr/>
        </p:nvCxnSpPr>
        <p:spPr>
          <a:xfrm flipV="1">
            <a:off x="3541639" y="2087545"/>
            <a:ext cx="7452" cy="84445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0" name="Straight Arrow Connector 49"/>
          <p:cNvCxnSpPr>
            <a:stCxn id="25" idx="0"/>
            <a:endCxn id="30" idx="2"/>
          </p:cNvCxnSpPr>
          <p:nvPr/>
        </p:nvCxnSpPr>
        <p:spPr>
          <a:xfrm flipV="1">
            <a:off x="7954757" y="2087544"/>
            <a:ext cx="0" cy="78638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a:stCxn id="19" idx="2"/>
            <a:endCxn id="24" idx="0"/>
          </p:cNvCxnSpPr>
          <p:nvPr/>
        </p:nvCxnSpPr>
        <p:spPr>
          <a:xfrm flipH="1">
            <a:off x="5739532" y="3926000"/>
            <a:ext cx="8665" cy="7841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2" name="Straight Arrow Connector 61"/>
          <p:cNvCxnSpPr>
            <a:stCxn id="31" idx="2"/>
            <a:endCxn id="36" idx="0"/>
          </p:cNvCxnSpPr>
          <p:nvPr/>
        </p:nvCxnSpPr>
        <p:spPr>
          <a:xfrm>
            <a:off x="10161317" y="3926000"/>
            <a:ext cx="0" cy="78415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2" name="Picture 1" descr="A picture containing screenshot, text, font, graphics&#10;&#10;Description automatically generated">
            <a:extLst>
              <a:ext uri="{FF2B5EF4-FFF2-40B4-BE49-F238E27FC236}">
                <a16:creationId xmlns:a16="http://schemas.microsoft.com/office/drawing/2014/main" id="{E0B1FED6-0D2C-F5EF-3349-4DD66D7113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2593312150"/>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21">
            <a:extLst>
              <a:ext uri="{FF2B5EF4-FFF2-40B4-BE49-F238E27FC236}">
                <a16:creationId xmlns:a16="http://schemas.microsoft.com/office/drawing/2014/main" id="{EA6CA8BE-1744-42CB-AF91-E913C446629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0"/>
            <a:ext cx="12192000" cy="6858000"/>
          </a:xfrm>
          <a:prstGeom prst="rect">
            <a:avLst/>
          </a:prstGeom>
        </p:spPr>
      </p:pic>
      <p:sp>
        <p:nvSpPr>
          <p:cNvPr id="16" name="文本框 14">
            <a:extLst>
              <a:ext uri="{FF2B5EF4-FFF2-40B4-BE49-F238E27FC236}">
                <a16:creationId xmlns:a16="http://schemas.microsoft.com/office/drawing/2014/main" id="{065F9F94-4386-4844-A145-9DF0B233A872}"/>
              </a:ext>
            </a:extLst>
          </p:cNvPr>
          <p:cNvSpPr txBox="1"/>
          <p:nvPr/>
        </p:nvSpPr>
        <p:spPr>
          <a:xfrm>
            <a:off x="1097882" y="1722152"/>
            <a:ext cx="5836317" cy="1200329"/>
          </a:xfrm>
          <a:prstGeom prst="rect">
            <a:avLst/>
          </a:prstGeom>
          <a:noFill/>
        </p:spPr>
        <p:txBody>
          <a:bodyPr wrap="square" rtlCol="0">
            <a:spAutoFit/>
          </a:bodyPr>
          <a:lstStyle/>
          <a:p>
            <a:r>
              <a:rPr lang="tr-TR" altLang="zh-CN" sz="7200" b="1" dirty="0">
                <a:solidFill>
                  <a:srgbClr val="113F4E"/>
                </a:solidFill>
                <a:effectLst>
                  <a:outerShdw blurRad="38100" dist="38100" dir="2700000" algn="tl">
                    <a:srgbClr val="000000">
                      <a:alpha val="43137"/>
                    </a:srgbClr>
                  </a:outerShdw>
                </a:effectLst>
                <a:latin typeface="+mj-lt"/>
                <a:ea typeface="微软雅黑" panose="020B0503020204020204" pitchFamily="34" charset="-122"/>
              </a:rPr>
              <a:t>THANK YOU !</a:t>
            </a:r>
            <a:endParaRPr lang="zh-CN" altLang="en-US" sz="7200" b="1" dirty="0">
              <a:solidFill>
                <a:srgbClr val="113F4E"/>
              </a:solidFill>
              <a:effectLst>
                <a:outerShdw blurRad="38100" dist="38100" dir="2700000" algn="tl">
                  <a:srgbClr val="000000">
                    <a:alpha val="43137"/>
                  </a:srgbClr>
                </a:outerShdw>
              </a:effectLst>
              <a:latin typeface="+mj-lt"/>
              <a:ea typeface="微软雅黑" panose="020B0503020204020204" pitchFamily="34" charset="-122"/>
            </a:endParaRPr>
          </a:p>
        </p:txBody>
      </p:sp>
      <p:sp>
        <p:nvSpPr>
          <p:cNvPr id="17" name="矩形 15">
            <a:extLst>
              <a:ext uri="{FF2B5EF4-FFF2-40B4-BE49-F238E27FC236}">
                <a16:creationId xmlns:a16="http://schemas.microsoft.com/office/drawing/2014/main" id="{58EA1519-73E9-4B4D-B90B-7A63B77D465D}"/>
              </a:ext>
            </a:extLst>
          </p:cNvPr>
          <p:cNvSpPr/>
          <p:nvPr/>
        </p:nvSpPr>
        <p:spPr>
          <a:xfrm>
            <a:off x="1097882" y="3201484"/>
            <a:ext cx="2860707" cy="3955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a:solidFill>
                  <a:srgbClr val="113F4E"/>
                </a:solidFill>
                <a:latin typeface="+mj-lt"/>
                <a:ea typeface="微软雅黑" panose="020B0503020204020204" pitchFamily="34" charset="-122"/>
              </a:rPr>
              <a:t>Omar Hamayel</a:t>
            </a:r>
            <a:endParaRPr lang="zh-CN" altLang="en-US" sz="2800" dirty="0">
              <a:solidFill>
                <a:srgbClr val="113F4E"/>
              </a:solidFill>
              <a:latin typeface="+mj-lt"/>
              <a:ea typeface="微软雅黑" panose="020B0503020204020204" pitchFamily="34" charset="-122"/>
            </a:endParaRPr>
          </a:p>
        </p:txBody>
      </p:sp>
      <p:pic>
        <p:nvPicPr>
          <p:cNvPr id="2" name="Picture 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97882" y="4579406"/>
            <a:ext cx="457200" cy="457200"/>
          </a:xfrm>
          <a:prstGeom prst="rect">
            <a:avLst/>
          </a:prstGeom>
        </p:spPr>
      </p:pic>
      <p:pic>
        <p:nvPicPr>
          <p:cNvPr id="3" name="Picture 2"/>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97882" y="4069343"/>
            <a:ext cx="457200" cy="457200"/>
          </a:xfrm>
          <a:prstGeom prst="rect">
            <a:avLst/>
          </a:prstGeom>
        </p:spPr>
      </p:pic>
      <p:sp>
        <p:nvSpPr>
          <p:cNvPr id="5" name="Rectangle 4"/>
          <p:cNvSpPr/>
          <p:nvPr/>
        </p:nvSpPr>
        <p:spPr>
          <a:xfrm>
            <a:off x="1555082" y="4113277"/>
            <a:ext cx="4868640"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WWW.LINKEDIN.COM/IN/OMAR-HAMAYEL</a:t>
            </a:r>
          </a:p>
        </p:txBody>
      </p:sp>
      <p:sp>
        <p:nvSpPr>
          <p:cNvPr id="10" name="Rectangle 9"/>
          <p:cNvSpPr/>
          <p:nvPr/>
        </p:nvSpPr>
        <p:spPr>
          <a:xfrm>
            <a:off x="1555082" y="4627995"/>
            <a:ext cx="3621184"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HAMAYEL.OMAR@GMAIL.COM</a:t>
            </a:r>
          </a:p>
        </p:txBody>
      </p:sp>
      <p:pic>
        <p:nvPicPr>
          <p:cNvPr id="4" name="Picture 3" descr="A picture containing screenshot, text, font, graphics&#10;&#10;Description automatically generated">
            <a:extLst>
              <a:ext uri="{FF2B5EF4-FFF2-40B4-BE49-F238E27FC236}">
                <a16:creationId xmlns:a16="http://schemas.microsoft.com/office/drawing/2014/main" id="{D7BF0E32-9E29-656D-9A30-67A8E39551D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10720688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750"/>
                                        <p:tgtEl>
                                          <p:spTgt spid="15"/>
                                        </p:tgtEl>
                                      </p:cBhvr>
                                    </p:animEffect>
                                  </p:childTnLst>
                                </p:cTn>
                              </p:par>
                            </p:childTnLst>
                          </p:cTn>
                        </p:par>
                        <p:par>
                          <p:cTn id="8" fill="hold">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7535212" y="318749"/>
            <a:ext cx="4371505" cy="643544"/>
            <a:chOff x="956666" y="3498086"/>
            <a:chExt cx="4371505" cy="643544"/>
          </a:xfrm>
        </p:grpSpPr>
        <p:sp>
          <p:nvSpPr>
            <p:cNvPr id="47" name="TextBox 38">
              <a:extLst>
                <a:ext uri="{FF2B5EF4-FFF2-40B4-BE49-F238E27FC236}">
                  <a16:creationId xmlns:a16="http://schemas.microsoft.com/office/drawing/2014/main" id="{C53C28E3-DC0F-4C61-A42D-5AC7B5E4C36E}"/>
                </a:ext>
              </a:extLst>
            </p:cNvPr>
            <p:cNvSpPr txBox="1"/>
            <p:nvPr/>
          </p:nvSpPr>
          <p:spPr>
            <a:xfrm>
              <a:off x="1557083" y="3618410"/>
              <a:ext cx="3771088" cy="523220"/>
            </a:xfrm>
            <a:prstGeom prst="rect">
              <a:avLst/>
            </a:prstGeom>
            <a:noFill/>
          </p:spPr>
          <p:txBody>
            <a:bodyPr wrap="square" rtlCol="0" anchor="t" anchorCtr="1">
              <a:spAutoFit/>
            </a:bodyPr>
            <a:lstStyle/>
            <a:p>
              <a:pPr algn="ctr"/>
              <a:r>
                <a:rPr lang="ar-SA" sz="2800" b="1" dirty="0">
                  <a:solidFill>
                    <a:schemeClr val="bg1">
                      <a:lumMod val="50000"/>
                    </a:schemeClr>
                  </a:solidFill>
                  <a:latin typeface="Simplified Arabic" panose="02020603050405020304" pitchFamily="18" charset="-78"/>
                  <a:cs typeface="Simplified Arabic" panose="02020603050405020304" pitchFamily="18" charset="-78"/>
                </a:rPr>
                <a:t>ما هي دراسة الجدوى ومكوناتها</a:t>
              </a:r>
              <a:endParaRPr lang="zh-CN" altLang="en-US" sz="800" b="1" spc="600" dirty="0">
                <a:solidFill>
                  <a:schemeClr val="bg1">
                    <a:lumMod val="50000"/>
                  </a:schemeClr>
                </a:solidFill>
                <a:effectLst>
                  <a:outerShdw blurRad="38100" dist="38100" dir="2700000" algn="tl">
                    <a:srgbClr val="000000">
                      <a:alpha val="43137"/>
                    </a:srgbClr>
                  </a:outerShdw>
                </a:effectLst>
                <a:latin typeface="Simplified Arabic" panose="02020603050405020304" pitchFamily="18" charset="-78"/>
                <a:ea typeface="微软雅黑" panose="020B0503020204020204" pitchFamily="34" charset="-122"/>
                <a:cs typeface="Simplified Arabic" panose="02020603050405020304" pitchFamily="18" charset="-78"/>
              </a:endParaRP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2" name="Rectangle 1"/>
          <p:cNvSpPr/>
          <p:nvPr/>
        </p:nvSpPr>
        <p:spPr>
          <a:xfrm>
            <a:off x="184731" y="2061803"/>
            <a:ext cx="9026271" cy="2585323"/>
          </a:xfrm>
          <a:prstGeom prst="rect">
            <a:avLst/>
          </a:prstGeom>
        </p:spPr>
        <p:txBody>
          <a:bodyPr wrap="square">
            <a:spAutoFit/>
          </a:bodyPr>
          <a:lstStyle/>
          <a:p>
            <a:pPr algn="r" rtl="1"/>
            <a:r>
              <a:rPr lang="ar-SA" altLang="en-US" dirty="0">
                <a:latin typeface="Söhne"/>
              </a:rPr>
              <a:t>تعتبر دراسة الجدوى </a:t>
            </a:r>
            <a:r>
              <a:rPr lang="en-US" dirty="0"/>
              <a:t>Feasibility study</a:t>
            </a:r>
            <a:r>
              <a:rPr lang="ar-SA" altLang="en-US" dirty="0">
                <a:latin typeface="Söhne"/>
              </a:rPr>
              <a:t> بأنها سلسلة من الدراسات المتخصصة والمترابطة التي تجرى مسبقًا على مشاريع الاستثمار المزمع تنفيذها. تهدف هذه الدراسات إلى التأكد من صلاحية المشاريع لتحقيق النتائج المرجوة. وتُجرى هذه الدراسات منذ مرحلة التفكير في المشروع وحتى مرحلة التصفية النهائية. تهدف الدراسة إلى التحقق من تفوق نتائج المشروع على الموارد المخصصة له، وتوافقها مع توجهات ودوافع المستثمر</a:t>
            </a:r>
            <a:r>
              <a:rPr lang="en-US" altLang="en-US" dirty="0">
                <a:latin typeface="Söhne"/>
                <a:cs typeface="Arial" panose="020B0604020202020204" pitchFamily="34" charset="0"/>
              </a:rPr>
              <a:t>.</a:t>
            </a:r>
            <a:endParaRPr lang="en-US" altLang="en-US" dirty="0">
              <a:latin typeface="Söhne"/>
            </a:endParaRPr>
          </a:p>
          <a:p>
            <a:pPr algn="r" rtl="1"/>
            <a:endParaRPr lang="ar-SA" dirty="0"/>
          </a:p>
          <a:p>
            <a:pPr algn="r" rtl="1"/>
            <a:endParaRPr lang="ar-SA" dirty="0"/>
          </a:p>
          <a:p>
            <a:pPr algn="r" rtl="1"/>
            <a:r>
              <a:rPr lang="ar-SA" dirty="0"/>
              <a:t>تنظر الدراسة لعدة أمور منها: نتائج تحليل السوق، التكلفة، والمتطلبات التقنية، وتوقعات الربحية، واللوائح الحكومية، وقيود الجدولة أو الجدول الزمني. تستخدم الشركات دراسات الجدوى لتقرر ما إذا كان يجب عليها تطوير منتج جديد أو التوسع في سوق غير مستغل.</a:t>
            </a:r>
          </a:p>
        </p:txBody>
      </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2952205" y="4231753"/>
            <a:ext cx="7881257" cy="307777"/>
          </a:xfrm>
          <a:prstGeom prst="rect">
            <a:avLst/>
          </a:prstGeom>
        </p:spPr>
        <p:txBody>
          <a:bodyPr wrap="square">
            <a:spAutoFit/>
          </a:bodyPr>
          <a:lstStyle/>
          <a:p>
            <a:pPr algn="r"/>
            <a:endParaRPr lang="en-US" sz="1400" dirty="0">
              <a:latin typeface="Simplified Arabic" panose="02020603050405020304" pitchFamily="18" charset="-78"/>
              <a:cs typeface="Simplified Arabic" panose="02020603050405020304" pitchFamily="18" charset="-78"/>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5970" y="1909257"/>
            <a:ext cx="2336415" cy="2336415"/>
          </a:xfrm>
          <a:prstGeom prst="rect">
            <a:avLst/>
          </a:prstGeom>
        </p:spPr>
      </p:pic>
      <p:sp>
        <p:nvSpPr>
          <p:cNvPr id="3" name="Rectangle 1"/>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A picture containing screenshot, text, font, graphics&#10;&#10;Description automatically generated">
            <a:extLst>
              <a:ext uri="{FF2B5EF4-FFF2-40B4-BE49-F238E27FC236}">
                <a16:creationId xmlns:a16="http://schemas.microsoft.com/office/drawing/2014/main" id="{9ED915C0-26BA-81C5-9255-EE29EF69C7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01836068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8569233" y="318749"/>
            <a:ext cx="3337484" cy="643544"/>
            <a:chOff x="956666" y="3498086"/>
            <a:chExt cx="3337484" cy="643544"/>
          </a:xfrm>
        </p:grpSpPr>
        <p:sp>
          <p:nvSpPr>
            <p:cNvPr id="47" name="TextBox 38">
              <a:extLst>
                <a:ext uri="{FF2B5EF4-FFF2-40B4-BE49-F238E27FC236}">
                  <a16:creationId xmlns:a16="http://schemas.microsoft.com/office/drawing/2014/main" id="{C53C28E3-DC0F-4C61-A42D-5AC7B5E4C36E}"/>
                </a:ext>
              </a:extLst>
            </p:cNvPr>
            <p:cNvSpPr txBox="1"/>
            <p:nvPr/>
          </p:nvSpPr>
          <p:spPr>
            <a:xfrm>
              <a:off x="1557085" y="3618410"/>
              <a:ext cx="2737065" cy="523220"/>
            </a:xfrm>
            <a:prstGeom prst="rect">
              <a:avLst/>
            </a:prstGeom>
            <a:noFill/>
          </p:spPr>
          <p:txBody>
            <a:bodyPr wrap="square" rtlCol="0" anchor="t" anchorCtr="1">
              <a:spAutoFit/>
            </a:bodyPr>
            <a:lstStyle/>
            <a:p>
              <a:pPr algn="ctr"/>
              <a:r>
                <a:rPr lang="ar-SA" sz="2800" b="1" dirty="0">
                  <a:solidFill>
                    <a:schemeClr val="bg1">
                      <a:lumMod val="50000"/>
                    </a:schemeClr>
                  </a:solidFill>
                  <a:latin typeface="Simplified Arabic" panose="02020603050405020304" pitchFamily="18" charset="-78"/>
                  <a:cs typeface="Simplified Arabic" panose="02020603050405020304" pitchFamily="18" charset="-78"/>
                </a:rPr>
                <a:t>مكونات دراسة الجدوى</a:t>
              </a:r>
              <a:endParaRPr lang="zh-CN" altLang="en-US" sz="800" b="1" spc="600" dirty="0">
                <a:solidFill>
                  <a:schemeClr val="bg1">
                    <a:lumMod val="50000"/>
                  </a:schemeClr>
                </a:solidFill>
                <a:effectLst>
                  <a:outerShdw blurRad="38100" dist="38100" dir="2700000" algn="tl">
                    <a:srgbClr val="000000">
                      <a:alpha val="43137"/>
                    </a:srgbClr>
                  </a:outerShdw>
                </a:effectLst>
                <a:latin typeface="Simplified Arabic" panose="02020603050405020304" pitchFamily="18" charset="-78"/>
                <a:ea typeface="微软雅黑" panose="020B0503020204020204" pitchFamily="34" charset="-122"/>
                <a:cs typeface="Simplified Arabic" panose="02020603050405020304" pitchFamily="18" charset="-78"/>
              </a:endParaRP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2" name="Rectangle 1"/>
          <p:cNvSpPr/>
          <p:nvPr/>
        </p:nvSpPr>
        <p:spPr>
          <a:xfrm>
            <a:off x="1105989" y="1891308"/>
            <a:ext cx="8551816" cy="3900427"/>
          </a:xfrm>
          <a:prstGeom prst="rect">
            <a:avLst/>
          </a:prstGeom>
        </p:spPr>
        <p:txBody>
          <a:bodyPr wrap="square">
            <a:spAutoFit/>
          </a:bodyPr>
          <a:lstStyle/>
          <a:p>
            <a:pPr marL="342900" lvl="0" indent="-342900" algn="just" rtl="1" eaLnBrk="0" fontAlgn="base" hangingPunct="0">
              <a:lnSpc>
                <a:spcPct val="114000"/>
              </a:lnSpc>
              <a:spcBef>
                <a:spcPct val="0"/>
              </a:spcBef>
              <a:spcAft>
                <a:spcPts val="1200"/>
              </a:spcAft>
              <a:buFont typeface="+mj-lt"/>
              <a:buAutoNum type="arabicPeriod"/>
            </a:pPr>
            <a:r>
              <a:rPr lang="ar-SA" altLang="en-US" sz="1400" b="1" dirty="0">
                <a:latin typeface="Simplified Arabic" panose="02020603050405020304" pitchFamily="18" charset="-78"/>
                <a:cs typeface="Simplified Arabic" panose="02020603050405020304" pitchFamily="18" charset="-78"/>
              </a:rPr>
              <a:t>الملخص التنفيذي: </a:t>
            </a:r>
            <a:r>
              <a:rPr lang="ar-SA" altLang="en-US" sz="1400" dirty="0">
                <a:latin typeface="Simplified Arabic" panose="02020603050405020304" pitchFamily="18" charset="-78"/>
                <a:cs typeface="Simplified Arabic" panose="02020603050405020304" pitchFamily="18" charset="-78"/>
              </a:rPr>
              <a:t>هو الجزء الشامل الأول من الدراسة، يقدم مقدمة موجزة للمشروع ويصف هدفه. كما يوضح الملخص التنفيذي جدوى المشروع او المنتج من ناحية مالية، بالإضافة للنتائج النهائية المحددة المراد تحقيقها في نهاية المشروع والموارد التي تحتاجها لتحقيق تلك النتائج</a:t>
            </a:r>
            <a:r>
              <a:rPr lang="en-US" altLang="en-US" sz="1400" dirty="0">
                <a:latin typeface="Simplified Arabic" panose="02020603050405020304" pitchFamily="18" charset="-78"/>
                <a:cs typeface="Simplified Arabic" panose="02020603050405020304" pitchFamily="18" charset="-78"/>
              </a:rPr>
              <a:t>.</a:t>
            </a:r>
            <a:endParaRPr lang="ar-SA" altLang="en-US" sz="1400" dirty="0">
              <a:latin typeface="Simplified Arabic" panose="02020603050405020304" pitchFamily="18" charset="-78"/>
              <a:cs typeface="Simplified Arabic" panose="02020603050405020304" pitchFamily="18" charset="-78"/>
            </a:endParaRPr>
          </a:p>
          <a:p>
            <a:pPr marL="342900" indent="-342900" algn="just" rtl="1" eaLnBrk="0" fontAlgn="base" hangingPunct="0">
              <a:lnSpc>
                <a:spcPct val="114000"/>
              </a:lnSpc>
              <a:spcBef>
                <a:spcPct val="0"/>
              </a:spcBef>
              <a:spcAft>
                <a:spcPts val="1200"/>
              </a:spcAft>
              <a:buFont typeface="+mj-lt"/>
              <a:buAutoNum type="arabicPeriod"/>
            </a:pPr>
            <a:r>
              <a:rPr lang="ar-SA" sz="1400" b="1" dirty="0">
                <a:latin typeface="Simplified Arabic" panose="02020603050405020304" pitchFamily="18" charset="-78"/>
                <a:cs typeface="Simplified Arabic" panose="02020603050405020304" pitchFamily="18" charset="-78"/>
              </a:rPr>
              <a:t>الدراسة السوقية: </a:t>
            </a:r>
            <a:r>
              <a:rPr lang="ar-SA" sz="1400" dirty="0">
                <a:latin typeface="Simplified Arabic" panose="02020603050405020304" pitchFamily="18" charset="-78"/>
                <a:cs typeface="Simplified Arabic" panose="02020603050405020304" pitchFamily="18" charset="-78"/>
              </a:rPr>
              <a:t>يظهر هذا القسم معلومات عن قطاع التي تعمل به الشركة، تاريخها، المشاريع الحالية والتنبؤات المستقبلية. هنا، يمكنك أيضًا مناقشة المنافسين الرئيسيين للشركة، ومصادر الدخل الرئيسية، والإيرادات، والمناطق التي يمكن للأعمال التوسع فيها. يوفر هذا القسم فهمًا شاملاً للقارئ حول الشركة وعملياتها، ويشرح كيف يمكن للمشروع الجديد تحسين نموها ونتائجها.</a:t>
            </a:r>
          </a:p>
          <a:p>
            <a:pPr marL="342900" indent="-342900" algn="just" rtl="1" eaLnBrk="0" fontAlgn="base" hangingPunct="0">
              <a:lnSpc>
                <a:spcPct val="114000"/>
              </a:lnSpc>
              <a:spcBef>
                <a:spcPct val="0"/>
              </a:spcBef>
              <a:spcAft>
                <a:spcPts val="1200"/>
              </a:spcAft>
              <a:buFont typeface="+mj-lt"/>
              <a:buAutoNum type="arabicPeriod"/>
            </a:pPr>
            <a:r>
              <a:rPr lang="ar-SA" altLang="en-US" sz="1400" b="1" dirty="0">
                <a:latin typeface="Simplified Arabic" panose="02020603050405020304" pitchFamily="18" charset="-78"/>
                <a:cs typeface="Simplified Arabic" panose="02020603050405020304" pitchFamily="18" charset="-78"/>
              </a:rPr>
              <a:t>الدراسة الفنية:</a:t>
            </a:r>
            <a:r>
              <a:rPr lang="ar-SA" altLang="en-US" sz="1400" dirty="0">
                <a:latin typeface="Simplified Arabic" panose="02020603050405020304" pitchFamily="18" charset="-78"/>
                <a:cs typeface="Simplified Arabic" panose="02020603050405020304" pitchFamily="18" charset="-78"/>
              </a:rPr>
              <a:t> يوضح هذا القسم العوامل الرئيسية التي تجعل النشاط التجاري قابلاً للنجاح، بحيث</a:t>
            </a:r>
            <a:r>
              <a:rPr lang="ar-SA" altLang="en-US" sz="1400" b="1" dirty="0">
                <a:latin typeface="Simplified Arabic" panose="02020603050405020304" pitchFamily="18" charset="-78"/>
                <a:cs typeface="Simplified Arabic" panose="02020603050405020304" pitchFamily="18" charset="-78"/>
              </a:rPr>
              <a:t> </a:t>
            </a:r>
            <a:r>
              <a:rPr lang="ar-SA" altLang="en-US" sz="1400" dirty="0">
                <a:latin typeface="Simplified Arabic" panose="02020603050405020304" pitchFamily="18" charset="-78"/>
                <a:cs typeface="Simplified Arabic" panose="02020603050405020304" pitchFamily="18" charset="-78"/>
              </a:rPr>
              <a:t>يتم مناقشة العوامل التشغيلية التي يمكن أن تؤثر على نجاح الشركة، ويمكن هنا تحديد الموارد المطلوبة لإنتاج المنتجات أو الخدمات ومتطلبات العملاء وعمليات الصناعة ومراقبة الجودة واللوجستيات وشبكة التوزيع.</a:t>
            </a:r>
          </a:p>
          <a:p>
            <a:pPr marL="342900" indent="-342900" algn="just" rtl="1" eaLnBrk="0" fontAlgn="base" hangingPunct="0">
              <a:lnSpc>
                <a:spcPct val="114000"/>
              </a:lnSpc>
              <a:spcBef>
                <a:spcPct val="0"/>
              </a:spcBef>
              <a:spcAft>
                <a:spcPts val="1200"/>
              </a:spcAft>
              <a:buFont typeface="+mj-lt"/>
              <a:buAutoNum type="arabicPeriod"/>
            </a:pPr>
            <a:r>
              <a:rPr lang="ar-SA" altLang="en-US" sz="1400" b="1" dirty="0">
                <a:latin typeface="Simplified Arabic" panose="02020603050405020304" pitchFamily="18" charset="-78"/>
                <a:cs typeface="Simplified Arabic" panose="02020603050405020304" pitchFamily="18" charset="-78"/>
              </a:rPr>
              <a:t>الدراسة المالية: </a:t>
            </a:r>
            <a:r>
              <a:rPr lang="ar-SA" altLang="en-US" sz="1400" dirty="0">
                <a:latin typeface="Simplified Arabic" panose="02020603050405020304" pitchFamily="18" charset="-78"/>
                <a:cs typeface="Simplified Arabic" panose="02020603050405020304" pitchFamily="18" charset="-78"/>
              </a:rPr>
              <a:t> يظهر هذا القسم معلومات عن الأصول والخصوم الحالية و المتوقعة، والإيرادات السنوية المتحققة بالسنوات السابقة والمتوقعة، المساهمين الحاليين ومصادر التمويل الأخرى. كما يظهر هذا القسم متطلبات رأس المال للمشروع الجديد و الربحية و الجدوى المالية من المشروع</a:t>
            </a:r>
            <a:r>
              <a:rPr lang="en-US" altLang="en-US" sz="1400" dirty="0">
                <a:latin typeface="Simplified Arabic" panose="02020603050405020304" pitchFamily="18" charset="-78"/>
                <a:cs typeface="Simplified Arabic" panose="02020603050405020304" pitchFamily="18" charset="-78"/>
              </a:rPr>
              <a:t>.</a:t>
            </a:r>
            <a:endParaRPr lang="ar-SA" altLang="en-US" sz="1400" dirty="0">
              <a:latin typeface="Simplified Arabic" panose="02020603050405020304" pitchFamily="18" charset="-78"/>
              <a:cs typeface="Simplified Arabic" panose="02020603050405020304" pitchFamily="18" charset="-78"/>
            </a:endParaRPr>
          </a:p>
          <a:p>
            <a:pPr marL="342900" indent="-342900" algn="just" rtl="1" eaLnBrk="0" fontAlgn="base" hangingPunct="0">
              <a:lnSpc>
                <a:spcPct val="114000"/>
              </a:lnSpc>
              <a:spcBef>
                <a:spcPct val="0"/>
              </a:spcBef>
              <a:spcAft>
                <a:spcPts val="1200"/>
              </a:spcAft>
              <a:buFont typeface="+mj-lt"/>
              <a:buAutoNum type="arabicPeriod"/>
            </a:pPr>
            <a:r>
              <a:rPr lang="ar-SA" altLang="en-US" sz="1400" b="1" dirty="0">
                <a:latin typeface="Simplified Arabic" panose="02020603050405020304" pitchFamily="18" charset="-78"/>
                <a:cs typeface="Simplified Arabic" panose="02020603050405020304" pitchFamily="18" charset="-78"/>
              </a:rPr>
              <a:t>الدراسة التنظيمية: </a:t>
            </a:r>
            <a:r>
              <a:rPr lang="ar-SA" altLang="en-US" sz="1400" dirty="0">
                <a:latin typeface="Simplified Arabic" panose="02020603050405020304" pitchFamily="18" charset="-78"/>
                <a:cs typeface="Simplified Arabic" panose="02020603050405020304" pitchFamily="18" charset="-78"/>
              </a:rPr>
              <a:t>تصف هيكل الشركة، وتوضح الأماكن والأقسام التي تعمل فيها الشركة. كما يظهر هذا القسم معلومات عن المديرين والمؤسسين وأعضاء مجلس الإدارة. ومن خلال هذا القسم، يمكن تسليط الضوء على معايير الشركة لاختيار الموظفين، وتحقيق الأهداف الإنتاجية، والامتثال للوائح الصناعة. ويساعد هذا القسم القارئ على تقييم مدى توافق الممارسات الحالية للشركة مع المشروع المقترح</a:t>
            </a:r>
            <a:r>
              <a:rPr lang="en-US" altLang="en-US" sz="1400" dirty="0">
                <a:latin typeface="Simplified Arabic" panose="02020603050405020304" pitchFamily="18" charset="-78"/>
                <a:cs typeface="Simplified Arabic" panose="02020603050405020304" pitchFamily="18" charset="-78"/>
              </a:rPr>
              <a:t>.</a:t>
            </a:r>
          </a:p>
        </p:txBody>
      </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2952205" y="4231753"/>
            <a:ext cx="7881257" cy="307777"/>
          </a:xfrm>
          <a:prstGeom prst="rect">
            <a:avLst/>
          </a:prstGeom>
        </p:spPr>
        <p:txBody>
          <a:bodyPr wrap="square">
            <a:spAutoFit/>
          </a:bodyPr>
          <a:lstStyle/>
          <a:p>
            <a:pPr algn="r"/>
            <a:endParaRPr lang="en-US" sz="1400" dirty="0">
              <a:latin typeface="Simplified Arabic" panose="02020603050405020304" pitchFamily="18" charset="-78"/>
              <a:cs typeface="Simplified Arabic" panose="02020603050405020304" pitchFamily="18" charset="-78"/>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7805" y="2789961"/>
            <a:ext cx="2103120" cy="2103120"/>
          </a:xfrm>
          <a:prstGeom prst="rect">
            <a:avLst/>
          </a:prstGeom>
        </p:spPr>
      </p:pic>
      <p:pic>
        <p:nvPicPr>
          <p:cNvPr id="5" name="Picture 4" descr="A picture containing screenshot, text, font, graphics&#10;&#10;Description automatically generated">
            <a:extLst>
              <a:ext uri="{FF2B5EF4-FFF2-40B4-BE49-F238E27FC236}">
                <a16:creationId xmlns:a16="http://schemas.microsoft.com/office/drawing/2014/main" id="{471D48BC-9956-FB4C-918E-A5E57D373F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46714334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7315200" y="318749"/>
            <a:ext cx="4591517" cy="643544"/>
            <a:chOff x="956666" y="3498086"/>
            <a:chExt cx="4591517" cy="643544"/>
          </a:xfrm>
        </p:grpSpPr>
        <p:sp>
          <p:nvSpPr>
            <p:cNvPr id="47" name="TextBox 38">
              <a:extLst>
                <a:ext uri="{FF2B5EF4-FFF2-40B4-BE49-F238E27FC236}">
                  <a16:creationId xmlns:a16="http://schemas.microsoft.com/office/drawing/2014/main" id="{C53C28E3-DC0F-4C61-A42D-5AC7B5E4C36E}"/>
                </a:ext>
              </a:extLst>
            </p:cNvPr>
            <p:cNvSpPr txBox="1"/>
            <p:nvPr/>
          </p:nvSpPr>
          <p:spPr>
            <a:xfrm>
              <a:off x="1557087" y="3618410"/>
              <a:ext cx="3991096" cy="523220"/>
            </a:xfrm>
            <a:prstGeom prst="rect">
              <a:avLst/>
            </a:prstGeom>
            <a:noFill/>
          </p:spPr>
          <p:txBody>
            <a:bodyPr wrap="square" rtlCol="0" anchor="t" anchorCtr="1">
              <a:spAutoFit/>
            </a:bodyPr>
            <a:lstStyle/>
            <a:p>
              <a:pPr algn="ctr"/>
              <a:r>
                <a:rPr lang="ar-SA" sz="2800" b="1" dirty="0">
                  <a:solidFill>
                    <a:schemeClr val="bg1">
                      <a:lumMod val="50000"/>
                    </a:schemeClr>
                  </a:solidFill>
                  <a:latin typeface="Simplified Arabic" panose="02020603050405020304" pitchFamily="18" charset="-78"/>
                  <a:cs typeface="Simplified Arabic" panose="02020603050405020304" pitchFamily="18" charset="-78"/>
                </a:rPr>
                <a:t>المشكلة والحل و القيمة المقترحة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EE8FD5BB-897A-4FAE-BAC5-DFA573D6EAFB}"/>
              </a:ext>
            </a:extLst>
          </p:cNvPr>
          <p:cNvSpPr txBox="1"/>
          <p:nvPr/>
        </p:nvSpPr>
        <p:spPr>
          <a:xfrm>
            <a:off x="3719383" y="1314918"/>
            <a:ext cx="7793495" cy="3970318"/>
          </a:xfrm>
          <a:prstGeom prst="rect">
            <a:avLst/>
          </a:prstGeom>
          <a:noFill/>
        </p:spPr>
        <p:txBody>
          <a:bodyPr wrap="square" rtlCol="1">
            <a:spAutoFit/>
          </a:bodyPr>
          <a:lstStyle/>
          <a:p>
            <a:pPr algn="r" rtl="1">
              <a:lnSpc>
                <a:spcPct val="250000"/>
              </a:lnSpc>
            </a:pPr>
            <a:r>
              <a:rPr lang="ar-SA" dirty="0">
                <a:latin typeface="Simplified Arabic" panose="02020603050405020304" pitchFamily="18" charset="-78"/>
                <a:cs typeface="Simplified Arabic" panose="02020603050405020304" pitchFamily="18" charset="-78"/>
              </a:rPr>
              <a:t>لتحديد الزبائن المستهدفين يجب:</a:t>
            </a:r>
          </a:p>
          <a:p>
            <a:pPr marL="342900" indent="-342900" algn="r" rtl="1">
              <a:lnSpc>
                <a:spcPct val="250000"/>
              </a:lnSpc>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تحديد المشكلة أو الحاجة أو النقص أو الرغبة التي يحتاجها الزبون المستهدف</a:t>
            </a:r>
          </a:p>
          <a:p>
            <a:pPr marL="342900" indent="-342900" algn="r" rtl="1">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الحل: عبارة عن المنتج أو الخدمة المقدمة التي تحل مشكلة، او تلبي نقص أو رغبة أو مجرد رفاهية للزبون</a:t>
            </a:r>
          </a:p>
          <a:p>
            <a:pPr marL="342900" indent="-342900" algn="r" rtl="1">
              <a:lnSpc>
                <a:spcPct val="150000"/>
              </a:lnSpc>
              <a:buFont typeface="Arial" panose="020B0604020202020204" pitchFamily="34" charset="0"/>
              <a:buChar char="•"/>
            </a:pPr>
            <a:r>
              <a:rPr lang="ar-SA" dirty="0">
                <a:latin typeface="Simplified Arabic" panose="02020603050405020304" pitchFamily="18" charset="-78"/>
                <a:cs typeface="Simplified Arabic" panose="02020603050405020304" pitchFamily="18" charset="-78"/>
              </a:rPr>
              <a:t>القيمة المقترحة: الفائدة الفريدة التي يوفرها منتج أو خدمة للزبائن وتختلف عن المنافسين من ناحية الجودة، التكلفة، طريقة البيع. او هي </a:t>
            </a:r>
            <a:r>
              <a:rPr lang="ar-SA" dirty="0"/>
              <a:t>كل منتج أو خدمة يتم تقديمها يجب أن تلبي </a:t>
            </a:r>
            <a:r>
              <a:rPr lang="ar-SA" u="sng" dirty="0"/>
              <a:t>احتياج</a:t>
            </a:r>
            <a:r>
              <a:rPr lang="ar-SA" dirty="0"/>
              <a:t> لدى الزبائن أو </a:t>
            </a:r>
            <a:r>
              <a:rPr lang="ar-SA" u="sng" dirty="0"/>
              <a:t>تحل مشكلة </a:t>
            </a:r>
            <a:r>
              <a:rPr lang="ar-SA" dirty="0"/>
              <a:t>معينة عندهم أو تجلب لهم </a:t>
            </a:r>
            <a:r>
              <a:rPr lang="ar-SA" u="sng" dirty="0"/>
              <a:t>منفعة أو قيمة اضافية</a:t>
            </a:r>
            <a:r>
              <a:rPr lang="ar-SA" dirty="0"/>
              <a:t>. </a:t>
            </a:r>
          </a:p>
          <a:p>
            <a:pPr marL="342900" indent="-342900" algn="r" rtl="1">
              <a:lnSpc>
                <a:spcPct val="250000"/>
              </a:lnSpc>
              <a:buFont typeface="Arial" panose="020B0604020202020204" pitchFamily="34" charset="0"/>
              <a:buChar char="•"/>
            </a:pPr>
            <a:endParaRPr lang="ar-SA" dirty="0">
              <a:latin typeface="Simplified Arabic" panose="02020603050405020304" pitchFamily="18" charset="-78"/>
              <a:cs typeface="Simplified Arabic" panose="02020603050405020304" pitchFamily="18" charset="-78"/>
            </a:endParaRPr>
          </a:p>
        </p:txBody>
      </p:sp>
      <p:pic>
        <p:nvPicPr>
          <p:cNvPr id="2" name="Picture 1" descr="A picture containing screenshot, text, font, graphics&#10;&#10;Description automatically generated">
            <a:extLst>
              <a:ext uri="{FF2B5EF4-FFF2-40B4-BE49-F238E27FC236}">
                <a16:creationId xmlns:a16="http://schemas.microsoft.com/office/drawing/2014/main" id="{38CB65F8-4C4A-E28A-5A24-071CF24C8F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383687791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5180359" y="318749"/>
            <a:ext cx="6726358" cy="611228"/>
            <a:chOff x="956666" y="3498086"/>
            <a:chExt cx="6726358"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6125934"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تمرين على تعريف القيمة المقترحة للأفكار الريادية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ounded Rectangle 14"/>
          <p:cNvSpPr/>
          <p:nvPr/>
        </p:nvSpPr>
        <p:spPr>
          <a:xfrm>
            <a:off x="7809234" y="1880215"/>
            <a:ext cx="1828800" cy="12801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2600" b="1" dirty="0"/>
              <a:t>الحل المقدم:</a:t>
            </a:r>
            <a:endParaRPr lang="en-US" sz="2600" b="1" dirty="0"/>
          </a:p>
        </p:txBody>
      </p:sp>
      <p:sp>
        <p:nvSpPr>
          <p:cNvPr id="16" name="Rounded Rectangle 15"/>
          <p:cNvSpPr/>
          <p:nvPr/>
        </p:nvSpPr>
        <p:spPr>
          <a:xfrm>
            <a:off x="1780832" y="1880215"/>
            <a:ext cx="1828800" cy="128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600" b="1" dirty="0"/>
              <a:t>القيمة:</a:t>
            </a:r>
            <a:endParaRPr lang="en-US" sz="2600" b="1" dirty="0"/>
          </a:p>
        </p:txBody>
      </p:sp>
      <p:sp>
        <p:nvSpPr>
          <p:cNvPr id="17" name="Rounded Rectangle 16"/>
          <p:cNvSpPr/>
          <p:nvPr/>
        </p:nvSpPr>
        <p:spPr>
          <a:xfrm>
            <a:off x="10139280" y="4373216"/>
            <a:ext cx="980661"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t>حل مشكلة</a:t>
            </a:r>
            <a:endParaRPr lang="en-US" b="1"/>
          </a:p>
        </p:txBody>
      </p:sp>
      <p:sp>
        <p:nvSpPr>
          <p:cNvPr id="18" name="Rounded Rectangle 17"/>
          <p:cNvSpPr/>
          <p:nvPr/>
        </p:nvSpPr>
        <p:spPr>
          <a:xfrm>
            <a:off x="8868391" y="4379843"/>
            <a:ext cx="100584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t>تلبية نقص</a:t>
            </a:r>
            <a:endParaRPr lang="en-US" b="1"/>
          </a:p>
        </p:txBody>
      </p:sp>
      <p:sp>
        <p:nvSpPr>
          <p:cNvPr id="19" name="Rounded Rectangle 18"/>
          <p:cNvSpPr/>
          <p:nvPr/>
        </p:nvSpPr>
        <p:spPr>
          <a:xfrm>
            <a:off x="7638222" y="4373216"/>
            <a:ext cx="100584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t>تلبية رغبة</a:t>
            </a:r>
            <a:endParaRPr lang="en-US" b="1"/>
          </a:p>
        </p:txBody>
      </p:sp>
      <p:sp>
        <p:nvSpPr>
          <p:cNvPr id="20" name="Rounded Rectangle 19"/>
          <p:cNvSpPr/>
          <p:nvPr/>
        </p:nvSpPr>
        <p:spPr>
          <a:xfrm>
            <a:off x="6367333" y="4379843"/>
            <a:ext cx="100584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b="1"/>
              <a:t>رفاهية</a:t>
            </a:r>
            <a:endParaRPr lang="en-US" b="1"/>
          </a:p>
        </p:txBody>
      </p:sp>
      <p:sp>
        <p:nvSpPr>
          <p:cNvPr id="21" name="Rounded Rectangle 20"/>
          <p:cNvSpPr/>
          <p:nvPr/>
        </p:nvSpPr>
        <p:spPr>
          <a:xfrm>
            <a:off x="2958290" y="4373216"/>
            <a:ext cx="10058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توفير الوقت</a:t>
            </a:r>
            <a:endParaRPr lang="en-US" b="1" dirty="0"/>
          </a:p>
        </p:txBody>
      </p:sp>
      <p:sp>
        <p:nvSpPr>
          <p:cNvPr id="22" name="Rounded Rectangle 21"/>
          <p:cNvSpPr/>
          <p:nvPr/>
        </p:nvSpPr>
        <p:spPr>
          <a:xfrm>
            <a:off x="1636723" y="4403481"/>
            <a:ext cx="10058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تقديم مهارة </a:t>
            </a:r>
            <a:endParaRPr lang="en-US" b="1" dirty="0"/>
          </a:p>
        </p:txBody>
      </p:sp>
      <p:sp>
        <p:nvSpPr>
          <p:cNvPr id="23" name="Plus 22"/>
          <p:cNvSpPr>
            <a:spLocks noChangeAspect="1"/>
          </p:cNvSpPr>
          <p:nvPr/>
        </p:nvSpPr>
        <p:spPr>
          <a:xfrm>
            <a:off x="5187887" y="2632939"/>
            <a:ext cx="1046922" cy="1051560"/>
          </a:xfrm>
          <a:prstGeom prst="mathPlu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4" name="Straight Arrow Connector 23"/>
          <p:cNvCxnSpPr>
            <a:cxnSpLocks/>
            <a:stCxn id="15" idx="2"/>
            <a:endCxn id="20" idx="0"/>
          </p:cNvCxnSpPr>
          <p:nvPr/>
        </p:nvCxnSpPr>
        <p:spPr>
          <a:xfrm flipH="1">
            <a:off x="6870253" y="3160375"/>
            <a:ext cx="1853381" cy="1219468"/>
          </a:xfrm>
          <a:prstGeom prst="straightConnector1">
            <a:avLst/>
          </a:prstGeom>
          <a:ln>
            <a:solidFill>
              <a:srgbClr val="70AD47"/>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5" idx="2"/>
            <a:endCxn id="19" idx="0"/>
          </p:cNvCxnSpPr>
          <p:nvPr/>
        </p:nvCxnSpPr>
        <p:spPr>
          <a:xfrm flipH="1">
            <a:off x="8141142" y="3160375"/>
            <a:ext cx="582492" cy="1212841"/>
          </a:xfrm>
          <a:prstGeom prst="straightConnector1">
            <a:avLst/>
          </a:prstGeom>
          <a:ln>
            <a:solidFill>
              <a:srgbClr val="70AD47"/>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5" idx="2"/>
            <a:endCxn id="18" idx="0"/>
          </p:cNvCxnSpPr>
          <p:nvPr/>
        </p:nvCxnSpPr>
        <p:spPr>
          <a:xfrm>
            <a:off x="8723634" y="3160375"/>
            <a:ext cx="647677" cy="1219468"/>
          </a:xfrm>
          <a:prstGeom prst="straightConnector1">
            <a:avLst/>
          </a:prstGeom>
          <a:ln>
            <a:solidFill>
              <a:srgbClr val="70AD47"/>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5" idx="2"/>
            <a:endCxn id="17" idx="0"/>
          </p:cNvCxnSpPr>
          <p:nvPr/>
        </p:nvCxnSpPr>
        <p:spPr>
          <a:xfrm>
            <a:off x="8723634" y="3160375"/>
            <a:ext cx="1905977" cy="1212841"/>
          </a:xfrm>
          <a:prstGeom prst="straightConnector1">
            <a:avLst/>
          </a:prstGeom>
          <a:ln>
            <a:solidFill>
              <a:srgbClr val="70AD47"/>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6" idx="2"/>
            <a:endCxn id="22" idx="0"/>
          </p:cNvCxnSpPr>
          <p:nvPr/>
        </p:nvCxnSpPr>
        <p:spPr>
          <a:xfrm flipH="1">
            <a:off x="2139643" y="3160375"/>
            <a:ext cx="555589" cy="12431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6" idx="2"/>
            <a:endCxn id="21" idx="0"/>
          </p:cNvCxnSpPr>
          <p:nvPr/>
        </p:nvCxnSpPr>
        <p:spPr>
          <a:xfrm>
            <a:off x="2695232" y="3160375"/>
            <a:ext cx="765978" cy="12128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4224169" y="4379843"/>
            <a:ext cx="10058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توفير المال</a:t>
            </a:r>
            <a:endParaRPr lang="en-US" b="1" dirty="0"/>
          </a:p>
        </p:txBody>
      </p:sp>
      <p:cxnSp>
        <p:nvCxnSpPr>
          <p:cNvPr id="31" name="Straight Arrow Connector 30"/>
          <p:cNvCxnSpPr>
            <a:stCxn id="16" idx="2"/>
            <a:endCxn id="30" idx="0"/>
          </p:cNvCxnSpPr>
          <p:nvPr/>
        </p:nvCxnSpPr>
        <p:spPr>
          <a:xfrm>
            <a:off x="2695232" y="3160375"/>
            <a:ext cx="2031857" cy="12194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Content Placeholder 3">
            <a:extLst>
              <a:ext uri="{FF2B5EF4-FFF2-40B4-BE49-F238E27FC236}">
                <a16:creationId xmlns:a16="http://schemas.microsoft.com/office/drawing/2014/main" id="{D442CFC0-6A18-49D5-9FC6-4A0D2DB3E99B}"/>
              </a:ext>
            </a:extLst>
          </p:cNvPr>
          <p:cNvSpPr txBox="1">
            <a:spLocks/>
          </p:cNvSpPr>
          <p:nvPr/>
        </p:nvSpPr>
        <p:spPr>
          <a:xfrm>
            <a:off x="272955" y="1238771"/>
            <a:ext cx="11353800" cy="494495"/>
          </a:xfrm>
          <a:prstGeom prst="rect">
            <a:avLst/>
          </a:prstGeom>
          <a:ln w="12700" cap="flat" cmpd="sng" algn="ctr">
            <a:noFill/>
            <a:prstDash val="solid"/>
            <a:miter lim="800000"/>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400" b="0" i="0" u="none" strike="noStrike" kern="1200" cap="none" spc="0" normalizeH="0" baseline="0" noProof="0" dirty="0">
                <a:ln>
                  <a:noFill/>
                </a:ln>
                <a:solidFill>
                  <a:schemeClr val="dk1"/>
                </a:solidFill>
                <a:effectLst/>
                <a:uLnTx/>
                <a:uFillTx/>
                <a:latin typeface="+mn-lt"/>
                <a:ea typeface="+mn-ea"/>
                <a:cs typeface="+mn-cs"/>
              </a:rPr>
              <a:t>عرف القيمة المقترحة للمشاريع التالية من حيث نوع الحاجة وماهو طبيعة العمل الذي يتوفره للزبون:</a:t>
            </a: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ar-SA" sz="2400" b="0" i="0" u="none" strike="noStrike" kern="1200" cap="none" spc="0" normalizeH="0" baseline="0" noProof="0" dirty="0">
              <a:ln>
                <a:noFill/>
              </a:ln>
              <a:solidFill>
                <a:schemeClr val="dk1"/>
              </a:solidFill>
              <a:effectLst/>
              <a:uLnTx/>
              <a:uFillTx/>
              <a:latin typeface="+mn-lt"/>
              <a:ea typeface="+mn-ea"/>
              <a:cs typeface="+mn-cs"/>
            </a:endParaRPr>
          </a:p>
        </p:txBody>
      </p:sp>
      <p:sp>
        <p:nvSpPr>
          <p:cNvPr id="34" name="Rounded Rectangle 33"/>
          <p:cNvSpPr/>
          <p:nvPr/>
        </p:nvSpPr>
        <p:spPr>
          <a:xfrm>
            <a:off x="367548" y="4375837"/>
            <a:ext cx="10058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إمكانية الوصول</a:t>
            </a:r>
            <a:endParaRPr lang="en-US" b="1" dirty="0"/>
          </a:p>
        </p:txBody>
      </p:sp>
      <p:cxnSp>
        <p:nvCxnSpPr>
          <p:cNvPr id="35" name="Straight Arrow Connector 34"/>
          <p:cNvCxnSpPr>
            <a:stCxn id="16" idx="2"/>
            <a:endCxn id="34" idx="0"/>
          </p:cNvCxnSpPr>
          <p:nvPr/>
        </p:nvCxnSpPr>
        <p:spPr>
          <a:xfrm flipH="1">
            <a:off x="870468" y="3160375"/>
            <a:ext cx="1824764" cy="12154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 name="Picture 1" descr="A picture containing screenshot, text, font, graphics&#10;&#10;Description automatically generated">
            <a:extLst>
              <a:ext uri="{FF2B5EF4-FFF2-40B4-BE49-F238E27FC236}">
                <a16:creationId xmlns:a16="http://schemas.microsoft.com/office/drawing/2014/main" id="{07014C50-F9C9-0E85-A064-00D0DEBFE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400718591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5180359" y="318749"/>
            <a:ext cx="6726358" cy="611228"/>
            <a:chOff x="956666" y="3498086"/>
            <a:chExt cx="6726358"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6125934"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تمرين على تعريف القيمة المقترحة للأفكار الريادية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2" name="Content Placeholder 4">
            <a:extLst>
              <a:ext uri="{FF2B5EF4-FFF2-40B4-BE49-F238E27FC236}">
                <a16:creationId xmlns:a16="http://schemas.microsoft.com/office/drawing/2014/main" id="{6684747C-0372-49AE-B256-12592DFABE86}"/>
              </a:ext>
            </a:extLst>
          </p:cNvPr>
          <p:cNvGraphicFramePr>
            <a:graphicFrameLocks/>
          </p:cNvGraphicFramePr>
          <p:nvPr>
            <p:extLst>
              <p:ext uri="{D42A27DB-BD31-4B8C-83A1-F6EECF244321}">
                <p14:modId xmlns:p14="http://schemas.microsoft.com/office/powerpoint/2010/main" val="2612844867"/>
              </p:ext>
            </p:extLst>
          </p:nvPr>
        </p:nvGraphicFramePr>
        <p:xfrm>
          <a:off x="657226" y="1207448"/>
          <a:ext cx="10754780" cy="5055804"/>
        </p:xfrm>
        <a:graphic>
          <a:graphicData uri="http://schemas.openxmlformats.org/drawingml/2006/table">
            <a:tbl>
              <a:tblPr rtl="1" firstRow="1" firstCol="1" bandRow="1">
                <a:tableStyleId>{5C22544A-7EE6-4342-B048-85BDC9FD1C3A}</a:tableStyleId>
              </a:tblPr>
              <a:tblGrid>
                <a:gridCol w="1411564">
                  <a:extLst>
                    <a:ext uri="{9D8B030D-6E8A-4147-A177-3AD203B41FA5}">
                      <a16:colId xmlns:a16="http://schemas.microsoft.com/office/drawing/2014/main" val="4156075500"/>
                    </a:ext>
                  </a:extLst>
                </a:gridCol>
                <a:gridCol w="2890348">
                  <a:extLst>
                    <a:ext uri="{9D8B030D-6E8A-4147-A177-3AD203B41FA5}">
                      <a16:colId xmlns:a16="http://schemas.microsoft.com/office/drawing/2014/main" val="1645268148"/>
                    </a:ext>
                  </a:extLst>
                </a:gridCol>
                <a:gridCol w="2150956">
                  <a:extLst>
                    <a:ext uri="{9D8B030D-6E8A-4147-A177-3AD203B41FA5}">
                      <a16:colId xmlns:a16="http://schemas.microsoft.com/office/drawing/2014/main" val="859969341"/>
                    </a:ext>
                  </a:extLst>
                </a:gridCol>
                <a:gridCol w="2150956">
                  <a:extLst>
                    <a:ext uri="{9D8B030D-6E8A-4147-A177-3AD203B41FA5}">
                      <a16:colId xmlns:a16="http://schemas.microsoft.com/office/drawing/2014/main" val="96975887"/>
                    </a:ext>
                  </a:extLst>
                </a:gridCol>
                <a:gridCol w="2150956">
                  <a:extLst>
                    <a:ext uri="{9D8B030D-6E8A-4147-A177-3AD203B41FA5}">
                      <a16:colId xmlns:a16="http://schemas.microsoft.com/office/drawing/2014/main" val="872548147"/>
                    </a:ext>
                  </a:extLst>
                </a:gridCol>
              </a:tblGrid>
              <a:tr h="274042">
                <a:tc>
                  <a:txBody>
                    <a:bodyPr/>
                    <a:lstStyle/>
                    <a:p>
                      <a:pPr algn="ctr" rtl="1" fontAlgn="t">
                        <a:lnSpc>
                          <a:spcPct val="115000"/>
                        </a:lnSpc>
                        <a:spcBef>
                          <a:spcPts val="0"/>
                        </a:spcBef>
                        <a:spcAft>
                          <a:spcPts val="0"/>
                        </a:spcAft>
                      </a:pPr>
                      <a:r>
                        <a:rPr lang="ar-SA" sz="1600" b="1" u="none" strike="noStrike" dirty="0">
                          <a:effectLst/>
                        </a:rPr>
                        <a:t>نوع المنفعة</a:t>
                      </a:r>
                      <a:endParaRPr lang="ar-SA" sz="1600" b="1" i="0" u="none" strike="noStrike" dirty="0">
                        <a:effectLst/>
                        <a:latin typeface="Arial" panose="020B0604020202020204" pitchFamily="34" charset="0"/>
                      </a:endParaRPr>
                    </a:p>
                  </a:txBody>
                  <a:tcPr marL="85153" marR="85153" marT="8870" marB="0" anchor="ctr">
                    <a:lnB w="12700" cap="flat" cmpd="sng" algn="ctr">
                      <a:solidFill>
                        <a:schemeClr val="tx1"/>
                      </a:solidFill>
                      <a:prstDash val="solid"/>
                      <a:round/>
                      <a:headEnd type="none" w="med" len="med"/>
                      <a:tailEnd type="none" w="med" len="med"/>
                    </a:lnB>
                    <a:solidFill>
                      <a:srgbClr val="113F4E"/>
                    </a:solidFill>
                  </a:tcPr>
                </a:tc>
                <a:tc>
                  <a:txBody>
                    <a:bodyPr/>
                    <a:lstStyle/>
                    <a:p>
                      <a:pPr algn="ctr" rtl="1" fontAlgn="t">
                        <a:lnSpc>
                          <a:spcPct val="115000"/>
                        </a:lnSpc>
                        <a:spcBef>
                          <a:spcPts val="0"/>
                        </a:spcBef>
                        <a:spcAft>
                          <a:spcPts val="0"/>
                        </a:spcAft>
                      </a:pPr>
                      <a:r>
                        <a:rPr lang="ar-SA" sz="1600" b="1" u="none" strike="noStrike">
                          <a:effectLst/>
                        </a:rPr>
                        <a:t>التعريف</a:t>
                      </a:r>
                      <a:endParaRPr lang="ar-SA" sz="1600" b="1" i="0" u="none" strike="noStrike">
                        <a:effectLst/>
                        <a:latin typeface="Arial" panose="020B0604020202020204" pitchFamily="34" charset="0"/>
                      </a:endParaRPr>
                    </a:p>
                  </a:txBody>
                  <a:tcPr marL="85153" marR="85153" marT="8870" marB="0" anchor="ctr">
                    <a:lnB w="12700" cap="flat" cmpd="sng" algn="ctr">
                      <a:solidFill>
                        <a:schemeClr val="tx1"/>
                      </a:solidFill>
                      <a:prstDash val="solid"/>
                      <a:round/>
                      <a:headEnd type="none" w="med" len="med"/>
                      <a:tailEnd type="none" w="med" len="med"/>
                    </a:lnB>
                    <a:solidFill>
                      <a:srgbClr val="113F4E"/>
                    </a:solidFill>
                  </a:tcPr>
                </a:tc>
                <a:tc>
                  <a:txBody>
                    <a:bodyPr/>
                    <a:lstStyle/>
                    <a:p>
                      <a:pPr algn="ctr" rtl="1" fontAlgn="t">
                        <a:lnSpc>
                          <a:spcPct val="115000"/>
                        </a:lnSpc>
                        <a:spcBef>
                          <a:spcPts val="0"/>
                        </a:spcBef>
                        <a:spcAft>
                          <a:spcPts val="0"/>
                        </a:spcAft>
                      </a:pPr>
                      <a:r>
                        <a:rPr lang="ar-SA" sz="1600" b="1" u="none" strike="noStrike">
                          <a:effectLst/>
                        </a:rPr>
                        <a:t>الفئة المستهدفة</a:t>
                      </a:r>
                      <a:endParaRPr lang="ar-SA" sz="1600" b="1" i="0" u="none" strike="noStrike">
                        <a:effectLst/>
                        <a:latin typeface="Arial" panose="020B0604020202020204" pitchFamily="34" charset="0"/>
                      </a:endParaRPr>
                    </a:p>
                  </a:txBody>
                  <a:tcPr marL="85153" marR="85153" marT="8870" marB="0" anchor="ctr">
                    <a:lnB w="12700" cap="flat" cmpd="sng" algn="ctr">
                      <a:solidFill>
                        <a:schemeClr val="tx1"/>
                      </a:solidFill>
                      <a:prstDash val="solid"/>
                      <a:round/>
                      <a:headEnd type="none" w="med" len="med"/>
                      <a:tailEnd type="none" w="med" len="med"/>
                    </a:lnB>
                    <a:solidFill>
                      <a:srgbClr val="113F4E"/>
                    </a:solidFill>
                  </a:tcPr>
                </a:tc>
                <a:tc>
                  <a:txBody>
                    <a:bodyPr/>
                    <a:lstStyle/>
                    <a:p>
                      <a:pPr algn="ctr" rtl="1" fontAlgn="t">
                        <a:lnSpc>
                          <a:spcPct val="115000"/>
                        </a:lnSpc>
                        <a:spcBef>
                          <a:spcPts val="0"/>
                        </a:spcBef>
                        <a:spcAft>
                          <a:spcPts val="0"/>
                        </a:spcAft>
                      </a:pPr>
                      <a:r>
                        <a:rPr lang="ar-SA" sz="1600" b="1" u="none" strike="noStrike" dirty="0">
                          <a:effectLst/>
                        </a:rPr>
                        <a:t>القيمة</a:t>
                      </a:r>
                      <a:endParaRPr lang="ar-SA" sz="1600" b="1" i="0" u="none" strike="noStrike" dirty="0">
                        <a:effectLst/>
                        <a:latin typeface="Arial" panose="020B0604020202020204" pitchFamily="34" charset="0"/>
                      </a:endParaRPr>
                    </a:p>
                  </a:txBody>
                  <a:tcPr marL="85153" marR="85153" marT="8870" marB="0" anchor="ctr">
                    <a:lnB w="12700" cap="flat" cmpd="sng" algn="ctr">
                      <a:solidFill>
                        <a:schemeClr val="tx1"/>
                      </a:solidFill>
                      <a:prstDash val="solid"/>
                      <a:round/>
                      <a:headEnd type="none" w="med" len="med"/>
                      <a:tailEnd type="none" w="med" len="med"/>
                    </a:lnB>
                    <a:solidFill>
                      <a:srgbClr val="113F4E"/>
                    </a:solidFill>
                  </a:tcPr>
                </a:tc>
                <a:tc>
                  <a:txBody>
                    <a:bodyPr/>
                    <a:lstStyle/>
                    <a:p>
                      <a:pPr algn="ctr" rtl="1" fontAlgn="t">
                        <a:lnSpc>
                          <a:spcPct val="115000"/>
                        </a:lnSpc>
                        <a:spcBef>
                          <a:spcPts val="0"/>
                        </a:spcBef>
                        <a:spcAft>
                          <a:spcPts val="0"/>
                        </a:spcAft>
                      </a:pPr>
                      <a:r>
                        <a:rPr lang="ar-SA" sz="1600" b="1" u="none" strike="noStrike" dirty="0">
                          <a:effectLst/>
                        </a:rPr>
                        <a:t>العرض (المنتج)</a:t>
                      </a:r>
                      <a:endParaRPr lang="ar-SA" sz="1600" b="1" i="0" u="none" strike="noStrike" dirty="0">
                        <a:effectLst/>
                        <a:latin typeface="Arial" panose="020B0604020202020204" pitchFamily="34" charset="0"/>
                      </a:endParaRPr>
                    </a:p>
                  </a:txBody>
                  <a:tcPr marL="85153" marR="85153" marT="8870" marB="0" anchor="ctr">
                    <a:lnB w="12700" cap="flat" cmpd="sng" algn="ctr">
                      <a:solidFill>
                        <a:schemeClr val="tx1"/>
                      </a:solidFill>
                      <a:prstDash val="solid"/>
                      <a:round/>
                      <a:headEnd type="none" w="med" len="med"/>
                      <a:tailEnd type="none" w="med" len="med"/>
                    </a:lnB>
                    <a:solidFill>
                      <a:srgbClr val="113F4E"/>
                    </a:solidFill>
                  </a:tcPr>
                </a:tc>
                <a:extLst>
                  <a:ext uri="{0D108BD9-81ED-4DB2-BD59-A6C34878D82A}">
                    <a16:rowId xmlns:a16="http://schemas.microsoft.com/office/drawing/2014/main" val="3800635425"/>
                  </a:ext>
                </a:extLst>
              </a:tr>
              <a:tr h="1322714">
                <a:tc>
                  <a:txBody>
                    <a:bodyPr/>
                    <a:lstStyle/>
                    <a:p>
                      <a:pPr algn="r" rtl="1" fontAlgn="t">
                        <a:lnSpc>
                          <a:spcPct val="115000"/>
                        </a:lnSpc>
                        <a:spcBef>
                          <a:spcPts val="0"/>
                        </a:spcBef>
                        <a:spcAft>
                          <a:spcPts val="0"/>
                        </a:spcAft>
                      </a:pPr>
                      <a:r>
                        <a:rPr lang="ar-SA" sz="1600" u="none" strike="noStrike" dirty="0">
                          <a:effectLst/>
                        </a:rPr>
                        <a:t>حل مشكلة</a:t>
                      </a:r>
                      <a:endParaRPr lang="ar-SA" sz="1600" b="0" i="0" u="none" strike="noStrike" dirty="0">
                        <a:effectLst/>
                        <a:latin typeface="Arial" panose="020B0604020202020204" pitchFamily="34" charset="0"/>
                      </a:endParaRPr>
                    </a:p>
                  </a:txBody>
                  <a:tcPr marL="85153" marR="85153" marT="88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A6A6A6"/>
                    </a:solidFill>
                  </a:tcPr>
                </a:tc>
                <a:tc>
                  <a:txBody>
                    <a:bodyPr/>
                    <a:lstStyle/>
                    <a:p>
                      <a:pPr algn="r" rtl="1" fontAlgn="t">
                        <a:lnSpc>
                          <a:spcPct val="115000"/>
                        </a:lnSpc>
                        <a:spcBef>
                          <a:spcPts val="0"/>
                        </a:spcBef>
                        <a:spcAft>
                          <a:spcPts val="0"/>
                        </a:spcAft>
                      </a:pPr>
                      <a:r>
                        <a:rPr lang="ar-SA" sz="1600" u="none" strike="noStrike" dirty="0">
                          <a:effectLst/>
                        </a:rPr>
                        <a:t>مشكلة أزمة المواصلات في</a:t>
                      </a:r>
                      <a:r>
                        <a:rPr lang="ar-SA" sz="1600" u="none" strike="noStrike" baseline="0" dirty="0">
                          <a:effectLst/>
                        </a:rPr>
                        <a:t> المدن المزدحمة في الهند واعتماد الناس بشكل كبير على التنقل بالدراجات أو السكوترز مما يزيد حوادث الاصابات الجسدية </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dirty="0">
                          <a:effectLst/>
                        </a:rPr>
                        <a:t>العائلات الفقيرة التي تعيش في المدن المزدحمة وتحتاج وسيلة نقل آمنة ومريحة</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marR="0" lvl="0" indent="0" algn="r" defTabSz="914400" rtl="1" eaLnBrk="1" fontAlgn="t" latinLnBrk="0" hangingPunct="1">
                        <a:lnSpc>
                          <a:spcPct val="115000"/>
                        </a:lnSpc>
                        <a:spcBef>
                          <a:spcPts val="0"/>
                        </a:spcBef>
                        <a:spcAft>
                          <a:spcPts val="0"/>
                        </a:spcAft>
                        <a:buClrTx/>
                        <a:buSzTx/>
                        <a:buFontTx/>
                        <a:buNone/>
                        <a:tabLst/>
                        <a:defRPr/>
                      </a:pPr>
                      <a:r>
                        <a:rPr kumimoji="0" lang="ar-SA" sz="1600" b="0" i="0" u="none" strike="noStrike" kern="1200" cap="none" spc="0" normalizeH="0" baseline="0" noProof="0" dirty="0">
                          <a:ln>
                            <a:noFill/>
                          </a:ln>
                          <a:solidFill>
                            <a:schemeClr val="dk1"/>
                          </a:solidFill>
                          <a:effectLst/>
                          <a:uLnTx/>
                          <a:uFillTx/>
                          <a:latin typeface="+mn-lt"/>
                          <a:ea typeface="+mn-ea"/>
                          <a:cs typeface="+mn-cs"/>
                        </a:rPr>
                        <a:t>القيمة المقترحة: </a:t>
                      </a:r>
                      <a:r>
                        <a:rPr lang="ar-SA" sz="1600" dirty="0"/>
                        <a:t>توفير حل آمن لتنقل العائلات بدل </a:t>
                      </a:r>
                      <a:r>
                        <a:rPr lang="ar-SA" sz="1600" dirty="0" err="1"/>
                        <a:t>التكتوك</a:t>
                      </a:r>
                      <a:r>
                        <a:rPr lang="ar-SA" sz="1600" dirty="0"/>
                        <a:t> في المدن المزدحمة بسعر أقل من السيارة العادية</a:t>
                      </a:r>
                      <a:endParaRPr lang="ar-SA" sz="1600" dirty="0">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dirty="0">
                          <a:effectLst/>
                        </a:rPr>
                        <a:t>صناعة وبيع سيارات تاتا نانو الاقتصادية بسعر زهيد (2500$</a:t>
                      </a:r>
                      <a:r>
                        <a:rPr lang="en-US" sz="1600" u="none" strike="noStrike" dirty="0">
                          <a:effectLst/>
                        </a:rPr>
                        <a:t>(</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6421040"/>
                  </a:ext>
                </a:extLst>
              </a:tr>
              <a:tr h="1060545">
                <a:tc>
                  <a:txBody>
                    <a:bodyPr/>
                    <a:lstStyle/>
                    <a:p>
                      <a:pPr algn="r" rtl="1" fontAlgn="t">
                        <a:lnSpc>
                          <a:spcPct val="115000"/>
                        </a:lnSpc>
                        <a:spcBef>
                          <a:spcPts val="0"/>
                        </a:spcBef>
                        <a:spcAft>
                          <a:spcPts val="0"/>
                        </a:spcAft>
                      </a:pPr>
                      <a:r>
                        <a:rPr lang="ar-SA" sz="1600" u="none" strike="noStrike" dirty="0">
                          <a:effectLst/>
                        </a:rPr>
                        <a:t>حل مشكلة</a:t>
                      </a:r>
                      <a:endParaRPr lang="ar-SA" sz="1600" b="0" i="0" u="none" strike="noStrike" dirty="0">
                        <a:effectLst/>
                        <a:latin typeface="Arial" panose="020B0604020202020204" pitchFamily="34" charset="0"/>
                      </a:endParaRPr>
                    </a:p>
                  </a:txBody>
                  <a:tcPr marL="85153" marR="85153" marT="88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lumMod val="65000"/>
                      </a:schemeClr>
                    </a:solidFill>
                  </a:tcPr>
                </a:tc>
                <a:tc>
                  <a:txBody>
                    <a:bodyPr/>
                    <a:lstStyle/>
                    <a:p>
                      <a:pPr algn="r" rtl="1" fontAlgn="t">
                        <a:lnSpc>
                          <a:spcPct val="115000"/>
                        </a:lnSpc>
                        <a:spcBef>
                          <a:spcPts val="0"/>
                        </a:spcBef>
                        <a:spcAft>
                          <a:spcPts val="0"/>
                        </a:spcAft>
                      </a:pPr>
                      <a:r>
                        <a:rPr lang="ar-SA" sz="1600" u="none" strike="noStrike" dirty="0">
                          <a:effectLst/>
                        </a:rPr>
                        <a:t>التعليم الصفي توقف لطلاب المدارس والجامعات بسبب أزمة كورونا</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a:effectLst/>
                        </a:rPr>
                        <a:t>طلاب المدارس والجامعات في فلسطين والعالم العربي</a:t>
                      </a:r>
                      <a:endParaRPr lang="ar-SA" sz="1600" b="0" i="0" u="none" strike="noStrike">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dirty="0">
                          <a:effectLst/>
                        </a:rPr>
                        <a:t>الاشتراك في موقع الكتروني للتعلم عن بعد بشكل شهري أو سنوي</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5176423"/>
                  </a:ext>
                </a:extLst>
              </a:tr>
              <a:tr h="1060545">
                <a:tc>
                  <a:txBody>
                    <a:bodyPr/>
                    <a:lstStyle/>
                    <a:p>
                      <a:pPr algn="r" rtl="1" fontAlgn="t">
                        <a:lnSpc>
                          <a:spcPct val="115000"/>
                        </a:lnSpc>
                        <a:spcBef>
                          <a:spcPts val="0"/>
                        </a:spcBef>
                        <a:spcAft>
                          <a:spcPts val="0"/>
                        </a:spcAft>
                      </a:pPr>
                      <a:r>
                        <a:rPr lang="ar-SA" sz="1600" u="none" strike="noStrike" dirty="0">
                          <a:effectLst/>
                        </a:rPr>
                        <a:t>حل مشكلة</a:t>
                      </a:r>
                      <a:endParaRPr lang="ar-SA" sz="1600" b="0" i="0" u="none" strike="noStrike" dirty="0">
                        <a:effectLst/>
                        <a:latin typeface="Arial" panose="020B0604020202020204" pitchFamily="34" charset="0"/>
                      </a:endParaRPr>
                    </a:p>
                  </a:txBody>
                  <a:tcPr marL="85153" marR="85153" marT="88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lumMod val="65000"/>
                      </a:schemeClr>
                    </a:solidFill>
                  </a:tcPr>
                </a:tc>
                <a:tc>
                  <a:txBody>
                    <a:bodyPr/>
                    <a:lstStyle/>
                    <a:p>
                      <a:pPr algn="r" rtl="1" fontAlgn="t">
                        <a:lnSpc>
                          <a:spcPct val="115000"/>
                        </a:lnSpc>
                        <a:spcBef>
                          <a:spcPts val="0"/>
                        </a:spcBef>
                        <a:spcAft>
                          <a:spcPts val="0"/>
                        </a:spcAft>
                      </a:pPr>
                      <a:r>
                        <a:rPr lang="ar-SA" sz="1600" u="none" strike="noStrike">
                          <a:effectLst/>
                        </a:rPr>
                        <a:t>تذبذب وصول المياه في مناطق الضفة الغربية بدون مواعيد ثابتة مما يؤدي لنفاذ المخزون البيتي بدون انذار</a:t>
                      </a:r>
                      <a:endParaRPr lang="ar-SA" sz="1600" b="0" i="0" u="none" strike="noStrike">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a:effectLst/>
                        </a:rPr>
                        <a:t>أصحاب الشقق السكنية العائلية في مدن الضفة الغربية</a:t>
                      </a:r>
                      <a:endParaRPr lang="ar-SA" sz="1600" b="0" i="0" u="none" strike="noStrike">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dirty="0">
                          <a:effectLst/>
                        </a:rPr>
                        <a:t>شراء نظام الكتروني مرتبط بالهاتف يعطي مؤشرات وتنبيهات </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81647813"/>
                  </a:ext>
                </a:extLst>
              </a:tr>
              <a:tr h="1322714">
                <a:tc>
                  <a:txBody>
                    <a:bodyPr/>
                    <a:lstStyle/>
                    <a:p>
                      <a:pPr algn="r" rtl="1" fontAlgn="t">
                        <a:lnSpc>
                          <a:spcPct val="115000"/>
                        </a:lnSpc>
                        <a:spcBef>
                          <a:spcPts val="0"/>
                        </a:spcBef>
                        <a:spcAft>
                          <a:spcPts val="0"/>
                        </a:spcAft>
                      </a:pPr>
                      <a:r>
                        <a:rPr lang="ar-SA" sz="1600" u="none" strike="noStrike" dirty="0">
                          <a:effectLst/>
                        </a:rPr>
                        <a:t>حل مشكلة</a:t>
                      </a:r>
                      <a:endParaRPr lang="ar-SA" sz="1600" b="0" i="0" u="none" strike="noStrike" dirty="0">
                        <a:effectLst/>
                        <a:latin typeface="Arial" panose="020B0604020202020204" pitchFamily="34" charset="0"/>
                      </a:endParaRPr>
                    </a:p>
                  </a:txBody>
                  <a:tcPr marL="85153" marR="85153" marT="88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r" rtl="1" fontAlgn="t">
                        <a:lnSpc>
                          <a:spcPct val="115000"/>
                        </a:lnSpc>
                        <a:spcBef>
                          <a:spcPts val="0"/>
                        </a:spcBef>
                        <a:spcAft>
                          <a:spcPts val="0"/>
                        </a:spcAft>
                      </a:pPr>
                      <a:r>
                        <a:rPr lang="ar-SA" sz="1600" u="none" strike="noStrike">
                          <a:effectLst/>
                        </a:rPr>
                        <a:t>عدم معرفة نوع الآفة الزراعية على المحاصيل البيتية</a:t>
                      </a:r>
                      <a:endParaRPr lang="ar-SA" sz="1600" b="0" i="0" u="none" strike="noStrike">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a:effectLst/>
                        </a:rPr>
                        <a:t>أصحاب المزارع الصغيرة والبيتية في فلسطين</a:t>
                      </a:r>
                      <a:endParaRPr lang="ar-SA" sz="1600" b="0" i="0" u="none" strike="noStrike">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fontAlgn="t">
                        <a:lnSpc>
                          <a:spcPct val="115000"/>
                        </a:lnSpc>
                        <a:spcBef>
                          <a:spcPts val="0"/>
                        </a:spcBef>
                        <a:spcAft>
                          <a:spcPts val="0"/>
                        </a:spcAft>
                      </a:pPr>
                      <a:r>
                        <a:rPr lang="ar-SA" sz="1600" u="none" strike="noStrike" dirty="0">
                          <a:effectLst/>
                        </a:rPr>
                        <a:t>شراء جهاز أو تطبيق يعمل على تخزين معلومات أمراض النباتات وطريقة معالجتها</a:t>
                      </a:r>
                      <a:endParaRPr lang="ar-SA" sz="1600" b="0" i="0" u="none" strike="noStrike" dirty="0">
                        <a:effectLst/>
                        <a:latin typeface="Arial" panose="020B0604020202020204" pitchFamily="34" charset="0"/>
                      </a:endParaRPr>
                    </a:p>
                  </a:txBody>
                  <a:tcPr marL="85153" marR="85153" marT="88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2009530"/>
                  </a:ext>
                </a:extLst>
              </a:tr>
            </a:tbl>
          </a:graphicData>
        </a:graphic>
      </p:graphicFrame>
      <p:pic>
        <p:nvPicPr>
          <p:cNvPr id="2" name="Picture 1" descr="A picture containing screenshot, text, font, graphics&#10;&#10;Description automatically generated">
            <a:extLst>
              <a:ext uri="{FF2B5EF4-FFF2-40B4-BE49-F238E27FC236}">
                <a16:creationId xmlns:a16="http://schemas.microsoft.com/office/drawing/2014/main" id="{001CD9CE-4D4D-72ED-61C6-57F9F9C221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70540068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5180359" y="318749"/>
            <a:ext cx="6726358" cy="611228"/>
            <a:chOff x="956666" y="3498086"/>
            <a:chExt cx="6726358"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6125934"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تمرين على تعريف القيمة المقترحة للأفكار الريادية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2" name="Table 31">
            <a:extLst>
              <a:ext uri="{FF2B5EF4-FFF2-40B4-BE49-F238E27FC236}">
                <a16:creationId xmlns:a16="http://schemas.microsoft.com/office/drawing/2014/main" id="{7102066F-E790-4C38-9261-6973BED066FA}"/>
              </a:ext>
            </a:extLst>
          </p:cNvPr>
          <p:cNvGraphicFramePr/>
          <p:nvPr>
            <p:extLst>
              <p:ext uri="{D42A27DB-BD31-4B8C-83A1-F6EECF244321}">
                <p14:modId xmlns:p14="http://schemas.microsoft.com/office/powerpoint/2010/main" val="2155893412"/>
              </p:ext>
            </p:extLst>
          </p:nvPr>
        </p:nvGraphicFramePr>
        <p:xfrm>
          <a:off x="657225" y="1098423"/>
          <a:ext cx="10772775" cy="5260043"/>
        </p:xfrm>
        <a:graphic>
          <a:graphicData uri="http://schemas.openxmlformats.org/drawingml/2006/table">
            <a:tbl>
              <a:tblPr rtl="1" firstRow="1" firstCol="1" bandRow="1">
                <a:tableStyleId>{5C22544A-7EE6-4342-B048-85BDC9FD1C3A}</a:tableStyleId>
              </a:tblPr>
              <a:tblGrid>
                <a:gridCol w="1413927">
                  <a:extLst>
                    <a:ext uri="{9D8B030D-6E8A-4147-A177-3AD203B41FA5}">
                      <a16:colId xmlns:a16="http://schemas.microsoft.com/office/drawing/2014/main" val="1344075673"/>
                    </a:ext>
                  </a:extLst>
                </a:gridCol>
                <a:gridCol w="2895183">
                  <a:extLst>
                    <a:ext uri="{9D8B030D-6E8A-4147-A177-3AD203B41FA5}">
                      <a16:colId xmlns:a16="http://schemas.microsoft.com/office/drawing/2014/main" val="918316151"/>
                    </a:ext>
                  </a:extLst>
                </a:gridCol>
                <a:gridCol w="2154555">
                  <a:extLst>
                    <a:ext uri="{9D8B030D-6E8A-4147-A177-3AD203B41FA5}">
                      <a16:colId xmlns:a16="http://schemas.microsoft.com/office/drawing/2014/main" val="1422252473"/>
                    </a:ext>
                  </a:extLst>
                </a:gridCol>
                <a:gridCol w="2154555">
                  <a:extLst>
                    <a:ext uri="{9D8B030D-6E8A-4147-A177-3AD203B41FA5}">
                      <a16:colId xmlns:a16="http://schemas.microsoft.com/office/drawing/2014/main" val="3986404929"/>
                    </a:ext>
                  </a:extLst>
                </a:gridCol>
                <a:gridCol w="2154555">
                  <a:extLst>
                    <a:ext uri="{9D8B030D-6E8A-4147-A177-3AD203B41FA5}">
                      <a16:colId xmlns:a16="http://schemas.microsoft.com/office/drawing/2014/main" val="2866221918"/>
                    </a:ext>
                  </a:extLst>
                </a:gridCol>
              </a:tblGrid>
              <a:tr h="338846">
                <a:tc>
                  <a:txBody>
                    <a:bodyPr/>
                    <a:lstStyle/>
                    <a:p>
                      <a:pPr marL="0" algn="ct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نوع المنفعة</a:t>
                      </a:r>
                    </a:p>
                  </a:txBody>
                  <a:tcPr marT="9525"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13F4E"/>
                    </a:solidFill>
                  </a:tcPr>
                </a:tc>
                <a:tc>
                  <a:txBody>
                    <a:bodyPr/>
                    <a:lstStyle/>
                    <a:p>
                      <a:pPr marL="0" algn="ct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التعريف</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13F4E"/>
                    </a:solidFill>
                  </a:tcPr>
                </a:tc>
                <a:tc>
                  <a:txBody>
                    <a:bodyPr/>
                    <a:lstStyle/>
                    <a:p>
                      <a:pPr marL="0" algn="ct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الفئة المستهدفة</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13F4E"/>
                    </a:solidFill>
                  </a:tcPr>
                </a:tc>
                <a:tc>
                  <a:txBody>
                    <a:bodyPr/>
                    <a:lstStyle/>
                    <a:p>
                      <a:pPr marL="0" algn="ct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العمل (القيمة)</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13F4E"/>
                    </a:solidFill>
                  </a:tcPr>
                </a:tc>
                <a:tc>
                  <a:txBody>
                    <a:bodyPr/>
                    <a:lstStyle/>
                    <a:p>
                      <a:pPr marL="0" algn="ct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العرض (المنتج)</a:t>
                      </a:r>
                    </a:p>
                  </a:txBody>
                  <a:tcPr marT="9525"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113F4E"/>
                    </a:solidFill>
                  </a:tcPr>
                </a:tc>
                <a:extLst>
                  <a:ext uri="{0D108BD9-81ED-4DB2-BD59-A6C34878D82A}">
                    <a16:rowId xmlns:a16="http://schemas.microsoft.com/office/drawing/2014/main" val="3373232143"/>
                  </a:ext>
                </a:extLst>
              </a:tr>
              <a:tr h="1311340">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تلبية حاجة غير موجودة</a:t>
                      </a:r>
                    </a:p>
                  </a:txBody>
                  <a:tcPr marT="9525"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A6A6A6"/>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غلاء سعر الكتب والمواد الدراسية الجامعية</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a:solidFill>
                            <a:schemeClr val="dk1"/>
                          </a:solidFill>
                          <a:effectLst/>
                          <a:latin typeface="+mn-lt"/>
                          <a:ea typeface="+mn-ea"/>
                          <a:cs typeface="+mn-cs"/>
                        </a:rPr>
                        <a:t>طلاب جامعة بيرزيت والمعاهد التعليمية في محافظة رام الله</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endParaRPr lang="ar-SA" sz="1600" u="none" strike="noStrike" kern="1200" dirty="0">
                        <a:solidFill>
                          <a:schemeClr val="dk1"/>
                        </a:solidFill>
                        <a:effectLst/>
                        <a:latin typeface="+mn-lt"/>
                        <a:ea typeface="+mn-ea"/>
                        <a:cs typeface="+mn-cs"/>
                      </a:endParaRP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مركز حنين – خدمة التصوير من المصدر بالاتفاق مع مدرسين المواد</a:t>
                      </a:r>
                    </a:p>
                  </a:txBody>
                  <a:tcPr marT="9525"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2234256"/>
                  </a:ext>
                </a:extLst>
              </a:tr>
              <a:tr h="1635505">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تلبية حاجة غير موجودة</a:t>
                      </a:r>
                    </a:p>
                  </a:txBody>
                  <a:tcPr marT="9525"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A6A6A6"/>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البحث عن الوظائف بطريقة أسهل من الجريدة </a:t>
                      </a:r>
                    </a:p>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الاعلان عن وظائف شاغرة</a:t>
                      </a:r>
                    </a:p>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سعر الاعلان في الجريدة مرتفع ولا يصل للفئة المطلوبة</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a:solidFill>
                            <a:schemeClr val="dk1"/>
                          </a:solidFill>
                          <a:effectLst/>
                          <a:latin typeface="+mn-lt"/>
                          <a:ea typeface="+mn-ea"/>
                          <a:cs typeface="+mn-cs"/>
                        </a:rPr>
                        <a:t>الباحثين عن عمل في فلسطين</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endParaRPr lang="ar-SA" sz="1600" u="none" strike="noStrike" kern="1200" dirty="0">
                        <a:solidFill>
                          <a:schemeClr val="dk1"/>
                        </a:solidFill>
                        <a:effectLst/>
                        <a:latin typeface="+mn-lt"/>
                        <a:ea typeface="+mn-ea"/>
                        <a:cs typeface="+mn-cs"/>
                      </a:endParaRP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موقع </a:t>
                      </a:r>
                      <a:r>
                        <a:rPr lang="en-US" sz="1600" u="none" strike="noStrike" kern="1200" dirty="0">
                          <a:solidFill>
                            <a:schemeClr val="dk1"/>
                          </a:solidFill>
                          <a:effectLst/>
                          <a:latin typeface="+mn-lt"/>
                          <a:ea typeface="+mn-ea"/>
                          <a:cs typeface="+mn-cs"/>
                        </a:rPr>
                        <a:t>Jobs.ps</a:t>
                      </a:r>
                    </a:p>
                  </a:txBody>
                  <a:tcPr marT="9525"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920611"/>
                  </a:ext>
                </a:extLst>
              </a:tr>
              <a:tr h="987176">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تلبية حاجة غير موجودة</a:t>
                      </a:r>
                    </a:p>
                  </a:txBody>
                  <a:tcPr marT="9525"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rgbClr val="A6A6A6"/>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a:solidFill>
                            <a:schemeClr val="dk1"/>
                          </a:solidFill>
                          <a:effectLst/>
                          <a:latin typeface="+mn-lt"/>
                          <a:ea typeface="+mn-ea"/>
                          <a:cs typeface="+mn-cs"/>
                        </a:rPr>
                        <a:t>صعوبة توفر أيدي عاملة مهنية لأعمال الصيانة المنزلية </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a:solidFill>
                            <a:schemeClr val="dk1"/>
                          </a:solidFill>
                          <a:effectLst/>
                          <a:latin typeface="+mn-lt"/>
                          <a:ea typeface="+mn-ea"/>
                          <a:cs typeface="+mn-cs"/>
                        </a:rPr>
                        <a:t>العائلات في المدن</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endParaRPr lang="ar-SA" sz="1600" u="none" strike="noStrike" kern="1200" dirty="0">
                        <a:solidFill>
                          <a:schemeClr val="dk1"/>
                        </a:solidFill>
                        <a:effectLst/>
                        <a:latin typeface="+mn-lt"/>
                        <a:ea typeface="+mn-ea"/>
                        <a:cs typeface="+mn-cs"/>
                      </a:endParaRP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شركة شبكني – موقع وتطبيق الكتروني</a:t>
                      </a:r>
                    </a:p>
                  </a:txBody>
                  <a:tcPr marT="9525"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97002593"/>
                  </a:ext>
                </a:extLst>
              </a:tr>
              <a:tr h="987176">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bg1"/>
                          </a:solidFill>
                          <a:effectLst/>
                          <a:latin typeface="+mn-lt"/>
                          <a:ea typeface="+mn-ea"/>
                          <a:cs typeface="+mn-cs"/>
                        </a:rPr>
                        <a:t>تلبية حاجة غير موجودة</a:t>
                      </a:r>
                    </a:p>
                  </a:txBody>
                  <a:tcPr marT="9525"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A6A6A6"/>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a:solidFill>
                            <a:schemeClr val="dk1"/>
                          </a:solidFill>
                          <a:effectLst/>
                          <a:latin typeface="+mn-lt"/>
                          <a:ea typeface="+mn-ea"/>
                          <a:cs typeface="+mn-cs"/>
                        </a:rPr>
                        <a:t>صعوبة فتح مكتب للشركة الناشئة وتكلفة عالية للتدريب</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أصحاب المشاريع الناشئة في الضفة</a:t>
                      </a: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endParaRPr lang="ar-SA" sz="1600" u="none" strike="noStrike" kern="1200" dirty="0">
                        <a:solidFill>
                          <a:schemeClr val="dk1"/>
                        </a:solidFill>
                        <a:effectLst/>
                        <a:latin typeface="+mn-lt"/>
                        <a:ea typeface="+mn-ea"/>
                        <a:cs typeface="+mn-cs"/>
                      </a:endParaRPr>
                    </a:p>
                  </a:txBody>
                  <a:tcPr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r" defTabSz="914400" rtl="1" eaLnBrk="1" fontAlgn="t" latinLnBrk="0" hangingPunct="1">
                        <a:lnSpc>
                          <a:spcPct val="115000"/>
                        </a:lnSpc>
                        <a:spcBef>
                          <a:spcPts val="0"/>
                        </a:spcBef>
                        <a:spcAft>
                          <a:spcPts val="0"/>
                        </a:spcAft>
                      </a:pPr>
                      <a:r>
                        <a:rPr lang="ar-SA" sz="1600" u="none" strike="noStrike" kern="1200" dirty="0">
                          <a:solidFill>
                            <a:schemeClr val="dk1"/>
                          </a:solidFill>
                          <a:effectLst/>
                          <a:latin typeface="+mn-lt"/>
                          <a:ea typeface="+mn-ea"/>
                          <a:cs typeface="+mn-cs"/>
                        </a:rPr>
                        <a:t>مركز الجبل لريادة الأعمال</a:t>
                      </a:r>
                    </a:p>
                  </a:txBody>
                  <a:tcPr marT="9525"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039303"/>
                  </a:ext>
                </a:extLst>
              </a:tr>
            </a:tbl>
          </a:graphicData>
        </a:graphic>
      </p:graphicFrame>
      <p:pic>
        <p:nvPicPr>
          <p:cNvPr id="2" name="Picture 1" descr="A picture containing screenshot, text, font, graphics&#10;&#10;Description automatically generated">
            <a:extLst>
              <a:ext uri="{FF2B5EF4-FFF2-40B4-BE49-F238E27FC236}">
                <a16:creationId xmlns:a16="http://schemas.microsoft.com/office/drawing/2014/main" id="{ADE3A99D-203B-7E51-4C6A-DCDADD7633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43573509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6">
            <a:extLst>
              <a:ext uri="{FF2B5EF4-FFF2-40B4-BE49-F238E27FC236}">
                <a16:creationId xmlns:a16="http://schemas.microsoft.com/office/drawing/2014/main" id="{41501E81-1AB7-4A69-BA8B-D4667D4D517A}"/>
              </a:ext>
            </a:extLst>
          </p:cNvPr>
          <p:cNvGrpSpPr/>
          <p:nvPr/>
        </p:nvGrpSpPr>
        <p:grpSpPr>
          <a:xfrm flipH="1">
            <a:off x="9255211" y="318749"/>
            <a:ext cx="2651506" cy="611228"/>
            <a:chOff x="956666" y="3498086"/>
            <a:chExt cx="2651506" cy="611228"/>
          </a:xfrm>
        </p:grpSpPr>
        <p:sp>
          <p:nvSpPr>
            <p:cNvPr id="47" name="TextBox 38">
              <a:extLst>
                <a:ext uri="{FF2B5EF4-FFF2-40B4-BE49-F238E27FC236}">
                  <a16:creationId xmlns:a16="http://schemas.microsoft.com/office/drawing/2014/main" id="{C53C28E3-DC0F-4C61-A42D-5AC7B5E4C36E}"/>
                </a:ext>
              </a:extLst>
            </p:cNvPr>
            <p:cNvSpPr txBox="1"/>
            <p:nvPr/>
          </p:nvSpPr>
          <p:spPr>
            <a:xfrm>
              <a:off x="1557090" y="3618410"/>
              <a:ext cx="2051082" cy="490904"/>
            </a:xfrm>
            <a:prstGeom prst="rect">
              <a:avLst/>
            </a:prstGeom>
            <a:noFill/>
          </p:spPr>
          <p:txBody>
            <a:bodyPr wrap="square" rtlCol="0" anchor="t" anchorCtr="1">
              <a:spAutoFit/>
            </a:bodyPr>
            <a:lstStyle/>
            <a:p>
              <a:pPr lvl="0" algn="ctr">
                <a:lnSpc>
                  <a:spcPct val="90000"/>
                </a:lnSpc>
                <a:spcBef>
                  <a:spcPct val="0"/>
                </a:spcBef>
                <a:defRPr/>
              </a:pPr>
              <a:r>
                <a:rPr lang="ar-SA" sz="2800" b="1" dirty="0">
                  <a:solidFill>
                    <a:schemeClr val="bg1">
                      <a:lumMod val="50000"/>
                    </a:schemeClr>
                  </a:solidFill>
                  <a:latin typeface="Simplified Arabic" panose="02020603050405020304" pitchFamily="18" charset="-78"/>
                  <a:cs typeface="Simplified Arabic" panose="02020603050405020304" pitchFamily="18" charset="-78"/>
                </a:rPr>
                <a:t>الميزة التنافسية</a:t>
              </a:r>
            </a:p>
          </p:txBody>
        </p:sp>
        <p:sp>
          <p:nvSpPr>
            <p:cNvPr id="48" name="矩形 8">
              <a:extLst>
                <a:ext uri="{FF2B5EF4-FFF2-40B4-BE49-F238E27FC236}">
                  <a16:creationId xmlns:a16="http://schemas.microsoft.com/office/drawing/2014/main" id="{E32947FC-0CAF-491E-BB70-4BE979241394}"/>
                </a:ext>
              </a:extLst>
            </p:cNvPr>
            <p:cNvSpPr/>
            <p:nvPr/>
          </p:nvSpPr>
          <p:spPr>
            <a:xfrm>
              <a:off x="956666" y="3498086"/>
              <a:ext cx="448664" cy="448662"/>
            </a:xfrm>
            <a:prstGeom prst="rect">
              <a:avLst/>
            </a:prstGeom>
            <a:solidFill>
              <a:srgbClr val="11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sp>
          <p:nvSpPr>
            <p:cNvPr id="49" name="矩形 9">
              <a:extLst>
                <a:ext uri="{FF2B5EF4-FFF2-40B4-BE49-F238E27FC236}">
                  <a16:creationId xmlns:a16="http://schemas.microsoft.com/office/drawing/2014/main" id="{3D41CC49-6D1D-4B11-8791-6EBDB155A635}"/>
                </a:ext>
              </a:extLst>
            </p:cNvPr>
            <p:cNvSpPr/>
            <p:nvPr/>
          </p:nvSpPr>
          <p:spPr>
            <a:xfrm>
              <a:off x="1176679" y="3689818"/>
              <a:ext cx="380404" cy="380404"/>
            </a:xfrm>
            <a:prstGeom prst="rect">
              <a:avLst/>
            </a:prstGeom>
            <a:solidFill>
              <a:srgbClr val="55C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a typeface="微软雅黑" panose="020B0503020204020204" pitchFamily="34" charset="-122"/>
              </a:endParaRPr>
            </a:p>
          </p:txBody>
        </p:sp>
      </p:gr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a:spLocks noChangeArrowheads="1"/>
          </p:cNvSpPr>
          <p:nvPr/>
        </p:nvSpPr>
        <p:spPr bwMode="auto">
          <a:xfrm>
            <a:off x="1581594" y="1239640"/>
            <a:ext cx="6938413" cy="1671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14000"/>
              </a:lnSpc>
              <a:spcBef>
                <a:spcPct val="0"/>
              </a:spcBef>
              <a:spcAft>
                <a:spcPct val="0"/>
              </a:spcAft>
              <a:buClrTx/>
              <a:buSzTx/>
              <a:buFontTx/>
              <a:buNone/>
              <a:tabLst/>
            </a:pPr>
            <a:r>
              <a:rPr kumimoji="0" lang="ar-SA" altLang="en-US"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الميزة التنافسية هي الخاصية أو العنصر الذي يميز منتج أو خدمة شركة ما عن منافسيها في السوق. تتمثل هذه الميزة في العوامل التي تساعد الشركة على تحقيق تفوق وتفضيلية على المنافسين، مثل الجودة العالية، التكنولوجيا المتقدمة، السعر التنافسي، الابتكار، خدمة العملاء الممتازة، العلامة التجارية القوية، أو أي عامل آخر يضفي على الشركة ميزة فريدة تجعلها تبرز وتلفت انتباه العملاء وتحقق نجاحًا أكبر في السوق</a:t>
            </a:r>
            <a:r>
              <a:rPr kumimoji="0" lang="en-US" altLang="en-US"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a:t>
            </a:r>
          </a:p>
        </p:txBody>
      </p:sp>
      <p:pic>
        <p:nvPicPr>
          <p:cNvPr id="9" name="Picture 8"/>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520007" y="1603072"/>
            <a:ext cx="3521487" cy="3651856"/>
          </a:xfrm>
          <a:prstGeom prst="rect">
            <a:avLst/>
          </a:prstGeom>
        </p:spPr>
      </p:pic>
      <p:sp>
        <p:nvSpPr>
          <p:cNvPr id="3" name="Rectangle 2"/>
          <p:cNvSpPr/>
          <p:nvPr/>
        </p:nvSpPr>
        <p:spPr>
          <a:xfrm>
            <a:off x="1581594" y="3317907"/>
            <a:ext cx="6938413" cy="3130344"/>
          </a:xfrm>
          <a:prstGeom prst="rect">
            <a:avLst/>
          </a:prstGeom>
        </p:spPr>
        <p:txBody>
          <a:bodyPr wrap="square">
            <a:spAutoFit/>
          </a:bodyPr>
          <a:lstStyle/>
          <a:p>
            <a:pPr marL="111125" algn="just" rtl="1">
              <a:lnSpc>
                <a:spcPct val="114000"/>
              </a:lnSpc>
              <a:spcAft>
                <a:spcPts val="600"/>
              </a:spcAft>
            </a:pPr>
            <a:r>
              <a:rPr lang="ar-SA" sz="1600" b="1" dirty="0">
                <a:latin typeface="Simplified Arabic" panose="02020603050405020304" pitchFamily="18" charset="-78"/>
                <a:cs typeface="Simplified Arabic" panose="02020603050405020304" pitchFamily="18" charset="-78"/>
              </a:rPr>
              <a:t>أمثلة واقعية:</a:t>
            </a:r>
          </a:p>
          <a:p>
            <a:pPr marL="342900" indent="-231775" algn="just" rtl="1">
              <a:lnSpc>
                <a:spcPct val="114000"/>
              </a:lnSpc>
              <a:spcAft>
                <a:spcPts val="600"/>
              </a:spcAft>
              <a:buFont typeface="+mj-lt"/>
              <a:buAutoNum type="arabicPeriod"/>
            </a:pPr>
            <a:r>
              <a:rPr lang="ar-SA" sz="1600" dirty="0">
                <a:latin typeface="Simplified Arabic" panose="02020603050405020304" pitchFamily="18" charset="-78"/>
                <a:cs typeface="Simplified Arabic" panose="02020603050405020304" pitchFamily="18" charset="-78"/>
              </a:rPr>
              <a:t>ميزة التنافسية لشركة كوكا كولا</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تكمن ميزة التنافسية للشركة في علامتها التجارية القوية وسمعتها العالمية. كما تمتلك وصفة سرية فريدة للمشروب.</a:t>
            </a:r>
          </a:p>
          <a:p>
            <a:pPr marL="342900" indent="-231775" algn="just" rtl="1">
              <a:lnSpc>
                <a:spcPct val="114000"/>
              </a:lnSpc>
              <a:spcAft>
                <a:spcPts val="600"/>
              </a:spcAft>
              <a:buFont typeface="+mj-lt"/>
              <a:buAutoNum type="arabicPeriod"/>
            </a:pPr>
            <a:r>
              <a:rPr lang="ar-SA" sz="1600" dirty="0">
                <a:latin typeface="Simplified Arabic" panose="02020603050405020304" pitchFamily="18" charset="-78"/>
                <a:cs typeface="Simplified Arabic" panose="02020603050405020304" pitchFamily="18" charset="-78"/>
              </a:rPr>
              <a:t>ميزة التنافسية لشركة جوجل: تتمثل ميزة التنافسية للشركة في خوارزمياتها المتقدمة وقدرتها على توفير نتائج بحث دقيقة وسريعة. وكما تقدم الشركة</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أيضًا مجموعة واسعة من الخدمات المجانية مثل  </a:t>
            </a:r>
            <a:r>
              <a:rPr lang="en-US" sz="1600" dirty="0">
                <a:latin typeface="Simplified Arabic" panose="02020603050405020304" pitchFamily="18" charset="-78"/>
                <a:cs typeface="Simplified Arabic" panose="02020603050405020304" pitchFamily="18" charset="-78"/>
              </a:rPr>
              <a:t>Gmail </a:t>
            </a:r>
            <a:r>
              <a:rPr lang="ar-SA" sz="1600" dirty="0">
                <a:latin typeface="Simplified Arabic" panose="02020603050405020304" pitchFamily="18" charset="-78"/>
                <a:cs typeface="Simplified Arabic" panose="02020603050405020304" pitchFamily="18" charset="-78"/>
              </a:rPr>
              <a:t>و</a:t>
            </a:r>
            <a:r>
              <a:rPr lang="en-US" sz="1600" dirty="0">
                <a:latin typeface="Simplified Arabic" panose="02020603050405020304" pitchFamily="18" charset="-78"/>
                <a:cs typeface="Simplified Arabic" panose="02020603050405020304" pitchFamily="18" charset="-78"/>
              </a:rPr>
              <a:t>Google Drive</a:t>
            </a:r>
            <a:r>
              <a:rPr lang="ar-SA" sz="1600" dirty="0">
                <a:latin typeface="Simplified Arabic" panose="02020603050405020304" pitchFamily="18" charset="-78"/>
                <a:cs typeface="Simplified Arabic" panose="02020603050405020304" pitchFamily="18" charset="-78"/>
              </a:rPr>
              <a:t> </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و </a:t>
            </a:r>
            <a:r>
              <a:rPr lang="en-US" sz="1600" dirty="0">
                <a:latin typeface="Simplified Arabic" panose="02020603050405020304" pitchFamily="18" charset="-78"/>
                <a:cs typeface="Simplified Arabic" panose="02020603050405020304" pitchFamily="18" charset="-78"/>
              </a:rPr>
              <a:t>Google Maps</a:t>
            </a:r>
            <a:r>
              <a:rPr lang="ar-SA" sz="1600" dirty="0">
                <a:latin typeface="Simplified Arabic" panose="02020603050405020304" pitchFamily="18" charset="-78"/>
                <a:cs typeface="Simplified Arabic" panose="02020603050405020304" pitchFamily="18" charset="-78"/>
              </a:rPr>
              <a:t> وغيرها من الخدمات</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مما يجعلها أكثر جاذبية للمستخدمين.</a:t>
            </a:r>
          </a:p>
          <a:p>
            <a:pPr marL="342900" indent="-231775" algn="just" rtl="1">
              <a:lnSpc>
                <a:spcPct val="114000"/>
              </a:lnSpc>
              <a:spcAft>
                <a:spcPts val="600"/>
              </a:spcAft>
              <a:buFont typeface="+mj-lt"/>
              <a:buAutoNum type="arabicPeriod"/>
            </a:pPr>
            <a:r>
              <a:rPr lang="ar-SA" sz="1600" dirty="0">
                <a:latin typeface="Simplified Arabic" panose="02020603050405020304" pitchFamily="18" charset="-78"/>
                <a:cs typeface="Simplified Arabic" panose="02020603050405020304" pitchFamily="18" charset="-78"/>
              </a:rPr>
              <a:t>ميزة التنافسية لشركة تصنيع السيارات تسلا:</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تكمن ميزة التنافسية للشركة في تقديمها لسيارات كهربائية فاخرة ومبتكرة. تتميز سيارات تسلا</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بأداء قوي ونطاق قيادة طويل وتكنولوجيا متقدمة مثل نظام التحكم بالذات والشحن السريع. </a:t>
            </a:r>
            <a:endParaRPr lang="ar-SA" sz="1600" b="0" i="0" dirty="0">
              <a:effectLst/>
              <a:latin typeface="Simplified Arabic" panose="02020603050405020304" pitchFamily="18" charset="-78"/>
              <a:cs typeface="Simplified Arabic" panose="02020603050405020304" pitchFamily="18" charset="-78"/>
            </a:endParaRPr>
          </a:p>
        </p:txBody>
      </p:sp>
      <p:pic>
        <p:nvPicPr>
          <p:cNvPr id="5" name="Picture 4" descr="A picture containing screenshot, text, font, graphics&#10;&#10;Description automatically generated">
            <a:extLst>
              <a:ext uri="{FF2B5EF4-FFF2-40B4-BE49-F238E27FC236}">
                <a16:creationId xmlns:a16="http://schemas.microsoft.com/office/drawing/2014/main" id="{4317D5B1-F55C-AAB9-0A19-E87EEE6D77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88" y="5773890"/>
            <a:ext cx="1220009" cy="740139"/>
          </a:xfrm>
          <a:prstGeom prst="rect">
            <a:avLst/>
          </a:prstGeom>
        </p:spPr>
      </p:pic>
    </p:spTree>
    <p:extLst>
      <p:ext uri="{BB962C8B-B14F-4D97-AF65-F5344CB8AC3E}">
        <p14:creationId xmlns:p14="http://schemas.microsoft.com/office/powerpoint/2010/main" val="1409208824"/>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Formal Presentation Template，Freepptbackgrounds.n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13748</TotalTime>
  <Words>2552</Words>
  <Application>Microsoft Macintosh PowerPoint</Application>
  <PresentationFormat>Widescreen</PresentationFormat>
  <Paragraphs>291</Paragraphs>
  <Slides>24</Slides>
  <Notes>24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微软雅黑</vt:lpstr>
      <vt:lpstr>Arial</vt:lpstr>
      <vt:lpstr>Calibri</vt:lpstr>
      <vt:lpstr>Century Gothic</vt:lpstr>
      <vt:lpstr>Courier New</vt:lpstr>
      <vt:lpstr>Dubai</vt:lpstr>
      <vt:lpstr>Lato</vt:lpstr>
      <vt:lpstr>Simplified Arabic</vt:lpstr>
      <vt:lpstr>Söhne</vt:lpstr>
      <vt:lpstr>Times New Roman</vt:lpstr>
      <vt:lpstr>Wingdings</vt:lpstr>
      <vt:lpstr>Formal Presentation Template，Freepptbackgrounds.net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Freepptbackgrounds.net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Presentation Template</dc:title>
  <dc:subject>Powerpoint Template</dc:subject>
  <dc:creator>Omar Hamayel</dc:creator>
  <cp:keywords>Formal Presentation Template</cp:keywords>
  <dc:description>Formal Presentation Template_x000d_
www.freepptbackgrounds.net</dc:description>
  <cp:lastModifiedBy>Tasneem Dar Yousef</cp:lastModifiedBy>
  <cp:revision>514</cp:revision>
  <cp:lastPrinted>2023-05-19T16:51:09Z</cp:lastPrinted>
  <dcterms:created xsi:type="dcterms:W3CDTF">2018-02-23T07:21:57Z</dcterms:created>
  <dcterms:modified xsi:type="dcterms:W3CDTF">2023-06-21T05:32:40Z</dcterms:modified>
</cp:coreProperties>
</file>